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slides/slide146.xml" ContentType="application/vnd.openxmlformats-officedocument.presentationml.slide+xml"/>
  <Override PartName="/ppt/slides/slide147.xml" ContentType="application/vnd.openxmlformats-officedocument.presentationml.slide+xml"/>
  <Override PartName="/ppt/slides/slide148.xml" ContentType="application/vnd.openxmlformats-officedocument.presentationml.slide+xml"/>
  <Override PartName="/ppt/slides/slide149.xml" ContentType="application/vnd.openxmlformats-officedocument.presentationml.slide+xml"/>
  <Override PartName="/ppt/slides/slide150.xml" ContentType="application/vnd.openxmlformats-officedocument.presentationml.slide+xml"/>
  <Override PartName="/ppt/slides/slide151.xml" ContentType="application/vnd.openxmlformats-officedocument.presentationml.slide+xml"/>
  <Override PartName="/ppt/slides/slide152.xml" ContentType="application/vnd.openxmlformats-officedocument.presentationml.slide+xml"/>
  <Override PartName="/ppt/slides/slide153.xml" ContentType="application/vnd.openxmlformats-officedocument.presentationml.slide+xml"/>
  <Override PartName="/ppt/slides/slide154.xml" ContentType="application/vnd.openxmlformats-officedocument.presentationml.slide+xml"/>
  <Override PartName="/ppt/slides/slide155.xml" ContentType="application/vnd.openxmlformats-officedocument.presentationml.slide+xml"/>
  <Override PartName="/ppt/slides/slide156.xml" ContentType="application/vnd.openxmlformats-officedocument.presentationml.slide+xml"/>
  <Override PartName="/ppt/slides/slide157.xml" ContentType="application/vnd.openxmlformats-officedocument.presentationml.slide+xml"/>
  <Override PartName="/ppt/slides/slide158.xml" ContentType="application/vnd.openxmlformats-officedocument.presentationml.slide+xml"/>
  <Override PartName="/ppt/slides/slide159.xml" ContentType="application/vnd.openxmlformats-officedocument.presentationml.slide+xml"/>
  <Override PartName="/ppt/slides/slide160.xml" ContentType="application/vnd.openxmlformats-officedocument.presentationml.slide+xml"/>
  <Override PartName="/ppt/slides/slide161.xml" ContentType="application/vnd.openxmlformats-officedocument.presentationml.slide+xml"/>
  <Override PartName="/ppt/slides/slide162.xml" ContentType="application/vnd.openxmlformats-officedocument.presentationml.slide+xml"/>
  <Override PartName="/ppt/slides/slide163.xml" ContentType="application/vnd.openxmlformats-officedocument.presentationml.slide+xml"/>
  <Override PartName="/ppt/slides/slide164.xml" ContentType="application/vnd.openxmlformats-officedocument.presentationml.slide+xml"/>
  <Override PartName="/ppt/slides/slide165.xml" ContentType="application/vnd.openxmlformats-officedocument.presentationml.slide+xml"/>
  <Override PartName="/ppt/slides/slide166.xml" ContentType="application/vnd.openxmlformats-officedocument.presentationml.slide+xml"/>
  <Override PartName="/ppt/slides/slide16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ppt/notesSlides/notesSlide79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81.xml" ContentType="application/vnd.openxmlformats-officedocument.presentationml.notesSlide+xml"/>
  <Override PartName="/ppt/notesSlides/notesSlide82.xml" ContentType="application/vnd.openxmlformats-officedocument.presentationml.notesSlide+xml"/>
  <Override PartName="/ppt/notesSlides/notesSlide83.xml" ContentType="application/vnd.openxmlformats-officedocument.presentationml.notesSlide+xml"/>
  <Override PartName="/ppt/notesSlides/notesSlide84.xml" ContentType="application/vnd.openxmlformats-officedocument.presentationml.notesSlide+xml"/>
  <Override PartName="/ppt/notesSlides/notesSlide85.xml" ContentType="application/vnd.openxmlformats-officedocument.presentationml.notesSlide+xml"/>
  <Override PartName="/ppt/notesSlides/notesSlide86.xml" ContentType="application/vnd.openxmlformats-officedocument.presentationml.notesSlide+xml"/>
  <Override PartName="/ppt/notesSlides/notesSlide87.xml" ContentType="application/vnd.openxmlformats-officedocument.presentationml.notesSlide+xml"/>
  <Override PartName="/ppt/notesSlides/notesSlide88.xml" ContentType="application/vnd.openxmlformats-officedocument.presentationml.notesSlide+xml"/>
  <Override PartName="/ppt/notesSlides/notesSlide89.xml" ContentType="application/vnd.openxmlformats-officedocument.presentationml.notesSlide+xml"/>
  <Override PartName="/ppt/notesSlides/notesSlide90.xml" ContentType="application/vnd.openxmlformats-officedocument.presentationml.notesSlide+xml"/>
  <Override PartName="/ppt/notesSlides/notesSlide91.xml" ContentType="application/vnd.openxmlformats-officedocument.presentationml.notesSlide+xml"/>
  <Override PartName="/ppt/notesSlides/notesSlide92.xml" ContentType="application/vnd.openxmlformats-officedocument.presentationml.notesSlide+xml"/>
  <Override PartName="/ppt/notesSlides/notesSlide93.xml" ContentType="application/vnd.openxmlformats-officedocument.presentationml.notesSlide+xml"/>
  <Override PartName="/ppt/notesSlides/notesSlide94.xml" ContentType="application/vnd.openxmlformats-officedocument.presentationml.notesSlide+xml"/>
  <Override PartName="/ppt/notesSlides/notesSlide95.xml" ContentType="application/vnd.openxmlformats-officedocument.presentationml.notesSlide+xml"/>
  <Override PartName="/ppt/notesSlides/notesSlide96.xml" ContentType="application/vnd.openxmlformats-officedocument.presentationml.notesSlide+xml"/>
  <Override PartName="/ppt/notesSlides/notesSlide97.xml" ContentType="application/vnd.openxmlformats-officedocument.presentationml.notesSlide+xml"/>
  <Override PartName="/ppt/notesSlides/notesSlide98.xml" ContentType="application/vnd.openxmlformats-officedocument.presentationml.notesSlide+xml"/>
  <Override PartName="/ppt/notesSlides/notesSlide99.xml" ContentType="application/vnd.openxmlformats-officedocument.presentationml.notesSlide+xml"/>
  <Override PartName="/ppt/notesSlides/notesSlide100.xml" ContentType="application/vnd.openxmlformats-officedocument.presentationml.notesSlide+xml"/>
  <Override PartName="/ppt/notesSlides/notesSlide101.xml" ContentType="application/vnd.openxmlformats-officedocument.presentationml.notesSlide+xml"/>
  <Override PartName="/ppt/notesSlides/notesSlide102.xml" ContentType="application/vnd.openxmlformats-officedocument.presentationml.notesSlide+xml"/>
  <Override PartName="/ppt/notesSlides/notesSlide103.xml" ContentType="application/vnd.openxmlformats-officedocument.presentationml.notesSlide+xml"/>
  <Override PartName="/ppt/notesSlides/notesSlide104.xml" ContentType="application/vnd.openxmlformats-officedocument.presentationml.notesSlide+xml"/>
  <Override PartName="/ppt/notesSlides/notesSlide105.xml" ContentType="application/vnd.openxmlformats-officedocument.presentationml.notesSlide+xml"/>
  <Override PartName="/ppt/notesSlides/notesSlide106.xml" ContentType="application/vnd.openxmlformats-officedocument.presentationml.notesSlide+xml"/>
  <Override PartName="/ppt/notesSlides/notesSlide107.xml" ContentType="application/vnd.openxmlformats-officedocument.presentationml.notesSlide+xml"/>
  <Override PartName="/ppt/notesSlides/notesSlide108.xml" ContentType="application/vnd.openxmlformats-officedocument.presentationml.notesSlide+xml"/>
  <Override PartName="/ppt/notesSlides/notesSlide109.xml" ContentType="application/vnd.openxmlformats-officedocument.presentationml.notesSlide+xml"/>
  <Override PartName="/ppt/notesSlides/notesSlide110.xml" ContentType="application/vnd.openxmlformats-officedocument.presentationml.notesSlide+xml"/>
  <Override PartName="/ppt/notesSlides/notesSlide111.xml" ContentType="application/vnd.openxmlformats-officedocument.presentationml.notesSlide+xml"/>
  <Override PartName="/ppt/notesSlides/notesSlide112.xml" ContentType="application/vnd.openxmlformats-officedocument.presentationml.notesSlide+xml"/>
  <Override PartName="/ppt/notesSlides/notesSlide113.xml" ContentType="application/vnd.openxmlformats-officedocument.presentationml.notesSlide+xml"/>
  <Override PartName="/ppt/notesSlides/notesSlide114.xml" ContentType="application/vnd.openxmlformats-officedocument.presentationml.notesSlide+xml"/>
  <Override PartName="/ppt/notesSlides/notesSlide115.xml" ContentType="application/vnd.openxmlformats-officedocument.presentationml.notesSlide+xml"/>
  <Override PartName="/ppt/notesSlides/notesSlide116.xml" ContentType="application/vnd.openxmlformats-officedocument.presentationml.notesSlide+xml"/>
  <Override PartName="/ppt/notesSlides/notesSlide117.xml" ContentType="application/vnd.openxmlformats-officedocument.presentationml.notesSlide+xml"/>
  <Override PartName="/ppt/notesSlides/notesSlide118.xml" ContentType="application/vnd.openxmlformats-officedocument.presentationml.notesSlide+xml"/>
  <Override PartName="/ppt/notesSlides/notesSlide119.xml" ContentType="application/vnd.openxmlformats-officedocument.presentationml.notesSlide+xml"/>
  <Override PartName="/ppt/notesSlides/notesSlide120.xml" ContentType="application/vnd.openxmlformats-officedocument.presentationml.notesSlide+xml"/>
  <Override PartName="/ppt/notesSlides/notesSlide121.xml" ContentType="application/vnd.openxmlformats-officedocument.presentationml.notesSlide+xml"/>
  <Override PartName="/ppt/notesSlides/notesSlide122.xml" ContentType="application/vnd.openxmlformats-officedocument.presentationml.notesSlide+xml"/>
  <Override PartName="/ppt/notesSlides/notesSlide123.xml" ContentType="application/vnd.openxmlformats-officedocument.presentationml.notesSlide+xml"/>
  <Override PartName="/ppt/notesSlides/notesSlide124.xml" ContentType="application/vnd.openxmlformats-officedocument.presentationml.notesSlide+xml"/>
  <Override PartName="/ppt/notesSlides/notesSlide125.xml" ContentType="application/vnd.openxmlformats-officedocument.presentationml.notesSlide+xml"/>
  <Override PartName="/ppt/notesSlides/notesSlide126.xml" ContentType="application/vnd.openxmlformats-officedocument.presentationml.notesSlide+xml"/>
  <Override PartName="/ppt/notesSlides/notesSlide127.xml" ContentType="application/vnd.openxmlformats-officedocument.presentationml.notesSlide+xml"/>
  <Override PartName="/ppt/notesSlides/notesSlide128.xml" ContentType="application/vnd.openxmlformats-officedocument.presentationml.notesSlide+xml"/>
  <Override PartName="/ppt/notesSlides/notesSlide129.xml" ContentType="application/vnd.openxmlformats-officedocument.presentationml.notesSlide+xml"/>
  <Override PartName="/ppt/notesSlides/notesSlide130.xml" ContentType="application/vnd.openxmlformats-officedocument.presentationml.notesSlide+xml"/>
  <Override PartName="/ppt/notesSlides/notesSlide131.xml" ContentType="application/vnd.openxmlformats-officedocument.presentationml.notesSlide+xml"/>
  <Override PartName="/ppt/notesSlides/notesSlide132.xml" ContentType="application/vnd.openxmlformats-officedocument.presentationml.notesSlide+xml"/>
  <Override PartName="/ppt/notesSlides/notesSlide133.xml" ContentType="application/vnd.openxmlformats-officedocument.presentationml.notesSlide+xml"/>
  <Override PartName="/ppt/notesSlides/notesSlide134.xml" ContentType="application/vnd.openxmlformats-officedocument.presentationml.notesSlide+xml"/>
  <Override PartName="/ppt/notesSlides/notesSlide135.xml" ContentType="application/vnd.openxmlformats-officedocument.presentationml.notesSlide+xml"/>
  <Override PartName="/ppt/notesSlides/notesSlide136.xml" ContentType="application/vnd.openxmlformats-officedocument.presentationml.notesSlide+xml"/>
  <Override PartName="/ppt/notesSlides/notesSlide137.xml" ContentType="application/vnd.openxmlformats-officedocument.presentationml.notesSlide+xml"/>
  <Override PartName="/ppt/notesSlides/notesSlide138.xml" ContentType="application/vnd.openxmlformats-officedocument.presentationml.notesSlide+xml"/>
  <Override PartName="/ppt/notesSlides/notesSlide139.xml" ContentType="application/vnd.openxmlformats-officedocument.presentationml.notesSlide+xml"/>
  <Override PartName="/ppt/notesSlides/notesSlide140.xml" ContentType="application/vnd.openxmlformats-officedocument.presentationml.notesSlide+xml"/>
  <Override PartName="/ppt/notesSlides/notesSlide141.xml" ContentType="application/vnd.openxmlformats-officedocument.presentationml.notesSlide+xml"/>
  <Override PartName="/ppt/notesSlides/notesSlide142.xml" ContentType="application/vnd.openxmlformats-officedocument.presentationml.notesSlide+xml"/>
  <Override PartName="/ppt/notesSlides/notesSlide143.xml" ContentType="application/vnd.openxmlformats-officedocument.presentationml.notesSlide+xml"/>
  <Override PartName="/ppt/notesSlides/notesSlide144.xml" ContentType="application/vnd.openxmlformats-officedocument.presentationml.notesSlide+xml"/>
  <Override PartName="/ppt/notesSlides/notesSlide145.xml" ContentType="application/vnd.openxmlformats-officedocument.presentationml.notesSlide+xml"/>
  <Override PartName="/ppt/notesSlides/notesSlide146.xml" ContentType="application/vnd.openxmlformats-officedocument.presentationml.notesSlide+xml"/>
  <Override PartName="/ppt/notesSlides/notesSlide147.xml" ContentType="application/vnd.openxmlformats-officedocument.presentationml.notesSlide+xml"/>
  <Override PartName="/ppt/notesSlides/notesSlide148.xml" ContentType="application/vnd.openxmlformats-officedocument.presentationml.notesSlide+xml"/>
  <Override PartName="/ppt/notesSlides/notesSlide149.xml" ContentType="application/vnd.openxmlformats-officedocument.presentationml.notesSlide+xml"/>
  <Override PartName="/ppt/notesSlides/notesSlide150.xml" ContentType="application/vnd.openxmlformats-officedocument.presentationml.notesSlide+xml"/>
  <Override PartName="/ppt/notesSlides/notesSlide151.xml" ContentType="application/vnd.openxmlformats-officedocument.presentationml.notesSlide+xml"/>
  <Override PartName="/ppt/notesSlides/notesSlide152.xml" ContentType="application/vnd.openxmlformats-officedocument.presentationml.notesSlide+xml"/>
  <Override PartName="/ppt/notesSlides/notesSlide153.xml" ContentType="application/vnd.openxmlformats-officedocument.presentationml.notesSlide+xml"/>
  <Override PartName="/ppt/notesSlides/notesSlide154.xml" ContentType="application/vnd.openxmlformats-officedocument.presentationml.notesSlide+xml"/>
  <Override PartName="/ppt/notesSlides/notesSlide155.xml" ContentType="application/vnd.openxmlformats-officedocument.presentationml.notesSlide+xml"/>
  <Override PartName="/ppt/notesSlides/notesSlide156.xml" ContentType="application/vnd.openxmlformats-officedocument.presentationml.notesSlide+xml"/>
  <Override PartName="/ppt/notesSlides/notesSlide157.xml" ContentType="application/vnd.openxmlformats-officedocument.presentationml.notesSlide+xml"/>
  <Override PartName="/ppt/notesSlides/notesSlide158.xml" ContentType="application/vnd.openxmlformats-officedocument.presentationml.notesSlide+xml"/>
  <Override PartName="/ppt/notesSlides/notesSlide159.xml" ContentType="application/vnd.openxmlformats-officedocument.presentationml.notesSlide+xml"/>
  <Override PartName="/ppt/notesSlides/notesSlide160.xml" ContentType="application/vnd.openxmlformats-officedocument.presentationml.notesSlide+xml"/>
  <Override PartName="/ppt/notesSlides/notesSlide161.xml" ContentType="application/vnd.openxmlformats-officedocument.presentationml.notesSlide+xml"/>
  <Override PartName="/ppt/notesSlides/notesSlide162.xml" ContentType="application/vnd.openxmlformats-officedocument.presentationml.notesSlide+xml"/>
  <Override PartName="/ppt/notesSlides/notesSlide163.xml" ContentType="application/vnd.openxmlformats-officedocument.presentationml.notesSlide+xml"/>
  <Override PartName="/ppt/notesSlides/notesSlide164.xml" ContentType="application/vnd.openxmlformats-officedocument.presentationml.notesSlide+xml"/>
  <Override PartName="/ppt/notesSlides/notesSlide16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73" r:id="rId1"/>
  </p:sldMasterIdLst>
  <p:notesMasterIdLst>
    <p:notesMasterId r:id="rId169"/>
  </p:notesMasterIdLst>
  <p:handoutMasterIdLst>
    <p:handoutMasterId r:id="rId170"/>
  </p:handoutMasterIdLst>
  <p:sldIdLst>
    <p:sldId id="1136" r:id="rId2"/>
    <p:sldId id="1533" r:id="rId3"/>
    <p:sldId id="1608" r:id="rId4"/>
    <p:sldId id="1609" r:id="rId5"/>
    <p:sldId id="1370" r:id="rId6"/>
    <p:sldId id="1474" r:id="rId7"/>
    <p:sldId id="1373" r:id="rId8"/>
    <p:sldId id="1441" r:id="rId9"/>
    <p:sldId id="1638" r:id="rId10"/>
    <p:sldId id="1534" r:id="rId11"/>
    <p:sldId id="1751" r:id="rId12"/>
    <p:sldId id="1752" r:id="rId13"/>
    <p:sldId id="1753" r:id="rId14"/>
    <p:sldId id="1754" r:id="rId15"/>
    <p:sldId id="1755" r:id="rId16"/>
    <p:sldId id="1756" r:id="rId17"/>
    <p:sldId id="1757" r:id="rId18"/>
    <p:sldId id="1758" r:id="rId19"/>
    <p:sldId id="1759" r:id="rId20"/>
    <p:sldId id="1760" r:id="rId21"/>
    <p:sldId id="1761" r:id="rId22"/>
    <p:sldId id="1762" r:id="rId23"/>
    <p:sldId id="1763" r:id="rId24"/>
    <p:sldId id="1764" r:id="rId25"/>
    <p:sldId id="1765" r:id="rId26"/>
    <p:sldId id="1766" r:id="rId27"/>
    <p:sldId id="1767" r:id="rId28"/>
    <p:sldId id="1768" r:id="rId29"/>
    <p:sldId id="1769" r:id="rId30"/>
    <p:sldId id="1770" r:id="rId31"/>
    <p:sldId id="1771" r:id="rId32"/>
    <p:sldId id="1772" r:id="rId33"/>
    <p:sldId id="1773" r:id="rId34"/>
    <p:sldId id="1774" r:id="rId35"/>
    <p:sldId id="1775" r:id="rId36"/>
    <p:sldId id="1776" r:id="rId37"/>
    <p:sldId id="1777" r:id="rId38"/>
    <p:sldId id="1778" r:id="rId39"/>
    <p:sldId id="1779" r:id="rId40"/>
    <p:sldId id="1650" r:id="rId41"/>
    <p:sldId id="1463" r:id="rId42"/>
    <p:sldId id="1563" r:id="rId43"/>
    <p:sldId id="1565" r:id="rId44"/>
    <p:sldId id="1569" r:id="rId45"/>
    <p:sldId id="1573" r:id="rId46"/>
    <p:sldId id="1574" r:id="rId47"/>
    <p:sldId id="1575" r:id="rId48"/>
    <p:sldId id="1576" r:id="rId49"/>
    <p:sldId id="1577" r:id="rId50"/>
    <p:sldId id="1578" r:id="rId51"/>
    <p:sldId id="1579" r:id="rId52"/>
    <p:sldId id="1580" r:id="rId53"/>
    <p:sldId id="1581" r:id="rId54"/>
    <p:sldId id="1584" r:id="rId55"/>
    <p:sldId id="1585" r:id="rId56"/>
    <p:sldId id="1586" r:id="rId57"/>
    <p:sldId id="1587" r:id="rId58"/>
    <p:sldId id="1588" r:id="rId59"/>
    <p:sldId id="1589" r:id="rId60"/>
    <p:sldId id="1652" r:id="rId61"/>
    <p:sldId id="1653" r:id="rId62"/>
    <p:sldId id="1654" r:id="rId63"/>
    <p:sldId id="1655" r:id="rId64"/>
    <p:sldId id="1656" r:id="rId65"/>
    <p:sldId id="1657" r:id="rId66"/>
    <p:sldId id="1658" r:id="rId67"/>
    <p:sldId id="1659" r:id="rId68"/>
    <p:sldId id="1660" r:id="rId69"/>
    <p:sldId id="1661" r:id="rId70"/>
    <p:sldId id="1662" r:id="rId71"/>
    <p:sldId id="1663" r:id="rId72"/>
    <p:sldId id="1664" r:id="rId73"/>
    <p:sldId id="1665" r:id="rId74"/>
    <p:sldId id="1666" r:id="rId75"/>
    <p:sldId id="1667" r:id="rId76"/>
    <p:sldId id="1669" r:id="rId77"/>
    <p:sldId id="1668" r:id="rId78"/>
    <p:sldId id="1783" r:id="rId79"/>
    <p:sldId id="1784" r:id="rId80"/>
    <p:sldId id="1670" r:id="rId81"/>
    <p:sldId id="1671" r:id="rId82"/>
    <p:sldId id="1672" r:id="rId83"/>
    <p:sldId id="1673" r:id="rId84"/>
    <p:sldId id="1674" r:id="rId85"/>
    <p:sldId id="1675" r:id="rId86"/>
    <p:sldId id="1676" r:id="rId87"/>
    <p:sldId id="1677" r:id="rId88"/>
    <p:sldId id="1678" r:id="rId89"/>
    <p:sldId id="1679" r:id="rId90"/>
    <p:sldId id="1680" r:id="rId91"/>
    <p:sldId id="1681" r:id="rId92"/>
    <p:sldId id="1682" r:id="rId93"/>
    <p:sldId id="1683" r:id="rId94"/>
    <p:sldId id="1684" r:id="rId95"/>
    <p:sldId id="1685" r:id="rId96"/>
    <p:sldId id="1686" r:id="rId97"/>
    <p:sldId id="1687" r:id="rId98"/>
    <p:sldId id="1688" r:id="rId99"/>
    <p:sldId id="1689" r:id="rId100"/>
    <p:sldId id="1690" r:id="rId101"/>
    <p:sldId id="1691" r:id="rId102"/>
    <p:sldId id="1782" r:id="rId103"/>
    <p:sldId id="1692" r:id="rId104"/>
    <p:sldId id="1693" r:id="rId105"/>
    <p:sldId id="1694" r:id="rId106"/>
    <p:sldId id="1695" r:id="rId107"/>
    <p:sldId id="1696" r:id="rId108"/>
    <p:sldId id="1697" r:id="rId109"/>
    <p:sldId id="1698" r:id="rId110"/>
    <p:sldId id="1699" r:id="rId111"/>
    <p:sldId id="1700" r:id="rId112"/>
    <p:sldId id="1701" r:id="rId113"/>
    <p:sldId id="1702" r:id="rId114"/>
    <p:sldId id="1780" r:id="rId115"/>
    <p:sldId id="1703" r:id="rId116"/>
    <p:sldId id="1704" r:id="rId117"/>
    <p:sldId id="1705" r:id="rId118"/>
    <p:sldId id="1706" r:id="rId119"/>
    <p:sldId id="1707" r:id="rId120"/>
    <p:sldId id="1708" r:id="rId121"/>
    <p:sldId id="1709" r:id="rId122"/>
    <p:sldId id="1710" r:id="rId123"/>
    <p:sldId id="1711" r:id="rId124"/>
    <p:sldId id="1712" r:id="rId125"/>
    <p:sldId id="1713" r:id="rId126"/>
    <p:sldId id="1785" r:id="rId127"/>
    <p:sldId id="1786" r:id="rId128"/>
    <p:sldId id="1787" r:id="rId129"/>
    <p:sldId id="1788" r:id="rId130"/>
    <p:sldId id="1789" r:id="rId131"/>
    <p:sldId id="1790" r:id="rId132"/>
    <p:sldId id="1791" r:id="rId133"/>
    <p:sldId id="1792" r:id="rId134"/>
    <p:sldId id="1793" r:id="rId135"/>
    <p:sldId id="1794" r:id="rId136"/>
    <p:sldId id="1795" r:id="rId137"/>
    <p:sldId id="1796" r:id="rId138"/>
    <p:sldId id="1797" r:id="rId139"/>
    <p:sldId id="1798" r:id="rId140"/>
    <p:sldId id="1725" r:id="rId141"/>
    <p:sldId id="1799" r:id="rId142"/>
    <p:sldId id="1800" r:id="rId143"/>
    <p:sldId id="1801" r:id="rId144"/>
    <p:sldId id="1802" r:id="rId145"/>
    <p:sldId id="1803" r:id="rId146"/>
    <p:sldId id="1804" r:id="rId147"/>
    <p:sldId id="1731" r:id="rId148"/>
    <p:sldId id="1732" r:id="rId149"/>
    <p:sldId id="1733" r:id="rId150"/>
    <p:sldId id="1734" r:id="rId151"/>
    <p:sldId id="1735" r:id="rId152"/>
    <p:sldId id="1736" r:id="rId153"/>
    <p:sldId id="1737" r:id="rId154"/>
    <p:sldId id="1738" r:id="rId155"/>
    <p:sldId id="1739" r:id="rId156"/>
    <p:sldId id="1740" r:id="rId157"/>
    <p:sldId id="1741" r:id="rId158"/>
    <p:sldId id="1742" r:id="rId159"/>
    <p:sldId id="1743" r:id="rId160"/>
    <p:sldId id="1744" r:id="rId161"/>
    <p:sldId id="1745" r:id="rId162"/>
    <p:sldId id="1746" r:id="rId163"/>
    <p:sldId id="1747" r:id="rId164"/>
    <p:sldId id="1748" r:id="rId165"/>
    <p:sldId id="1805" r:id="rId166"/>
    <p:sldId id="1750" r:id="rId167"/>
    <p:sldId id="1781" r:id="rId168"/>
  </p:sldIdLst>
  <p:sldSz cx="9906000" cy="6858000" type="A4"/>
  <p:notesSz cx="6797675" cy="9926638"/>
  <p:embeddedFontLst>
    <p:embeddedFont>
      <p:font typeface="한컴산뜻돋움" panose="02000000000000000000" pitchFamily="2" charset="-127"/>
      <p:regular r:id="rId171"/>
      <p:bold r:id="rId172"/>
    </p:embeddedFont>
    <p:embeddedFont>
      <p:font typeface="나눔바른고딕" panose="020B0600000101010101" charset="-127"/>
      <p:regular r:id="rId173"/>
      <p:bold r:id="rId174"/>
    </p:embeddedFont>
    <p:embeddedFont>
      <p:font typeface="Calibri Light" panose="020F0302020204030204" pitchFamily="34" charset="0"/>
      <p:regular r:id="rId175"/>
      <p:italic r:id="rId176"/>
    </p:embeddedFont>
    <p:embeddedFont>
      <p:font typeface="HY울릉도M" panose="020B0600000101010101" charset="-127"/>
      <p:regular r:id="rId177"/>
    </p:embeddedFont>
    <p:embeddedFont>
      <p:font typeface="맑은 고딕" panose="020B0503020000020004" pitchFamily="50" charset="-127"/>
      <p:regular r:id="rId178"/>
      <p:bold r:id="rId179"/>
    </p:embeddedFont>
    <p:embeddedFont>
      <p:font typeface="나눔스퀘어라운드 ExtraBold" panose="020B0604020202020204" charset="0"/>
      <p:bold r:id="rId180"/>
    </p:embeddedFont>
    <p:embeddedFont>
      <p:font typeface="Calibri" panose="020F0502020204030204" pitchFamily="34" charset="0"/>
      <p:regular r:id="rId181"/>
      <p:bold r:id="rId182"/>
      <p:italic r:id="rId183"/>
      <p:boldItalic r:id="rId184"/>
    </p:embeddedFont>
    <p:embeddedFont>
      <p:font typeface="나눔스퀘어라운드 Light" panose="020B0600000101010101" charset="-127"/>
      <p:regular r:id="rId185"/>
    </p:embeddedFont>
  </p:embeddedFont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기본 구역" id="{01CAE673-9992-48A7-A4AB-0843F29DE13F}">
          <p14:sldIdLst>
            <p14:sldId id="1136"/>
          </p14:sldIdLst>
        </p14:section>
        <p14:section name="주요 안내 사항" id="{5BA7FF70-5B27-4017-A0FF-48D64121DC0A}">
          <p14:sldIdLst>
            <p14:sldId id="1533"/>
            <p14:sldId id="1608"/>
            <p14:sldId id="1609"/>
            <p14:sldId id="1370"/>
            <p14:sldId id="1474"/>
            <p14:sldId id="1373"/>
            <p14:sldId id="1441"/>
            <p14:sldId id="1638"/>
          </p14:sldIdLst>
        </p14:section>
        <p14:section name="시도교육청 업무 처리 절차 및 화면" id="{F670BA9E-163C-4657-A912-135D9AE2B525}">
          <p14:sldIdLst>
            <p14:sldId id="1534"/>
            <p14:sldId id="1751"/>
            <p14:sldId id="1752"/>
            <p14:sldId id="1753"/>
            <p14:sldId id="1754"/>
            <p14:sldId id="1755"/>
            <p14:sldId id="1756"/>
            <p14:sldId id="1757"/>
            <p14:sldId id="1758"/>
            <p14:sldId id="1759"/>
            <p14:sldId id="1760"/>
            <p14:sldId id="1761"/>
            <p14:sldId id="1762"/>
            <p14:sldId id="1763"/>
            <p14:sldId id="1764"/>
            <p14:sldId id="1765"/>
            <p14:sldId id="1766"/>
            <p14:sldId id="1767"/>
            <p14:sldId id="1768"/>
            <p14:sldId id="1769"/>
            <p14:sldId id="1770"/>
            <p14:sldId id="1771"/>
            <p14:sldId id="1772"/>
            <p14:sldId id="1773"/>
            <p14:sldId id="1774"/>
            <p14:sldId id="1775"/>
            <p14:sldId id="1776"/>
            <p14:sldId id="1777"/>
            <p14:sldId id="1778"/>
            <p14:sldId id="1779"/>
          </p14:sldIdLst>
        </p14:section>
        <p14:section name="교육지원청 업무 처리 절차 및 화면" id="{D7050217-4CC7-475C-9A5B-D8EDE2DE51E4}">
          <p14:sldIdLst>
            <p14:sldId id="1650"/>
            <p14:sldId id="1463"/>
            <p14:sldId id="1563"/>
            <p14:sldId id="1565"/>
            <p14:sldId id="1569"/>
            <p14:sldId id="1573"/>
            <p14:sldId id="1574"/>
            <p14:sldId id="1575"/>
            <p14:sldId id="1576"/>
            <p14:sldId id="1577"/>
            <p14:sldId id="1578"/>
            <p14:sldId id="1579"/>
            <p14:sldId id="1580"/>
            <p14:sldId id="1581"/>
            <p14:sldId id="1584"/>
            <p14:sldId id="1585"/>
            <p14:sldId id="1586"/>
            <p14:sldId id="1587"/>
            <p14:sldId id="1588"/>
            <p14:sldId id="1589"/>
          </p14:sldIdLst>
        </p14:section>
        <p14:section name="학교 업무 처리 절차 및 화면" id="{9CDED24E-635F-4DA9-825C-64B244BFBCC9}">
          <p14:sldIdLst>
            <p14:sldId id="1652"/>
            <p14:sldId id="1653"/>
            <p14:sldId id="1654"/>
            <p14:sldId id="1655"/>
            <p14:sldId id="1656"/>
            <p14:sldId id="1657"/>
            <p14:sldId id="1658"/>
            <p14:sldId id="1659"/>
            <p14:sldId id="1660"/>
            <p14:sldId id="1661"/>
            <p14:sldId id="1662"/>
            <p14:sldId id="1663"/>
            <p14:sldId id="1664"/>
            <p14:sldId id="1665"/>
            <p14:sldId id="1666"/>
            <p14:sldId id="1667"/>
            <p14:sldId id="1669"/>
            <p14:sldId id="1668"/>
            <p14:sldId id="1783"/>
            <p14:sldId id="1784"/>
            <p14:sldId id="1670"/>
            <p14:sldId id="1671"/>
            <p14:sldId id="1672"/>
            <p14:sldId id="1673"/>
            <p14:sldId id="1674"/>
            <p14:sldId id="1675"/>
            <p14:sldId id="1676"/>
            <p14:sldId id="1677"/>
            <p14:sldId id="1678"/>
            <p14:sldId id="1679"/>
            <p14:sldId id="1680"/>
            <p14:sldId id="1681"/>
            <p14:sldId id="1682"/>
            <p14:sldId id="1683"/>
            <p14:sldId id="1684"/>
            <p14:sldId id="1685"/>
            <p14:sldId id="1686"/>
            <p14:sldId id="1687"/>
            <p14:sldId id="1688"/>
            <p14:sldId id="1689"/>
            <p14:sldId id="1690"/>
            <p14:sldId id="1691"/>
            <p14:sldId id="1782"/>
            <p14:sldId id="1692"/>
            <p14:sldId id="1693"/>
            <p14:sldId id="1694"/>
            <p14:sldId id="1695"/>
            <p14:sldId id="1696"/>
            <p14:sldId id="1697"/>
            <p14:sldId id="1698"/>
            <p14:sldId id="1699"/>
            <p14:sldId id="1700"/>
            <p14:sldId id="1701"/>
            <p14:sldId id="1702"/>
          </p14:sldIdLst>
        </p14:section>
        <p14:section name="담임 업무 처리 절차 및 화면" id="{1A39F315-5B22-4CD3-A0A0-84D5CB0E2D37}">
          <p14:sldIdLst>
            <p14:sldId id="1780"/>
            <p14:sldId id="1703"/>
            <p14:sldId id="1704"/>
            <p14:sldId id="1705"/>
            <p14:sldId id="1706"/>
            <p14:sldId id="1707"/>
            <p14:sldId id="1708"/>
            <p14:sldId id="1709"/>
            <p14:sldId id="1710"/>
            <p14:sldId id="1711"/>
            <p14:sldId id="1712"/>
            <p14:sldId id="1713"/>
            <p14:sldId id="1785"/>
            <p14:sldId id="1786"/>
            <p14:sldId id="1787"/>
            <p14:sldId id="1788"/>
            <p14:sldId id="1789"/>
            <p14:sldId id="1790"/>
            <p14:sldId id="1791"/>
            <p14:sldId id="1792"/>
            <p14:sldId id="1793"/>
            <p14:sldId id="1794"/>
            <p14:sldId id="1795"/>
            <p14:sldId id="1796"/>
            <p14:sldId id="1797"/>
            <p14:sldId id="1798"/>
            <p14:sldId id="1725"/>
            <p14:sldId id="1799"/>
            <p14:sldId id="1800"/>
            <p14:sldId id="1801"/>
            <p14:sldId id="1802"/>
            <p14:sldId id="1803"/>
            <p14:sldId id="1804"/>
          </p14:sldIdLst>
        </p14:section>
        <p14:section name="검사 참여 절차 및 화면" id="{D84FB8F6-5603-4A28-92C7-EAA8BF63A48F}">
          <p14:sldIdLst>
            <p14:sldId id="1731"/>
            <p14:sldId id="1732"/>
            <p14:sldId id="1733"/>
            <p14:sldId id="1734"/>
            <p14:sldId id="1735"/>
            <p14:sldId id="1736"/>
            <p14:sldId id="1737"/>
            <p14:sldId id="1738"/>
            <p14:sldId id="1739"/>
            <p14:sldId id="1740"/>
            <p14:sldId id="1741"/>
            <p14:sldId id="1742"/>
            <p14:sldId id="1743"/>
            <p14:sldId id="1744"/>
            <p14:sldId id="1745"/>
            <p14:sldId id="1746"/>
            <p14:sldId id="1747"/>
            <p14:sldId id="1748"/>
          </p14:sldIdLst>
        </p14:section>
        <p14:section name="질의 응답 및 종료 인사말" id="{0ABCD86B-589C-4FB7-9C84-ABA23A004AB8}">
          <p14:sldIdLst>
            <p14:sldId id="1805"/>
            <p14:sldId id="1750"/>
            <p14:sldId id="1781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275" userDrawn="1">
          <p15:clr>
            <a:srgbClr val="A4A3A4"/>
          </p15:clr>
        </p15:guide>
        <p15:guide id="2" pos="172" userDrawn="1">
          <p15:clr>
            <a:srgbClr val="A4A3A4"/>
          </p15:clr>
        </p15:guide>
        <p15:guide id="5" orient="horz" pos="640" userDrawn="1">
          <p15:clr>
            <a:srgbClr val="A4A3A4"/>
          </p15:clr>
        </p15:guide>
        <p15:guide id="6" pos="6068" userDrawn="1">
          <p15:clr>
            <a:srgbClr val="A4A3A4"/>
          </p15:clr>
        </p15:guide>
        <p15:guide id="8" pos="5955" userDrawn="1">
          <p15:clr>
            <a:srgbClr val="A4A3A4"/>
          </p15:clr>
        </p15:guide>
        <p15:guide id="10" orient="horz" pos="504" userDrawn="1">
          <p15:clr>
            <a:srgbClr val="A4A3A4"/>
          </p15:clr>
        </p15:guide>
        <p15:guide id="11" pos="1306" userDrawn="1">
          <p15:clr>
            <a:srgbClr val="A4A3A4"/>
          </p15:clr>
        </p15:guide>
        <p15:guide id="13" pos="2394" userDrawn="1">
          <p15:clr>
            <a:srgbClr val="A4A3A4"/>
          </p15:clr>
        </p15:guide>
        <p15:guide id="15" pos="466" userDrawn="1">
          <p15:clr>
            <a:srgbClr val="A4A3A4"/>
          </p15:clr>
        </p15:guide>
        <p15:guide id="16" orient="horz" pos="1117" userDrawn="1">
          <p15:clr>
            <a:srgbClr val="A4A3A4"/>
          </p15:clr>
        </p15:guide>
        <p15:guide id="17" pos="5774" userDrawn="1">
          <p15:clr>
            <a:srgbClr val="A4A3A4"/>
          </p15:clr>
        </p15:guide>
        <p15:guide id="18" pos="4526" userDrawn="1">
          <p15:clr>
            <a:srgbClr val="A4A3A4"/>
          </p15:clr>
        </p15:guide>
        <p15:guide id="20" pos="312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34" clrIdx="0">
    <p:extLst>
      <p:ext uri="{19B8F6BF-5375-455C-9EA6-DF929625EA0E}">
        <p15:presenceInfo xmlns:p15="http://schemas.microsoft.com/office/powerpoint/2012/main" userId="user" providerId="None"/>
      </p:ext>
    </p:extLst>
  </p:cmAuthor>
  <p:cmAuthor id="2" name="Jinyoung Kim" initials="JK" lastIdx="27" clrIdx="1">
    <p:extLst>
      <p:ext uri="{19B8F6BF-5375-455C-9EA6-DF929625EA0E}">
        <p15:presenceInfo xmlns:p15="http://schemas.microsoft.com/office/powerpoint/2012/main" userId="6d742133f869a8e4" providerId="Windows Live"/>
      </p:ext>
    </p:extLst>
  </p:cmAuthor>
  <p:cmAuthor id="3" name="Kim Jinyoung" initials="KJ" lastIdx="2" clrIdx="2">
    <p:extLst>
      <p:ext uri="{19B8F6BF-5375-455C-9EA6-DF929625EA0E}">
        <p15:presenceInfo xmlns:p15="http://schemas.microsoft.com/office/powerpoint/2012/main" userId="Kim Jinyoung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CC"/>
    <a:srgbClr val="FD5312"/>
    <a:srgbClr val="003300"/>
    <a:srgbClr val="006600"/>
    <a:srgbClr val="E2F0D9"/>
    <a:srgbClr val="78B832"/>
    <a:srgbClr val="FFEAA7"/>
    <a:srgbClr val="800080"/>
    <a:srgbClr val="9999FF"/>
    <a:srgbClr val="CC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보통 스타일 2 - 강조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C083E6E3-FA7D-4D7B-A595-EF9225AFEA82}" styleName="밝은 스타일 1 - 강조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382" autoAdjust="0"/>
    <p:restoredTop sz="87459" autoAdjust="0"/>
  </p:normalViewPr>
  <p:slideViewPr>
    <p:cSldViewPr snapToGrid="0">
      <p:cViewPr varScale="1">
        <p:scale>
          <a:sx n="97" d="100"/>
          <a:sy n="97" d="100"/>
        </p:scale>
        <p:origin x="1878" y="72"/>
      </p:cViewPr>
      <p:guideLst>
        <p:guide orient="horz" pos="1275"/>
        <p:guide pos="172"/>
        <p:guide orient="horz" pos="640"/>
        <p:guide pos="6068"/>
        <p:guide pos="5955"/>
        <p:guide orient="horz" pos="504"/>
        <p:guide pos="1306"/>
        <p:guide pos="2394"/>
        <p:guide pos="466"/>
        <p:guide orient="horz" pos="1117"/>
        <p:guide pos="5774"/>
        <p:guide pos="4526"/>
        <p:guide pos="312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-21612"/>
    </p:cViewPr>
  </p:sorterViewPr>
  <p:notesViewPr>
    <p:cSldViewPr snapToGrid="0">
      <p:cViewPr varScale="1">
        <p:scale>
          <a:sx n="84" d="100"/>
          <a:sy n="84" d="100"/>
        </p:scale>
        <p:origin x="3828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38" Type="http://schemas.openxmlformats.org/officeDocument/2006/relationships/slide" Target="slides/slide137.xml"/><Relationship Id="rId154" Type="http://schemas.openxmlformats.org/officeDocument/2006/relationships/slide" Target="slides/slide153.xml"/><Relationship Id="rId159" Type="http://schemas.openxmlformats.org/officeDocument/2006/relationships/slide" Target="slides/slide158.xml"/><Relationship Id="rId175" Type="http://schemas.openxmlformats.org/officeDocument/2006/relationships/font" Target="fonts/font5.fntdata"/><Relationship Id="rId170" Type="http://schemas.openxmlformats.org/officeDocument/2006/relationships/handoutMaster" Target="handoutMasters/handoutMaster1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28" Type="http://schemas.openxmlformats.org/officeDocument/2006/relationships/slide" Target="slides/slide127.xml"/><Relationship Id="rId144" Type="http://schemas.openxmlformats.org/officeDocument/2006/relationships/slide" Target="slides/slide143.xml"/><Relationship Id="rId149" Type="http://schemas.openxmlformats.org/officeDocument/2006/relationships/slide" Target="slides/slide148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60" Type="http://schemas.openxmlformats.org/officeDocument/2006/relationships/slide" Target="slides/slide159.xml"/><Relationship Id="rId165" Type="http://schemas.openxmlformats.org/officeDocument/2006/relationships/slide" Target="slides/slide164.xml"/><Relationship Id="rId181" Type="http://schemas.openxmlformats.org/officeDocument/2006/relationships/font" Target="fonts/font11.fntdata"/><Relationship Id="rId186" Type="http://schemas.openxmlformats.org/officeDocument/2006/relationships/commentAuthors" Target="commentAuthors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134" Type="http://schemas.openxmlformats.org/officeDocument/2006/relationships/slide" Target="slides/slide133.xml"/><Relationship Id="rId139" Type="http://schemas.openxmlformats.org/officeDocument/2006/relationships/slide" Target="slides/slide13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50" Type="http://schemas.openxmlformats.org/officeDocument/2006/relationships/slide" Target="slides/slide149.xml"/><Relationship Id="rId155" Type="http://schemas.openxmlformats.org/officeDocument/2006/relationships/slide" Target="slides/slide154.xml"/><Relationship Id="rId171" Type="http://schemas.openxmlformats.org/officeDocument/2006/relationships/font" Target="fonts/font1.fntdata"/><Relationship Id="rId176" Type="http://schemas.openxmlformats.org/officeDocument/2006/relationships/font" Target="fonts/font6.fntdata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24" Type="http://schemas.openxmlformats.org/officeDocument/2006/relationships/slide" Target="slides/slide123.xml"/><Relationship Id="rId129" Type="http://schemas.openxmlformats.org/officeDocument/2006/relationships/slide" Target="slides/slide128.xml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40" Type="http://schemas.openxmlformats.org/officeDocument/2006/relationships/slide" Target="slides/slide139.xml"/><Relationship Id="rId145" Type="http://schemas.openxmlformats.org/officeDocument/2006/relationships/slide" Target="slides/slide144.xml"/><Relationship Id="rId161" Type="http://schemas.openxmlformats.org/officeDocument/2006/relationships/slide" Target="slides/slide160.xml"/><Relationship Id="rId166" Type="http://schemas.openxmlformats.org/officeDocument/2006/relationships/slide" Target="slides/slide165.xml"/><Relationship Id="rId182" Type="http://schemas.openxmlformats.org/officeDocument/2006/relationships/font" Target="fonts/font12.fntdata"/><Relationship Id="rId187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44" Type="http://schemas.openxmlformats.org/officeDocument/2006/relationships/slide" Target="slides/slide43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130" Type="http://schemas.openxmlformats.org/officeDocument/2006/relationships/slide" Target="slides/slide129.xml"/><Relationship Id="rId135" Type="http://schemas.openxmlformats.org/officeDocument/2006/relationships/slide" Target="slides/slide134.xml"/><Relationship Id="rId151" Type="http://schemas.openxmlformats.org/officeDocument/2006/relationships/slide" Target="slides/slide150.xml"/><Relationship Id="rId156" Type="http://schemas.openxmlformats.org/officeDocument/2006/relationships/slide" Target="slides/slide155.xml"/><Relationship Id="rId177" Type="http://schemas.openxmlformats.org/officeDocument/2006/relationships/font" Target="fonts/font7.fntdata"/><Relationship Id="rId172" Type="http://schemas.openxmlformats.org/officeDocument/2006/relationships/font" Target="fonts/font2.fntdata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141" Type="http://schemas.openxmlformats.org/officeDocument/2006/relationships/slide" Target="slides/slide140.xml"/><Relationship Id="rId146" Type="http://schemas.openxmlformats.org/officeDocument/2006/relationships/slide" Target="slides/slide145.xml"/><Relationship Id="rId167" Type="http://schemas.openxmlformats.org/officeDocument/2006/relationships/slide" Target="slides/slide166.xml"/><Relationship Id="rId188" Type="http://schemas.openxmlformats.org/officeDocument/2006/relationships/viewProps" Target="view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162" Type="http://schemas.openxmlformats.org/officeDocument/2006/relationships/slide" Target="slides/slide161.xml"/><Relationship Id="rId183" Type="http://schemas.openxmlformats.org/officeDocument/2006/relationships/font" Target="fonts/font13.fntdata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slide" Target="slides/slide130.xml"/><Relationship Id="rId136" Type="http://schemas.openxmlformats.org/officeDocument/2006/relationships/slide" Target="slides/slide135.xml"/><Relationship Id="rId157" Type="http://schemas.openxmlformats.org/officeDocument/2006/relationships/slide" Target="slides/slide156.xml"/><Relationship Id="rId178" Type="http://schemas.openxmlformats.org/officeDocument/2006/relationships/font" Target="fonts/font8.fntdata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52" Type="http://schemas.openxmlformats.org/officeDocument/2006/relationships/slide" Target="slides/slide151.xml"/><Relationship Id="rId173" Type="http://schemas.openxmlformats.org/officeDocument/2006/relationships/font" Target="fonts/font3.fntdata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Relationship Id="rId147" Type="http://schemas.openxmlformats.org/officeDocument/2006/relationships/slide" Target="slides/slide146.xml"/><Relationship Id="rId168" Type="http://schemas.openxmlformats.org/officeDocument/2006/relationships/slide" Target="slides/slide167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142" Type="http://schemas.openxmlformats.org/officeDocument/2006/relationships/slide" Target="slides/slide141.xml"/><Relationship Id="rId163" Type="http://schemas.openxmlformats.org/officeDocument/2006/relationships/slide" Target="slides/slide162.xml"/><Relationship Id="rId184" Type="http://schemas.openxmlformats.org/officeDocument/2006/relationships/font" Target="fonts/font14.fntdata"/><Relationship Id="rId189" Type="http://schemas.openxmlformats.org/officeDocument/2006/relationships/theme" Target="theme/theme1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slide" Target="slides/slide115.xml"/><Relationship Id="rId137" Type="http://schemas.openxmlformats.org/officeDocument/2006/relationships/slide" Target="slides/slide136.xml"/><Relationship Id="rId158" Type="http://schemas.openxmlformats.org/officeDocument/2006/relationships/slide" Target="slides/slide157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53" Type="http://schemas.openxmlformats.org/officeDocument/2006/relationships/slide" Target="slides/slide152.xml"/><Relationship Id="rId174" Type="http://schemas.openxmlformats.org/officeDocument/2006/relationships/font" Target="fonts/font4.fntdata"/><Relationship Id="rId179" Type="http://schemas.openxmlformats.org/officeDocument/2006/relationships/font" Target="fonts/font9.fntdata"/><Relationship Id="rId190" Type="http://schemas.openxmlformats.org/officeDocument/2006/relationships/tableStyles" Target="tableStyles.xml"/><Relationship Id="rId15" Type="http://schemas.openxmlformats.org/officeDocument/2006/relationships/slide" Target="slides/slide14.xml"/><Relationship Id="rId36" Type="http://schemas.openxmlformats.org/officeDocument/2006/relationships/slide" Target="slides/slide35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52" Type="http://schemas.openxmlformats.org/officeDocument/2006/relationships/slide" Target="slides/slide51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43" Type="http://schemas.openxmlformats.org/officeDocument/2006/relationships/slide" Target="slides/slide142.xml"/><Relationship Id="rId148" Type="http://schemas.openxmlformats.org/officeDocument/2006/relationships/slide" Target="slides/slide147.xml"/><Relationship Id="rId164" Type="http://schemas.openxmlformats.org/officeDocument/2006/relationships/slide" Target="slides/slide163.xml"/><Relationship Id="rId169" Type="http://schemas.openxmlformats.org/officeDocument/2006/relationships/notesMaster" Target="notesMasters/notesMaster1.xml"/><Relationship Id="rId185" Type="http://schemas.openxmlformats.org/officeDocument/2006/relationships/font" Target="fonts/font1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80" Type="http://schemas.openxmlformats.org/officeDocument/2006/relationships/font" Target="fonts/font10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A6FFC83-DE86-4FE8-8DB6-36F1B8FE7939}" type="datetimeFigureOut">
              <a:rPr lang="ko-KR" altLang="en-US" smtClean="0"/>
              <a:t>2026-03-11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1" y="9428585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50443" y="9428585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0EC5826-AC7F-4B08-9E73-B69C0D7DBCB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523783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B5EB33-9155-451B-9135-9CDA28F8A9EE}" type="datetimeFigureOut">
              <a:rPr lang="ko-KR" altLang="en-US" smtClean="0"/>
              <a:t>2026-03-11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981075" y="1241425"/>
            <a:ext cx="48355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1" y="9428585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50443" y="9428585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7424038-EF15-4DA4-866B-4ED83CF22FD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568184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0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0.xml"/><Relationship Id="rId1" Type="http://schemas.openxmlformats.org/officeDocument/2006/relationships/notesMaster" Target="../notesMasters/notesMaster1.xml"/></Relationships>
</file>

<file path=ppt/notesSlides/_rels/notesSlide10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1.xml"/><Relationship Id="rId1" Type="http://schemas.openxmlformats.org/officeDocument/2006/relationships/notesMaster" Target="../notesMasters/notesMaster1.xml"/></Relationships>
</file>

<file path=ppt/notesSlides/_rels/notesSlide10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2.xml"/><Relationship Id="rId1" Type="http://schemas.openxmlformats.org/officeDocument/2006/relationships/notesMaster" Target="../notesMasters/notesMaster1.xml"/></Relationships>
</file>

<file path=ppt/notesSlides/_rels/notesSlide10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3.xml"/><Relationship Id="rId1" Type="http://schemas.openxmlformats.org/officeDocument/2006/relationships/notesMaster" Target="../notesMasters/notesMaster1.xml"/></Relationships>
</file>

<file path=ppt/notesSlides/_rels/notesSlide10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4.xml"/><Relationship Id="rId1" Type="http://schemas.openxmlformats.org/officeDocument/2006/relationships/notesMaster" Target="../notesMasters/notesMaster1.xml"/></Relationships>
</file>

<file path=ppt/notesSlides/_rels/notesSlide10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5.xml"/><Relationship Id="rId1" Type="http://schemas.openxmlformats.org/officeDocument/2006/relationships/notesMaster" Target="../notesMasters/notesMaster1.xml"/></Relationships>
</file>

<file path=ppt/notesSlides/_rels/notesSlide10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6.xml"/><Relationship Id="rId1" Type="http://schemas.openxmlformats.org/officeDocument/2006/relationships/notesMaster" Target="../notesMasters/notesMaster1.xml"/></Relationships>
</file>

<file path=ppt/notesSlides/_rels/notesSlide10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7.xml"/><Relationship Id="rId1" Type="http://schemas.openxmlformats.org/officeDocument/2006/relationships/notesMaster" Target="../notesMasters/notesMaster1.xml"/></Relationships>
</file>

<file path=ppt/notesSlides/_rels/notesSlide10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8.xml"/><Relationship Id="rId1" Type="http://schemas.openxmlformats.org/officeDocument/2006/relationships/notesMaster" Target="../notesMasters/notesMaster1.xml"/></Relationships>
</file>

<file path=ppt/notesSlides/_rels/notesSlide10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0.xml"/><Relationship Id="rId1" Type="http://schemas.openxmlformats.org/officeDocument/2006/relationships/notesMaster" Target="../notesMasters/notesMaster1.xml"/></Relationships>
</file>

<file path=ppt/notesSlides/_rels/notesSlide1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1.xml"/><Relationship Id="rId1" Type="http://schemas.openxmlformats.org/officeDocument/2006/relationships/notesMaster" Target="../notesMasters/notesMaster1.xml"/></Relationships>
</file>

<file path=ppt/notesSlides/_rels/notesSlide1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2.xml"/><Relationship Id="rId1" Type="http://schemas.openxmlformats.org/officeDocument/2006/relationships/notesMaster" Target="../notesMasters/notesMaster1.xml"/></Relationships>
</file>

<file path=ppt/notesSlides/_rels/notesSlide1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3.xml"/><Relationship Id="rId1" Type="http://schemas.openxmlformats.org/officeDocument/2006/relationships/notesMaster" Target="../notesMasters/notesMaster1.xml"/></Relationships>
</file>

<file path=ppt/notesSlides/_rels/notesSlide1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4.xml"/><Relationship Id="rId1" Type="http://schemas.openxmlformats.org/officeDocument/2006/relationships/notesMaster" Target="../notesMasters/notesMaster1.xml"/></Relationships>
</file>

<file path=ppt/notesSlides/_rels/notesSlide1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5.xml"/><Relationship Id="rId1" Type="http://schemas.openxmlformats.org/officeDocument/2006/relationships/notesMaster" Target="../notesMasters/notesMaster1.xml"/></Relationships>
</file>

<file path=ppt/notesSlides/_rels/notesSlide1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6.xml"/><Relationship Id="rId1" Type="http://schemas.openxmlformats.org/officeDocument/2006/relationships/notesMaster" Target="../notesMasters/notesMaster1.xml"/></Relationships>
</file>

<file path=ppt/notesSlides/_rels/notesSlide1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7.xml"/><Relationship Id="rId1" Type="http://schemas.openxmlformats.org/officeDocument/2006/relationships/notesMaster" Target="../notesMasters/notesMaster1.xml"/></Relationships>
</file>

<file path=ppt/notesSlides/_rels/notesSlide1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8.xml"/><Relationship Id="rId1" Type="http://schemas.openxmlformats.org/officeDocument/2006/relationships/notesMaster" Target="../notesMasters/notesMaster1.xml"/></Relationships>
</file>

<file path=ppt/notesSlides/_rels/notesSlide1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0.xml"/><Relationship Id="rId1" Type="http://schemas.openxmlformats.org/officeDocument/2006/relationships/notesMaster" Target="../notesMasters/notesMaster1.xml"/></Relationships>
</file>

<file path=ppt/notesSlides/_rels/notesSlide1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1.xml"/><Relationship Id="rId1" Type="http://schemas.openxmlformats.org/officeDocument/2006/relationships/notesMaster" Target="../notesMasters/notesMaster1.xml"/></Relationships>
</file>

<file path=ppt/notesSlides/_rels/notesSlide1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2.xml"/><Relationship Id="rId1" Type="http://schemas.openxmlformats.org/officeDocument/2006/relationships/notesMaster" Target="../notesMasters/notesMaster1.xml"/></Relationships>
</file>

<file path=ppt/notesSlides/_rels/notesSlide1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3.xml"/><Relationship Id="rId1" Type="http://schemas.openxmlformats.org/officeDocument/2006/relationships/notesMaster" Target="../notesMasters/notesMaster1.xml"/></Relationships>
</file>

<file path=ppt/notesSlides/_rels/notesSlide1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4.xml"/><Relationship Id="rId1" Type="http://schemas.openxmlformats.org/officeDocument/2006/relationships/notesMaster" Target="../notesMasters/notesMaster1.xml"/></Relationships>
</file>

<file path=ppt/notesSlides/_rels/notesSlide1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5.xml"/><Relationship Id="rId1" Type="http://schemas.openxmlformats.org/officeDocument/2006/relationships/notesMaster" Target="../notesMasters/notesMaster1.xml"/></Relationships>
</file>

<file path=ppt/notesSlides/_rels/notesSlide1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6.xml"/><Relationship Id="rId1" Type="http://schemas.openxmlformats.org/officeDocument/2006/relationships/notesMaster" Target="../notesMasters/notesMaster1.xml"/></Relationships>
</file>

<file path=ppt/notesSlides/_rels/notesSlide1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7.xml"/><Relationship Id="rId1" Type="http://schemas.openxmlformats.org/officeDocument/2006/relationships/notesMaster" Target="../notesMasters/notesMaster1.xml"/></Relationships>
</file>

<file path=ppt/notesSlides/_rels/notesSlide1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8.xml"/><Relationship Id="rId1" Type="http://schemas.openxmlformats.org/officeDocument/2006/relationships/notesMaster" Target="../notesMasters/notesMaster1.xml"/></Relationships>
</file>

<file path=ppt/notesSlides/_rels/notesSlide1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0.xml"/><Relationship Id="rId1" Type="http://schemas.openxmlformats.org/officeDocument/2006/relationships/notesMaster" Target="../notesMasters/notesMaster1.xml"/></Relationships>
</file>

<file path=ppt/notesSlides/_rels/notesSlide1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1.xml"/><Relationship Id="rId1" Type="http://schemas.openxmlformats.org/officeDocument/2006/relationships/notesMaster" Target="../notesMasters/notesMaster1.xml"/></Relationships>
</file>

<file path=ppt/notesSlides/_rels/notesSlide1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2.xml"/><Relationship Id="rId1" Type="http://schemas.openxmlformats.org/officeDocument/2006/relationships/notesMaster" Target="../notesMasters/notesMaster1.xml"/></Relationships>
</file>

<file path=ppt/notesSlides/_rels/notesSlide1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3.xml"/><Relationship Id="rId1" Type="http://schemas.openxmlformats.org/officeDocument/2006/relationships/notesMaster" Target="../notesMasters/notesMaster1.xml"/></Relationships>
</file>

<file path=ppt/notesSlides/_rels/notesSlide1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4.xml"/><Relationship Id="rId1" Type="http://schemas.openxmlformats.org/officeDocument/2006/relationships/notesMaster" Target="../notesMasters/notesMaster1.xml"/></Relationships>
</file>

<file path=ppt/notesSlides/_rels/notesSlide1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5.xml"/><Relationship Id="rId1" Type="http://schemas.openxmlformats.org/officeDocument/2006/relationships/notesMaster" Target="../notesMasters/notesMaster1.xml"/></Relationships>
</file>

<file path=ppt/notesSlides/_rels/notesSlide1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6.xml"/><Relationship Id="rId1" Type="http://schemas.openxmlformats.org/officeDocument/2006/relationships/notesMaster" Target="../notesMasters/notesMaster1.xml"/></Relationships>
</file>

<file path=ppt/notesSlides/_rels/notesSlide1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7.xml"/><Relationship Id="rId1" Type="http://schemas.openxmlformats.org/officeDocument/2006/relationships/notesMaster" Target="../notesMasters/notesMaster1.xml"/></Relationships>
</file>

<file path=ppt/notesSlides/_rels/notesSlide1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8.xml"/><Relationship Id="rId1" Type="http://schemas.openxmlformats.org/officeDocument/2006/relationships/notesMaster" Target="../notesMasters/notesMaster1.xml"/></Relationships>
</file>

<file path=ppt/notesSlides/_rels/notesSlide1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0.xml"/><Relationship Id="rId1" Type="http://schemas.openxmlformats.org/officeDocument/2006/relationships/notesMaster" Target="../notesMasters/notesMaster1.xml"/></Relationships>
</file>

<file path=ppt/notesSlides/_rels/notesSlide1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1.xml"/><Relationship Id="rId1" Type="http://schemas.openxmlformats.org/officeDocument/2006/relationships/notesMaster" Target="../notesMasters/notesMaster1.xml"/></Relationships>
</file>

<file path=ppt/notesSlides/_rels/notesSlide1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2.xml"/><Relationship Id="rId1" Type="http://schemas.openxmlformats.org/officeDocument/2006/relationships/notesMaster" Target="../notesMasters/notesMaster1.xml"/></Relationships>
</file>

<file path=ppt/notesSlides/_rels/notesSlide1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3.xml"/><Relationship Id="rId1" Type="http://schemas.openxmlformats.org/officeDocument/2006/relationships/notesMaster" Target="../notesMasters/notesMaster1.xml"/></Relationships>
</file>

<file path=ppt/notesSlides/_rels/notesSlide1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4.xml"/><Relationship Id="rId1" Type="http://schemas.openxmlformats.org/officeDocument/2006/relationships/notesMaster" Target="../notesMasters/notesMaster1.xml"/></Relationships>
</file>

<file path=ppt/notesSlides/_rels/notesSlide1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5.xml"/><Relationship Id="rId1" Type="http://schemas.openxmlformats.org/officeDocument/2006/relationships/notesMaster" Target="../notesMasters/notesMaster1.xml"/></Relationships>
</file>

<file path=ppt/notesSlides/_rels/notesSlide1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6.xml"/><Relationship Id="rId1" Type="http://schemas.openxmlformats.org/officeDocument/2006/relationships/notesMaster" Target="../notesMasters/notesMaster1.xml"/></Relationships>
</file>

<file path=ppt/notesSlides/_rels/notesSlide1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7.xml"/><Relationship Id="rId1" Type="http://schemas.openxmlformats.org/officeDocument/2006/relationships/notesMaster" Target="../notesMasters/notesMaster1.xml"/></Relationships>
</file>

<file path=ppt/notesSlides/_rels/notesSlide1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8.xml"/><Relationship Id="rId1" Type="http://schemas.openxmlformats.org/officeDocument/2006/relationships/notesMaster" Target="../notesMasters/notesMaster1.xml"/></Relationships>
</file>

<file path=ppt/notesSlides/_rels/notesSlide1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0.xml"/><Relationship Id="rId1" Type="http://schemas.openxmlformats.org/officeDocument/2006/relationships/notesMaster" Target="../notesMasters/notesMaster1.xml"/></Relationships>
</file>

<file path=ppt/notesSlides/_rels/notesSlide1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1.xml"/><Relationship Id="rId1" Type="http://schemas.openxmlformats.org/officeDocument/2006/relationships/notesMaster" Target="../notesMasters/notesMaster1.xml"/></Relationships>
</file>

<file path=ppt/notesSlides/_rels/notesSlide1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2.xml"/><Relationship Id="rId1" Type="http://schemas.openxmlformats.org/officeDocument/2006/relationships/notesMaster" Target="../notesMasters/notesMaster1.xml"/></Relationships>
</file>

<file path=ppt/notesSlides/_rels/notesSlide1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3.xml"/><Relationship Id="rId1" Type="http://schemas.openxmlformats.org/officeDocument/2006/relationships/notesMaster" Target="../notesMasters/notesMaster1.xml"/></Relationships>
</file>

<file path=ppt/notesSlides/_rels/notesSlide1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4.xml"/><Relationship Id="rId1" Type="http://schemas.openxmlformats.org/officeDocument/2006/relationships/notesMaster" Target="../notesMasters/notesMaster1.xml"/></Relationships>
</file>

<file path=ppt/notesSlides/_rels/notesSlide1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5.xml"/><Relationship Id="rId1" Type="http://schemas.openxmlformats.org/officeDocument/2006/relationships/notesMaster" Target="../notesMasters/notesMaster1.xml"/></Relationships>
</file>

<file path=ppt/notesSlides/_rels/notesSlide1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6.xml"/><Relationship Id="rId1" Type="http://schemas.openxmlformats.org/officeDocument/2006/relationships/notesMaster" Target="../notesMasters/notesMaster1.xml"/></Relationships>
</file>

<file path=ppt/notesSlides/_rels/notesSlide1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7.xml"/><Relationship Id="rId1" Type="http://schemas.openxmlformats.org/officeDocument/2006/relationships/notesMaster" Target="../notesMasters/notesMaster1.xml"/></Relationships>
</file>

<file path=ppt/notesSlides/_rels/notesSlide1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8.xml"/><Relationship Id="rId1" Type="http://schemas.openxmlformats.org/officeDocument/2006/relationships/notesMaster" Target="../notesMasters/notesMaster1.xml"/></Relationships>
</file>

<file path=ppt/notesSlides/_rels/notesSlide1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0.xml"/><Relationship Id="rId1" Type="http://schemas.openxmlformats.org/officeDocument/2006/relationships/notesMaster" Target="../notesMasters/notesMaster1.xml"/></Relationships>
</file>

<file path=ppt/notesSlides/_rels/notesSlide1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1.xml"/><Relationship Id="rId1" Type="http://schemas.openxmlformats.org/officeDocument/2006/relationships/notesMaster" Target="../notesMasters/notesMaster1.xml"/></Relationships>
</file>

<file path=ppt/notesSlides/_rels/notesSlide1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2.xml"/><Relationship Id="rId1" Type="http://schemas.openxmlformats.org/officeDocument/2006/relationships/notesMaster" Target="../notesMasters/notesMaster1.xml"/></Relationships>
</file>

<file path=ppt/notesSlides/_rels/notesSlide1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3.xml"/><Relationship Id="rId1" Type="http://schemas.openxmlformats.org/officeDocument/2006/relationships/notesMaster" Target="../notesMasters/notesMaster1.xml"/></Relationships>
</file>

<file path=ppt/notesSlides/_rels/notesSlide1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4.xml"/><Relationship Id="rId1" Type="http://schemas.openxmlformats.org/officeDocument/2006/relationships/notesMaster" Target="../notesMasters/notesMaster1.xml"/></Relationships>
</file>

<file path=ppt/notesSlides/_rels/notesSlide1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5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8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8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9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9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9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9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4.xml"/><Relationship Id="rId1" Type="http://schemas.openxmlformats.org/officeDocument/2006/relationships/notesMaster" Target="../notesMasters/notesMaster1.xml"/></Relationships>
</file>

<file path=ppt/notesSlides/_rels/notesSlide9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5.xml"/><Relationship Id="rId1" Type="http://schemas.openxmlformats.org/officeDocument/2006/relationships/notesMaster" Target="../notesMasters/notesMaster1.xml"/></Relationships>
</file>

<file path=ppt/notesSlides/_rels/notesSlide9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6.xml"/><Relationship Id="rId1" Type="http://schemas.openxmlformats.org/officeDocument/2006/relationships/notesMaster" Target="../notesMasters/notesMaster1.xml"/></Relationships>
</file>

<file path=ppt/notesSlides/_rels/notesSlide9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7.xml"/><Relationship Id="rId1" Type="http://schemas.openxmlformats.org/officeDocument/2006/relationships/notesMaster" Target="../notesMasters/notesMaster1.xml"/></Relationships>
</file>

<file path=ppt/notesSlides/_rels/notesSlide9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8.xml"/><Relationship Id="rId1" Type="http://schemas.openxmlformats.org/officeDocument/2006/relationships/notesMaster" Target="../notesMasters/notesMaster1.xml"/></Relationships>
</file>

<file path=ppt/notesSlides/_rels/notesSlide9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424038-EF15-4DA4-866B-4ED83CF22FD6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3458137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209945A-6767-4D11-AEC4-D25A21AE09E8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55169442"/>
      </p:ext>
    </p:extLst>
  </p:cSld>
  <p:clrMapOvr>
    <a:masterClrMapping/>
  </p:clrMapOvr>
</p:notes>
</file>

<file path=ppt/notesSlides/notesSlide10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424038-EF15-4DA4-866B-4ED83CF22FD6}" type="slidenum">
              <a:rPr lang="ko-KR" altLang="en-US" smtClean="0"/>
              <a:t>100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60479908"/>
      </p:ext>
    </p:extLst>
  </p:cSld>
  <p:clrMapOvr>
    <a:masterClrMapping/>
  </p:clrMapOvr>
</p:notes>
</file>

<file path=ppt/notesSlides/notesSlide10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424038-EF15-4DA4-866B-4ED83CF22FD6}" type="slidenum">
              <a:rPr lang="ko-KR" altLang="en-US" smtClean="0"/>
              <a:t>101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14504945"/>
      </p:ext>
    </p:extLst>
  </p:cSld>
  <p:clrMapOvr>
    <a:masterClrMapping/>
  </p:clrMapOvr>
</p:notes>
</file>

<file path=ppt/notesSlides/notesSlide10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E3802828-6A0C-87A4-AA88-BA5CDF1852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xmlns="" id="{E407669F-8539-A08F-6D0D-33A5BB1E21D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xmlns="" id="{2249D6F7-EDB5-A765-FAC9-5962FE673A4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담당자가 이해할 수 있는 문구로 수정 필요</a:t>
            </a:r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xmlns="" id="{DFF19BF7-00A0-CAE0-9BD7-E4E92F0A02C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424038-EF15-4DA4-866B-4ED83CF22FD6}" type="slidenum">
              <a:rPr lang="ko-KR" altLang="en-US" smtClean="0"/>
              <a:t>102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3984738"/>
      </p:ext>
    </p:extLst>
  </p:cSld>
  <p:clrMapOvr>
    <a:masterClrMapping/>
  </p:clrMapOvr>
</p:notes>
</file>

<file path=ppt/notesSlides/notesSlide10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424038-EF15-4DA4-866B-4ED83CF22FD6}" type="slidenum">
              <a:rPr lang="ko-KR" altLang="en-US" smtClean="0"/>
              <a:t>103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6088650"/>
      </p:ext>
    </p:extLst>
  </p:cSld>
  <p:clrMapOvr>
    <a:masterClrMapping/>
  </p:clrMapOvr>
</p:notes>
</file>

<file path=ppt/notesSlides/notesSlide10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err="1" smtClean="0"/>
              <a:t>버튼명</a:t>
            </a:r>
            <a:r>
              <a:rPr lang="ko-KR" altLang="en-US" dirty="0" smtClean="0"/>
              <a:t> 수정함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424038-EF15-4DA4-866B-4ED83CF22FD6}" type="slidenum">
              <a:rPr lang="ko-KR" altLang="en-US" smtClean="0"/>
              <a:t>104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52555476"/>
      </p:ext>
    </p:extLst>
  </p:cSld>
  <p:clrMapOvr>
    <a:masterClrMapping/>
  </p:clrMapOvr>
</p:notes>
</file>

<file path=ppt/notesSlides/notesSlide10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424038-EF15-4DA4-866B-4ED83CF22FD6}" type="slidenum">
              <a:rPr lang="ko-KR" altLang="en-US" smtClean="0"/>
              <a:t>105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55785172"/>
      </p:ext>
    </p:extLst>
  </p:cSld>
  <p:clrMapOvr>
    <a:masterClrMapping/>
  </p:clrMapOvr>
</p:notes>
</file>

<file path=ppt/notesSlides/notesSlide10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해당 용어가 맞는지 확인 필요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424038-EF15-4DA4-866B-4ED83CF22FD6}" type="slidenum">
              <a:rPr lang="ko-KR" altLang="en-US" smtClean="0"/>
              <a:t>106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18569703"/>
      </p:ext>
    </p:extLst>
  </p:cSld>
  <p:clrMapOvr>
    <a:masterClrMapping/>
  </p:clrMapOvr>
</p:notes>
</file>

<file path=ppt/notesSlides/notesSlide10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424038-EF15-4DA4-866B-4ED83CF22FD6}" type="slidenum">
              <a:rPr lang="ko-KR" altLang="en-US" smtClean="0"/>
              <a:t>107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54443168"/>
      </p:ext>
    </p:extLst>
  </p:cSld>
  <p:clrMapOvr>
    <a:masterClrMapping/>
  </p:clrMapOvr>
</p:notes>
</file>

<file path=ppt/notesSlides/notesSlide10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424038-EF15-4DA4-866B-4ED83CF22FD6}" type="slidenum">
              <a:rPr lang="ko-KR" altLang="en-US" smtClean="0"/>
              <a:t>108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9150436"/>
      </p:ext>
    </p:extLst>
  </p:cSld>
  <p:clrMapOvr>
    <a:masterClrMapping/>
  </p:clrMapOvr>
</p:notes>
</file>

<file path=ppt/notesSlides/notesSlide10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글꼴 이상함</a:t>
            </a:r>
            <a:r>
              <a:rPr lang="en-US" altLang="ko-KR" dirty="0" smtClean="0"/>
              <a:t>. </a:t>
            </a:r>
            <a:r>
              <a:rPr lang="ko-KR" altLang="en-US" dirty="0" smtClean="0"/>
              <a:t>확인 필요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424038-EF15-4DA4-866B-4ED83CF22FD6}" type="slidenum">
              <a:rPr lang="ko-KR" altLang="en-US" smtClean="0"/>
              <a:t>109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9981139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424038-EF15-4DA4-866B-4ED83CF22FD6}" type="slidenum">
              <a:rPr lang="ko-KR" altLang="en-US" smtClean="0"/>
              <a:t>11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22063381"/>
      </p:ext>
    </p:extLst>
  </p:cSld>
  <p:clrMapOvr>
    <a:masterClrMapping/>
  </p:clrMapOvr>
</p:notes>
</file>

<file path=ppt/notesSlides/notesSlide1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424038-EF15-4DA4-866B-4ED83CF22FD6}" type="slidenum">
              <a:rPr lang="ko-KR" altLang="en-US" smtClean="0"/>
              <a:t>110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00716985"/>
      </p:ext>
    </p:extLst>
  </p:cSld>
  <p:clrMapOvr>
    <a:masterClrMapping/>
  </p:clrMapOvr>
</p:notes>
</file>

<file path=ppt/notesSlides/notesSlide1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424038-EF15-4DA4-866B-4ED83CF22FD6}" type="slidenum">
              <a:rPr lang="ko-KR" altLang="en-US" smtClean="0"/>
              <a:t>111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63894111"/>
      </p:ext>
    </p:extLst>
  </p:cSld>
  <p:clrMapOvr>
    <a:masterClrMapping/>
  </p:clrMapOvr>
</p:notes>
</file>

<file path=ppt/notesSlides/notesSlide1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424038-EF15-4DA4-866B-4ED83CF22FD6}" type="slidenum">
              <a:rPr lang="ko-KR" altLang="en-US" smtClean="0"/>
              <a:t>112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98153221"/>
      </p:ext>
    </p:extLst>
  </p:cSld>
  <p:clrMapOvr>
    <a:masterClrMapping/>
  </p:clrMapOvr>
</p:notes>
</file>

<file path=ppt/notesSlides/notesSlide1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424038-EF15-4DA4-866B-4ED83CF22FD6}" type="slidenum">
              <a:rPr lang="ko-KR" altLang="en-US" smtClean="0"/>
              <a:t>113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18677472"/>
      </p:ext>
    </p:extLst>
  </p:cSld>
  <p:clrMapOvr>
    <a:masterClrMapping/>
  </p:clrMapOvr>
</p:notes>
</file>

<file path=ppt/notesSlides/notesSlide1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209945A-6767-4D11-AEC4-D25A21AE09E8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114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8542966"/>
      </p:ext>
    </p:extLst>
  </p:cSld>
  <p:clrMapOvr>
    <a:masterClrMapping/>
  </p:clrMapOvr>
</p:notes>
</file>

<file path=ppt/notesSlides/notesSlide1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424038-EF15-4DA4-866B-4ED83CF22FD6}" type="slidenum">
              <a:rPr lang="ko-KR" altLang="en-US" smtClean="0"/>
              <a:t>115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16948399"/>
      </p:ext>
    </p:extLst>
  </p:cSld>
  <p:clrMapOvr>
    <a:masterClrMapping/>
  </p:clrMapOvr>
</p:notes>
</file>

<file path=ppt/notesSlides/notesSlide1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424038-EF15-4DA4-866B-4ED83CF22FD6}" type="slidenum">
              <a:rPr lang="ko-KR" altLang="en-US" smtClean="0"/>
              <a:t>116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00039879"/>
      </p:ext>
    </p:extLst>
  </p:cSld>
  <p:clrMapOvr>
    <a:masterClrMapping/>
  </p:clrMapOvr>
</p:notes>
</file>

<file path=ppt/notesSlides/notesSlide1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424038-EF15-4DA4-866B-4ED83CF22FD6}" type="slidenum">
              <a:rPr lang="ko-KR" altLang="en-US" smtClean="0"/>
              <a:t>117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87397491"/>
      </p:ext>
    </p:extLst>
  </p:cSld>
  <p:clrMapOvr>
    <a:masterClrMapping/>
  </p:clrMapOvr>
</p:notes>
</file>

<file path=ppt/notesSlides/notesSlide1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424038-EF15-4DA4-866B-4ED83CF22FD6}" type="slidenum">
              <a:rPr lang="ko-KR" altLang="en-US" smtClean="0"/>
              <a:t>118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44141121"/>
      </p:ext>
    </p:extLst>
  </p:cSld>
  <p:clrMapOvr>
    <a:masterClrMapping/>
  </p:clrMapOvr>
</p:notes>
</file>

<file path=ppt/notesSlides/notesSlide1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424038-EF15-4DA4-866B-4ED83CF22FD6}" type="slidenum">
              <a:rPr lang="ko-KR" altLang="en-US" smtClean="0"/>
              <a:t>119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4725108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424038-EF15-4DA4-866B-4ED83CF22FD6}" type="slidenum">
              <a:rPr lang="ko-KR" altLang="en-US" smtClean="0"/>
              <a:t>12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82943534"/>
      </p:ext>
    </p:extLst>
  </p:cSld>
  <p:clrMapOvr>
    <a:masterClrMapping/>
  </p:clrMapOvr>
</p:notes>
</file>

<file path=ppt/notesSlides/notesSlide1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424038-EF15-4DA4-866B-4ED83CF22FD6}" type="slidenum">
              <a:rPr lang="ko-KR" altLang="en-US" smtClean="0"/>
              <a:t>120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09550808"/>
      </p:ext>
    </p:extLst>
  </p:cSld>
  <p:clrMapOvr>
    <a:masterClrMapping/>
  </p:clrMapOvr>
</p:notes>
</file>

<file path=ppt/notesSlides/notesSlide1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424038-EF15-4DA4-866B-4ED83CF22FD6}" type="slidenum">
              <a:rPr lang="ko-KR" altLang="en-US" smtClean="0"/>
              <a:t>121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01147123"/>
      </p:ext>
    </p:extLst>
  </p:cSld>
  <p:clrMapOvr>
    <a:masterClrMapping/>
  </p:clrMapOvr>
</p:notes>
</file>

<file path=ppt/notesSlides/notesSlide1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424038-EF15-4DA4-866B-4ED83CF22FD6}" type="slidenum">
              <a:rPr lang="ko-KR" altLang="en-US" smtClean="0"/>
              <a:t>122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88833208"/>
      </p:ext>
    </p:extLst>
  </p:cSld>
  <p:clrMapOvr>
    <a:masterClrMapping/>
  </p:clrMapOvr>
</p:notes>
</file>

<file path=ppt/notesSlides/notesSlide1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424038-EF15-4DA4-866B-4ED83CF22FD6}" type="slidenum">
              <a:rPr lang="ko-KR" altLang="en-US" smtClean="0"/>
              <a:t>123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49683976"/>
      </p:ext>
    </p:extLst>
  </p:cSld>
  <p:clrMapOvr>
    <a:masterClrMapping/>
  </p:clrMapOvr>
</p:notes>
</file>

<file path=ppt/notesSlides/notesSlide1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424038-EF15-4DA4-866B-4ED83CF22FD6}" type="slidenum">
              <a:rPr lang="ko-KR" altLang="en-US" smtClean="0"/>
              <a:t>124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20582408"/>
      </p:ext>
    </p:extLst>
  </p:cSld>
  <p:clrMapOvr>
    <a:masterClrMapping/>
  </p:clrMapOvr>
</p:notes>
</file>

<file path=ppt/notesSlides/notesSlide1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424038-EF15-4DA4-866B-4ED83CF22FD6}" type="slidenum">
              <a:rPr lang="ko-KR" altLang="en-US" smtClean="0"/>
              <a:t>125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23142283"/>
      </p:ext>
    </p:extLst>
  </p:cSld>
  <p:clrMapOvr>
    <a:masterClrMapping/>
  </p:clrMapOvr>
</p:notes>
</file>

<file path=ppt/notesSlides/notesSlide1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424038-EF15-4DA4-866B-4ED83CF22FD6}" type="slidenum">
              <a:rPr lang="ko-KR" altLang="en-US" smtClean="0"/>
              <a:t>126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94814220"/>
      </p:ext>
    </p:extLst>
  </p:cSld>
  <p:clrMapOvr>
    <a:masterClrMapping/>
  </p:clrMapOvr>
</p:notes>
</file>

<file path=ppt/notesSlides/notesSlide1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424038-EF15-4DA4-866B-4ED83CF22FD6}" type="slidenum">
              <a:rPr lang="ko-KR" altLang="en-US" smtClean="0"/>
              <a:t>127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85274477"/>
      </p:ext>
    </p:extLst>
  </p:cSld>
  <p:clrMapOvr>
    <a:masterClrMapping/>
  </p:clrMapOvr>
</p:notes>
</file>

<file path=ppt/notesSlides/notesSlide1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48D34D78-7FB5-909E-04A9-B6A5EADD75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="" xmlns:a16="http://schemas.microsoft.com/office/drawing/2014/main" id="{9EC99989-F344-922A-2FC8-C49BFE21DD6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="" xmlns:a16="http://schemas.microsoft.com/office/drawing/2014/main" id="{BAD98874-D342-970E-9EF9-BABD9F0F7B9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="" xmlns:a16="http://schemas.microsoft.com/office/drawing/2014/main" id="{FADC6E6C-A3F2-B64E-3DC8-9A92E2BF907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424038-EF15-4DA4-866B-4ED83CF22FD6}" type="slidenum">
              <a:rPr lang="ko-KR" altLang="en-US" smtClean="0"/>
              <a:t>128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11005741"/>
      </p:ext>
    </p:extLst>
  </p:cSld>
  <p:clrMapOvr>
    <a:masterClrMapping/>
  </p:clrMapOvr>
</p:notes>
</file>

<file path=ppt/notesSlides/notesSlide1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A881DF09-4EA0-FBFE-08FB-F2E52AFA82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="" xmlns:a16="http://schemas.microsoft.com/office/drawing/2014/main" id="{81992CF8-139F-FCFA-DC05-DF612CC0C79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="" xmlns:a16="http://schemas.microsoft.com/office/drawing/2014/main" id="{50B9CA7F-600C-D0E1-4904-D827D75F6BB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="" xmlns:a16="http://schemas.microsoft.com/office/drawing/2014/main" id="{A506A108-FFAA-8F50-0038-140EDF67BEB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424038-EF15-4DA4-866B-4ED83CF22FD6}" type="slidenum">
              <a:rPr lang="ko-KR" altLang="en-US" smtClean="0"/>
              <a:t>129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0414365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424038-EF15-4DA4-866B-4ED83CF22FD6}" type="slidenum">
              <a:rPr lang="ko-KR" altLang="en-US" smtClean="0"/>
              <a:t>13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54678428"/>
      </p:ext>
    </p:extLst>
  </p:cSld>
  <p:clrMapOvr>
    <a:masterClrMapping/>
  </p:clrMapOvr>
</p:notes>
</file>

<file path=ppt/notesSlides/notesSlide1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9448F591-C6C1-FB91-35FA-CF1F989C0C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="" xmlns:a16="http://schemas.microsoft.com/office/drawing/2014/main" id="{16ECDF28-85EF-8907-0205-DB6AADAE9A5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="" xmlns:a16="http://schemas.microsoft.com/office/drawing/2014/main" id="{26239C9F-2F1F-BD10-789D-F797D5419C3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="" xmlns:a16="http://schemas.microsoft.com/office/drawing/2014/main" id="{C0EB6F16-363E-7863-EB7A-F5602085935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424038-EF15-4DA4-866B-4ED83CF22FD6}" type="slidenum">
              <a:rPr lang="ko-KR" altLang="en-US" smtClean="0"/>
              <a:t>130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11264567"/>
      </p:ext>
    </p:extLst>
  </p:cSld>
  <p:clrMapOvr>
    <a:masterClrMapping/>
  </p:clrMapOvr>
</p:notes>
</file>

<file path=ppt/notesSlides/notesSlide1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424038-EF15-4DA4-866B-4ED83CF22FD6}" type="slidenum">
              <a:rPr lang="ko-KR" altLang="en-US" smtClean="0"/>
              <a:t>131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88206338"/>
      </p:ext>
    </p:extLst>
  </p:cSld>
  <p:clrMapOvr>
    <a:masterClrMapping/>
  </p:clrMapOvr>
</p:notes>
</file>

<file path=ppt/notesSlides/notesSlide1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424038-EF15-4DA4-866B-4ED83CF22FD6}" type="slidenum">
              <a:rPr lang="ko-KR" altLang="en-US" smtClean="0"/>
              <a:t>132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51840186"/>
      </p:ext>
    </p:extLst>
  </p:cSld>
  <p:clrMapOvr>
    <a:masterClrMapping/>
  </p:clrMapOvr>
</p:notes>
</file>

<file path=ppt/notesSlides/notesSlide1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424038-EF15-4DA4-866B-4ED83CF22FD6}" type="slidenum">
              <a:rPr lang="ko-KR" altLang="en-US" smtClean="0"/>
              <a:t>133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80164521"/>
      </p:ext>
    </p:extLst>
  </p:cSld>
  <p:clrMapOvr>
    <a:masterClrMapping/>
  </p:clrMapOvr>
</p:notes>
</file>

<file path=ppt/notesSlides/notesSlide1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424038-EF15-4DA4-866B-4ED83CF22FD6}" type="slidenum">
              <a:rPr lang="ko-KR" altLang="en-US" smtClean="0"/>
              <a:t>134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44775343"/>
      </p:ext>
    </p:extLst>
  </p:cSld>
  <p:clrMapOvr>
    <a:masterClrMapping/>
  </p:clrMapOvr>
</p:notes>
</file>

<file path=ppt/notesSlides/notesSlide1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424038-EF15-4DA4-866B-4ED83CF22FD6}" type="slidenum">
              <a:rPr lang="ko-KR" altLang="en-US" smtClean="0"/>
              <a:t>135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36300634"/>
      </p:ext>
    </p:extLst>
  </p:cSld>
  <p:clrMapOvr>
    <a:masterClrMapping/>
  </p:clrMapOvr>
</p:notes>
</file>

<file path=ppt/notesSlides/notesSlide1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424038-EF15-4DA4-866B-4ED83CF22FD6}" type="slidenum">
              <a:rPr lang="ko-KR" altLang="en-US" smtClean="0"/>
              <a:t>136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92978128"/>
      </p:ext>
    </p:extLst>
  </p:cSld>
  <p:clrMapOvr>
    <a:masterClrMapping/>
  </p:clrMapOvr>
</p:notes>
</file>

<file path=ppt/notesSlides/notesSlide1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424038-EF15-4DA4-866B-4ED83CF22FD6}" type="slidenum">
              <a:rPr lang="ko-KR" altLang="en-US" smtClean="0"/>
              <a:t>137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42504557"/>
      </p:ext>
    </p:extLst>
  </p:cSld>
  <p:clrMapOvr>
    <a:masterClrMapping/>
  </p:clrMapOvr>
</p:notes>
</file>

<file path=ppt/notesSlides/notesSlide1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424038-EF15-4DA4-866B-4ED83CF22FD6}" type="slidenum">
              <a:rPr lang="ko-KR" altLang="en-US" smtClean="0"/>
              <a:t>138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07624481"/>
      </p:ext>
    </p:extLst>
  </p:cSld>
  <p:clrMapOvr>
    <a:masterClrMapping/>
  </p:clrMapOvr>
</p:notes>
</file>

<file path=ppt/notesSlides/notesSlide1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424038-EF15-4DA4-866B-4ED83CF22FD6}" type="slidenum">
              <a:rPr lang="ko-KR" altLang="en-US" smtClean="0"/>
              <a:t>139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4134071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424038-EF15-4DA4-866B-4ED83CF22FD6}" type="slidenum">
              <a:rPr lang="ko-KR" altLang="en-US" smtClean="0"/>
              <a:t>14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90275524"/>
      </p:ext>
    </p:extLst>
  </p:cSld>
  <p:clrMapOvr>
    <a:masterClrMapping/>
  </p:clrMapOvr>
</p:notes>
</file>

<file path=ppt/notesSlides/notesSlide1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424038-EF15-4DA4-866B-4ED83CF22FD6}" type="slidenum">
              <a:rPr lang="ko-KR" altLang="en-US" smtClean="0"/>
              <a:t>140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95985053"/>
      </p:ext>
    </p:extLst>
  </p:cSld>
  <p:clrMapOvr>
    <a:masterClrMapping/>
  </p:clrMapOvr>
</p:notes>
</file>

<file path=ppt/notesSlides/notesSlide1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424038-EF15-4DA4-866B-4ED83CF22FD6}" type="slidenum">
              <a:rPr lang="ko-KR" altLang="en-US" smtClean="0"/>
              <a:t>141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6554864"/>
      </p:ext>
    </p:extLst>
  </p:cSld>
  <p:clrMapOvr>
    <a:masterClrMapping/>
  </p:clrMapOvr>
</p:notes>
</file>

<file path=ppt/notesSlides/notesSlide1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5A6393D9-AFDC-2C39-9B09-06D6C2F338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="" xmlns:a16="http://schemas.microsoft.com/office/drawing/2014/main" id="{FD417338-F899-6707-C514-67C28C3621C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="" xmlns:a16="http://schemas.microsoft.com/office/drawing/2014/main" id="{364EACD9-9D4A-E053-6B57-2ACAA3E53BE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="" xmlns:a16="http://schemas.microsoft.com/office/drawing/2014/main" id="{982C039C-B975-7AD2-A8DA-E4C079F3D20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424038-EF15-4DA4-866B-4ED83CF22FD6}" type="slidenum">
              <a:rPr lang="ko-KR" altLang="en-US" smtClean="0"/>
              <a:t>142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61210495"/>
      </p:ext>
    </p:extLst>
  </p:cSld>
  <p:clrMapOvr>
    <a:masterClrMapping/>
  </p:clrMapOvr>
</p:notes>
</file>

<file path=ppt/notesSlides/notesSlide1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424038-EF15-4DA4-866B-4ED83CF22FD6}" type="slidenum">
              <a:rPr lang="ko-KR" altLang="en-US" smtClean="0"/>
              <a:t>143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11077103"/>
      </p:ext>
    </p:extLst>
  </p:cSld>
  <p:clrMapOvr>
    <a:masterClrMapping/>
  </p:clrMapOvr>
</p:notes>
</file>

<file path=ppt/notesSlides/notesSlide1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424038-EF15-4DA4-866B-4ED83CF22FD6}" type="slidenum">
              <a:rPr lang="ko-KR" altLang="en-US" smtClean="0"/>
              <a:t>144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448180"/>
      </p:ext>
    </p:extLst>
  </p:cSld>
  <p:clrMapOvr>
    <a:masterClrMapping/>
  </p:clrMapOvr>
</p:notes>
</file>

<file path=ppt/notesSlides/notesSlide1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424038-EF15-4DA4-866B-4ED83CF22FD6}" type="slidenum">
              <a:rPr lang="ko-KR" altLang="en-US" smtClean="0"/>
              <a:t>145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8966099"/>
      </p:ext>
    </p:extLst>
  </p:cSld>
  <p:clrMapOvr>
    <a:masterClrMapping/>
  </p:clrMapOvr>
</p:notes>
</file>

<file path=ppt/notesSlides/notesSlide1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424038-EF15-4DA4-866B-4ED83CF22FD6}" type="slidenum">
              <a:rPr lang="ko-KR" altLang="en-US" smtClean="0"/>
              <a:t>146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1403157"/>
      </p:ext>
    </p:extLst>
  </p:cSld>
  <p:clrMapOvr>
    <a:masterClrMapping/>
  </p:clrMapOvr>
</p:notes>
</file>

<file path=ppt/notesSlides/notesSlide1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209945A-6767-4D11-AEC4-D25A21AE09E8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147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60702289"/>
      </p:ext>
    </p:extLst>
  </p:cSld>
  <p:clrMapOvr>
    <a:masterClrMapping/>
  </p:clrMapOvr>
</p:notes>
</file>

<file path=ppt/notesSlides/notesSlide1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424038-EF15-4DA4-866B-4ED83CF22FD6}" type="slidenum">
              <a:rPr lang="ko-KR" altLang="en-US" smtClean="0"/>
              <a:t>148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67202350"/>
      </p:ext>
    </p:extLst>
  </p:cSld>
  <p:clrMapOvr>
    <a:masterClrMapping/>
  </p:clrMapOvr>
</p:notes>
</file>

<file path=ppt/notesSlides/notesSlide1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450850" y="808038"/>
            <a:ext cx="5835650" cy="4041775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base" latinLnBrk="0"/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209945A-6767-4D11-AEC4-D25A21AE09E8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149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4302683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424038-EF15-4DA4-866B-4ED83CF22FD6}" type="slidenum">
              <a:rPr lang="ko-KR" altLang="en-US" smtClean="0"/>
              <a:t>15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29964498"/>
      </p:ext>
    </p:extLst>
  </p:cSld>
  <p:clrMapOvr>
    <a:masterClrMapping/>
  </p:clrMapOvr>
</p:notes>
</file>

<file path=ppt/notesSlides/notesSlide1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450850" y="808038"/>
            <a:ext cx="5835650" cy="4041775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base" latinLnBrk="0"/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209945A-6767-4D11-AEC4-D25A21AE09E8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150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57117039"/>
      </p:ext>
    </p:extLst>
  </p:cSld>
  <p:clrMapOvr>
    <a:masterClrMapping/>
  </p:clrMapOvr>
</p:notes>
</file>

<file path=ppt/notesSlides/notesSlide1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450850" y="808038"/>
            <a:ext cx="5835650" cy="4041775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base" latinLnBrk="0"/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209945A-6767-4D11-AEC4-D25A21AE09E8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151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71251069"/>
      </p:ext>
    </p:extLst>
  </p:cSld>
  <p:clrMapOvr>
    <a:masterClrMapping/>
  </p:clrMapOvr>
</p:notes>
</file>

<file path=ppt/notesSlides/notesSlide1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450850" y="808038"/>
            <a:ext cx="5835650" cy="4041775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base" latinLnBrk="0"/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209945A-6767-4D11-AEC4-D25A21AE09E8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152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16434407"/>
      </p:ext>
    </p:extLst>
  </p:cSld>
  <p:clrMapOvr>
    <a:masterClrMapping/>
  </p:clrMapOvr>
</p:notes>
</file>

<file path=ppt/notesSlides/notesSlide1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450850" y="808038"/>
            <a:ext cx="5835650" cy="4041775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base" latinLnBrk="0"/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209945A-6767-4D11-AEC4-D25A21AE09E8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153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1808456"/>
      </p:ext>
    </p:extLst>
  </p:cSld>
  <p:clrMapOvr>
    <a:masterClrMapping/>
  </p:clrMapOvr>
</p:notes>
</file>

<file path=ppt/notesSlides/notesSlide1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450850" y="808038"/>
            <a:ext cx="5835650" cy="4041775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base" latinLnBrk="0"/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209945A-6767-4D11-AEC4-D25A21AE09E8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154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69970104"/>
      </p:ext>
    </p:extLst>
  </p:cSld>
  <p:clrMapOvr>
    <a:masterClrMapping/>
  </p:clrMapOvr>
</p:notes>
</file>

<file path=ppt/notesSlides/notesSlide1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450850" y="808038"/>
            <a:ext cx="5835650" cy="4041775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base" latinLnBrk="0"/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209945A-6767-4D11-AEC4-D25A21AE09E8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155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46525773"/>
      </p:ext>
    </p:extLst>
  </p:cSld>
  <p:clrMapOvr>
    <a:masterClrMapping/>
  </p:clrMapOvr>
</p:notes>
</file>

<file path=ppt/notesSlides/notesSlide1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450850" y="808038"/>
            <a:ext cx="5835650" cy="4041775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base" latinLnBrk="0"/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209945A-6767-4D11-AEC4-D25A21AE09E8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156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165296"/>
      </p:ext>
    </p:extLst>
  </p:cSld>
  <p:clrMapOvr>
    <a:masterClrMapping/>
  </p:clrMapOvr>
</p:notes>
</file>

<file path=ppt/notesSlides/notesSlide1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450850" y="808038"/>
            <a:ext cx="5835650" cy="4041775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base" latinLnBrk="0"/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209945A-6767-4D11-AEC4-D25A21AE09E8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157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72312985"/>
      </p:ext>
    </p:extLst>
  </p:cSld>
  <p:clrMapOvr>
    <a:masterClrMapping/>
  </p:clrMapOvr>
</p:notes>
</file>

<file path=ppt/notesSlides/notesSlide1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450850" y="808038"/>
            <a:ext cx="5835650" cy="4041775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base" latinLnBrk="0"/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209945A-6767-4D11-AEC4-D25A21AE09E8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158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22290314"/>
      </p:ext>
    </p:extLst>
  </p:cSld>
  <p:clrMapOvr>
    <a:masterClrMapping/>
  </p:clrMapOvr>
</p:notes>
</file>

<file path=ppt/notesSlides/notesSlide1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450850" y="808038"/>
            <a:ext cx="5835650" cy="4041775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base" latinLnBrk="0"/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209945A-6767-4D11-AEC4-D25A21AE09E8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159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0940131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424038-EF15-4DA4-866B-4ED83CF22FD6}" type="slidenum">
              <a:rPr lang="ko-KR" altLang="en-US" smtClean="0"/>
              <a:t>16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69108213"/>
      </p:ext>
    </p:extLst>
  </p:cSld>
  <p:clrMapOvr>
    <a:masterClrMapping/>
  </p:clrMapOvr>
</p:notes>
</file>

<file path=ppt/notesSlides/notesSlide1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450850" y="808038"/>
            <a:ext cx="5835650" cy="4041775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base" latinLnBrk="0"/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209945A-6767-4D11-AEC4-D25A21AE09E8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160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14941341"/>
      </p:ext>
    </p:extLst>
  </p:cSld>
  <p:clrMapOvr>
    <a:masterClrMapping/>
  </p:clrMapOvr>
</p:notes>
</file>

<file path=ppt/notesSlides/notesSlide1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450850" y="808038"/>
            <a:ext cx="5835650" cy="4041775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base" latinLnBrk="0"/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209945A-6767-4D11-AEC4-D25A21AE09E8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161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11877820"/>
      </p:ext>
    </p:extLst>
  </p:cSld>
  <p:clrMapOvr>
    <a:masterClrMapping/>
  </p:clrMapOvr>
</p:notes>
</file>

<file path=ppt/notesSlides/notesSlide1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450850" y="808038"/>
            <a:ext cx="5835650" cy="4041775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base" latinLnBrk="0"/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209945A-6767-4D11-AEC4-D25A21AE09E8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162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61920821"/>
      </p:ext>
    </p:extLst>
  </p:cSld>
  <p:clrMapOvr>
    <a:masterClrMapping/>
  </p:clrMapOvr>
</p:notes>
</file>

<file path=ppt/notesSlides/notesSlide1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450850" y="808038"/>
            <a:ext cx="5835650" cy="4041775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base" latinLnBrk="0"/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209945A-6767-4D11-AEC4-D25A21AE09E8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163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71992473"/>
      </p:ext>
    </p:extLst>
  </p:cSld>
  <p:clrMapOvr>
    <a:masterClrMapping/>
  </p:clrMapOvr>
</p:notes>
</file>

<file path=ppt/notesSlides/notesSlide1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450850" y="808038"/>
            <a:ext cx="5835650" cy="4041775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base" latinLnBrk="0"/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209945A-6767-4D11-AEC4-D25A21AE09E8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164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86815342"/>
      </p:ext>
    </p:extLst>
  </p:cSld>
  <p:clrMapOvr>
    <a:masterClrMapping/>
  </p:clrMapOvr>
</p:notes>
</file>

<file path=ppt/notesSlides/notesSlide1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450850" y="808038"/>
            <a:ext cx="5835650" cy="4041775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base" latinLnBrk="0"/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209945A-6767-4D11-AEC4-D25A21AE09E8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165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5749653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424038-EF15-4DA4-866B-4ED83CF22FD6}" type="slidenum">
              <a:rPr lang="ko-KR" altLang="en-US" smtClean="0"/>
              <a:t>17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0925675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424038-EF15-4DA4-866B-4ED83CF22FD6}" type="slidenum">
              <a:rPr lang="ko-KR" altLang="en-US" smtClean="0"/>
              <a:t>18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0609898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424038-EF15-4DA4-866B-4ED83CF22FD6}" type="slidenum">
              <a:rPr lang="ko-KR" altLang="en-US" smtClean="0"/>
              <a:t>19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025886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209945A-6767-4D11-AEC4-D25A21AE09E8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7761536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424038-EF15-4DA4-866B-4ED83CF22FD6}" type="slidenum">
              <a:rPr lang="ko-KR" altLang="en-US" smtClean="0"/>
              <a:t>20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7090537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424038-EF15-4DA4-866B-4ED83CF22FD6}" type="slidenum">
              <a:rPr lang="ko-KR" altLang="en-US" smtClean="0"/>
              <a:t>21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0751962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424038-EF15-4DA4-866B-4ED83CF22FD6}" type="slidenum">
              <a:rPr lang="ko-KR" altLang="en-US" smtClean="0"/>
              <a:t>22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478710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424038-EF15-4DA4-866B-4ED83CF22FD6}" type="slidenum">
              <a:rPr lang="ko-KR" altLang="en-US" smtClean="0"/>
              <a:t>23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2415639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424038-EF15-4DA4-866B-4ED83CF22FD6}" type="slidenum">
              <a:rPr lang="ko-KR" altLang="en-US" smtClean="0"/>
              <a:t>24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3019489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424038-EF15-4DA4-866B-4ED83CF22FD6}" type="slidenum">
              <a:rPr lang="ko-KR" altLang="en-US" smtClean="0"/>
              <a:t>25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3518612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424038-EF15-4DA4-866B-4ED83CF22FD6}" type="slidenum">
              <a:rPr lang="ko-KR" altLang="en-US" smtClean="0"/>
              <a:t>26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9467162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424038-EF15-4DA4-866B-4ED83CF22FD6}" type="slidenum">
              <a:rPr lang="ko-KR" altLang="en-US" smtClean="0"/>
              <a:t>27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19248727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424038-EF15-4DA4-866B-4ED83CF22FD6}" type="slidenum">
              <a:rPr lang="ko-KR" altLang="en-US" smtClean="0"/>
              <a:t>28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4035595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424038-EF15-4DA4-866B-4ED83CF22FD6}" type="slidenum">
              <a:rPr lang="ko-KR" altLang="en-US" smtClean="0"/>
              <a:t>29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9668726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424038-EF15-4DA4-866B-4ED83CF22FD6}" type="slidenum">
              <a:rPr lang="ko-KR" altLang="en-US" smtClean="0"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88979182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424038-EF15-4DA4-866B-4ED83CF22FD6}" type="slidenum">
              <a:rPr lang="ko-KR" altLang="en-US" smtClean="0"/>
              <a:t>30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77795823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424038-EF15-4DA4-866B-4ED83CF22FD6}" type="slidenum">
              <a:rPr lang="ko-KR" altLang="en-US" smtClean="0"/>
              <a:t>31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86024557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424038-EF15-4DA4-866B-4ED83CF22FD6}" type="slidenum">
              <a:rPr lang="ko-KR" altLang="en-US" smtClean="0"/>
              <a:t>32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16094386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424038-EF15-4DA4-866B-4ED83CF22FD6}" type="slidenum">
              <a:rPr lang="ko-KR" altLang="en-US" smtClean="0"/>
              <a:t>33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11267136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424038-EF15-4DA4-866B-4ED83CF22FD6}" type="slidenum">
              <a:rPr lang="ko-KR" altLang="en-US" smtClean="0"/>
              <a:t>34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93961300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424038-EF15-4DA4-866B-4ED83CF22FD6}" type="slidenum">
              <a:rPr lang="ko-KR" altLang="en-US" smtClean="0"/>
              <a:t>35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37582556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424038-EF15-4DA4-866B-4ED83CF22FD6}" type="slidenum">
              <a:rPr lang="ko-KR" altLang="en-US" smtClean="0"/>
              <a:t>36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23551717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424038-EF15-4DA4-866B-4ED83CF22FD6}" type="slidenum">
              <a:rPr lang="ko-KR" altLang="en-US" smtClean="0"/>
              <a:t>37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37581435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424038-EF15-4DA4-866B-4ED83CF22FD6}" type="slidenum">
              <a:rPr lang="ko-KR" altLang="en-US" smtClean="0"/>
              <a:t>38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39934192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424038-EF15-4DA4-866B-4ED83CF22FD6}" type="slidenum">
              <a:rPr lang="ko-KR" altLang="en-US" smtClean="0"/>
              <a:t>39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128755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424038-EF15-4DA4-866B-4ED83CF22FD6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58758305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209945A-6767-4D11-AEC4-D25A21AE09E8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40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19477845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424038-EF15-4DA4-866B-4ED83CF22FD6}" type="slidenum">
              <a:rPr lang="ko-KR" altLang="en-US" smtClean="0"/>
              <a:t>41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06318460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424038-EF15-4DA4-866B-4ED83CF22FD6}" type="slidenum">
              <a:rPr lang="ko-KR" altLang="en-US" smtClean="0"/>
              <a:t>42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78773243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424038-EF15-4DA4-866B-4ED83CF22FD6}" type="slidenum">
              <a:rPr lang="ko-KR" altLang="en-US" smtClean="0"/>
              <a:t>43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00903463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424038-EF15-4DA4-866B-4ED83CF22FD6}" type="slidenum">
              <a:rPr lang="ko-KR" altLang="en-US" smtClean="0"/>
              <a:t>44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40331135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424038-EF15-4DA4-866B-4ED83CF22FD6}" type="slidenum">
              <a:rPr lang="ko-KR" altLang="en-US" smtClean="0"/>
              <a:t>45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50464927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424038-EF15-4DA4-866B-4ED83CF22FD6}" type="slidenum">
              <a:rPr lang="ko-KR" altLang="en-US" smtClean="0"/>
              <a:t>46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83678091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424038-EF15-4DA4-866B-4ED83CF22FD6}" type="slidenum">
              <a:rPr lang="ko-KR" altLang="en-US" smtClean="0"/>
              <a:t>47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00620227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424038-EF15-4DA4-866B-4ED83CF22FD6}" type="slidenum">
              <a:rPr lang="ko-KR" altLang="en-US" smtClean="0"/>
              <a:t>48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96772738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424038-EF15-4DA4-866B-4ED83CF22FD6}" type="slidenum">
              <a:rPr lang="ko-KR" altLang="en-US" smtClean="0"/>
              <a:t>49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5290561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424038-EF15-4DA4-866B-4ED83CF22FD6}" type="slidenum">
              <a:rPr lang="ko-KR" altLang="en-US" smtClean="0"/>
              <a:t>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54483752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424038-EF15-4DA4-866B-4ED83CF22FD6}" type="slidenum">
              <a:rPr lang="ko-KR" altLang="en-US" smtClean="0"/>
              <a:t>50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91768869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424038-EF15-4DA4-866B-4ED83CF22FD6}" type="slidenum">
              <a:rPr lang="ko-KR" altLang="en-US" smtClean="0"/>
              <a:t>51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05848151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424038-EF15-4DA4-866B-4ED83CF22FD6}" type="slidenum">
              <a:rPr lang="ko-KR" altLang="en-US" smtClean="0"/>
              <a:t>52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21136396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424038-EF15-4DA4-866B-4ED83CF22FD6}" type="slidenum">
              <a:rPr lang="ko-KR" altLang="en-US" smtClean="0"/>
              <a:t>53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78403750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424038-EF15-4DA4-866B-4ED83CF22FD6}" type="slidenum">
              <a:rPr lang="ko-KR" altLang="en-US" smtClean="0"/>
              <a:t>54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03230967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424038-EF15-4DA4-866B-4ED83CF22FD6}" type="slidenum">
              <a:rPr lang="ko-KR" altLang="en-US" smtClean="0"/>
              <a:t>55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72831702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424038-EF15-4DA4-866B-4ED83CF22FD6}" type="slidenum">
              <a:rPr lang="ko-KR" altLang="en-US" smtClean="0"/>
              <a:t>56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74339498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424038-EF15-4DA4-866B-4ED83CF22FD6}" type="slidenum">
              <a:rPr lang="ko-KR" altLang="en-US" smtClean="0"/>
              <a:t>57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79448244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424038-EF15-4DA4-866B-4ED83CF22FD6}" type="slidenum">
              <a:rPr lang="ko-KR" altLang="en-US" smtClean="0"/>
              <a:t>58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73153567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424038-EF15-4DA4-866B-4ED83CF22FD6}" type="slidenum">
              <a:rPr lang="ko-KR" altLang="en-US" smtClean="0"/>
              <a:t>59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1767268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424038-EF15-4DA4-866B-4ED83CF22FD6}" type="slidenum">
              <a:rPr lang="ko-KR" altLang="en-US" smtClean="0"/>
              <a:t>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62872753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209945A-6767-4D11-AEC4-D25A21AE09E8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60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44445465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424038-EF15-4DA4-866B-4ED83CF22FD6}" type="slidenum">
              <a:rPr lang="ko-KR" altLang="en-US" smtClean="0"/>
              <a:t>61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48329307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424038-EF15-4DA4-866B-4ED83CF22FD6}" type="slidenum">
              <a:rPr lang="ko-KR" altLang="en-US" smtClean="0"/>
              <a:t>62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59549047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424038-EF15-4DA4-866B-4ED83CF22FD6}" type="slidenum">
              <a:rPr lang="ko-KR" altLang="en-US" smtClean="0"/>
              <a:t>63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21600253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424038-EF15-4DA4-866B-4ED83CF22FD6}" type="slidenum">
              <a:rPr lang="ko-KR" altLang="en-US" smtClean="0"/>
              <a:t>64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36768492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424038-EF15-4DA4-866B-4ED83CF22FD6}" type="slidenum">
              <a:rPr lang="ko-KR" altLang="en-US" smtClean="0"/>
              <a:t>65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91394414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424038-EF15-4DA4-866B-4ED83CF22FD6}" type="slidenum">
              <a:rPr lang="ko-KR" altLang="en-US" smtClean="0"/>
              <a:t>66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12095716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424038-EF15-4DA4-866B-4ED83CF22FD6}" type="slidenum">
              <a:rPr lang="ko-KR" altLang="en-US" smtClean="0"/>
              <a:t>67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59526552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424038-EF15-4DA4-866B-4ED83CF22FD6}" type="slidenum">
              <a:rPr lang="ko-KR" altLang="en-US" smtClean="0"/>
              <a:t>68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78716012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424038-EF15-4DA4-866B-4ED83CF22FD6}" type="slidenum">
              <a:rPr lang="ko-KR" altLang="en-US" smtClean="0"/>
              <a:t>69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0292436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424038-EF15-4DA4-866B-4ED83CF22FD6}" type="slidenum">
              <a:rPr lang="ko-KR" altLang="en-US" smtClean="0"/>
              <a:t>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58345704"/>
      </p:ext>
    </p:extLst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424038-EF15-4DA4-866B-4ED83CF22FD6}" type="slidenum">
              <a:rPr lang="ko-KR" altLang="en-US" smtClean="0"/>
              <a:t>70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32276587"/>
      </p:ext>
    </p:extLst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424038-EF15-4DA4-866B-4ED83CF22FD6}" type="slidenum">
              <a:rPr lang="ko-KR" altLang="en-US" smtClean="0"/>
              <a:t>71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88578017"/>
      </p:ext>
    </p:extLst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424038-EF15-4DA4-866B-4ED83CF22FD6}" type="slidenum">
              <a:rPr lang="ko-KR" altLang="en-US" smtClean="0"/>
              <a:t>72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36723611"/>
      </p:ext>
    </p:extLst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424038-EF15-4DA4-866B-4ED83CF22FD6}" type="slidenum">
              <a:rPr lang="ko-KR" altLang="en-US" smtClean="0"/>
              <a:t>73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46040890"/>
      </p:ext>
    </p:extLst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424038-EF15-4DA4-866B-4ED83CF22FD6}" type="slidenum">
              <a:rPr lang="ko-KR" altLang="en-US" smtClean="0"/>
              <a:t>74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49297775"/>
      </p:ext>
    </p:extLst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424038-EF15-4DA4-866B-4ED83CF22FD6}" type="slidenum">
              <a:rPr lang="ko-KR" altLang="en-US" smtClean="0"/>
              <a:t>75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68672345"/>
      </p:ext>
    </p:extLst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424038-EF15-4DA4-866B-4ED83CF22FD6}" type="slidenum">
              <a:rPr lang="ko-KR" altLang="en-US" smtClean="0"/>
              <a:t>76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54107017"/>
      </p:ext>
    </p:extLst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424038-EF15-4DA4-866B-4ED83CF22FD6}" type="slidenum">
              <a:rPr lang="ko-KR" altLang="en-US" smtClean="0"/>
              <a:t>77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30897343"/>
      </p:ext>
    </p:extLst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4AA78C1B-8C00-182D-C308-F363D197F3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xmlns="" id="{B978401C-EA6A-AE65-3612-F1A06FBADBD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xmlns="" id="{43E54DF9-F6DB-E2B4-5EA8-7888ED44186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xmlns="" id="{1CD07E9E-11E4-B334-7B90-5F3AA783BC1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424038-EF15-4DA4-866B-4ED83CF22FD6}" type="slidenum">
              <a:rPr lang="ko-KR" altLang="en-US" smtClean="0"/>
              <a:t>78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90899026"/>
      </p:ext>
    </p:extLst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A8EED2A4-4C7F-FE29-5624-0CCCA2AE4A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xmlns="" id="{38CF518C-31CF-D900-86FB-7B89A6BEE92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xmlns="" id="{C3F3889E-E3F9-65BC-3A62-649049D1FA9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xmlns="" id="{9475DB46-F1F2-6683-3AA5-1AD888BDBBA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424038-EF15-4DA4-866B-4ED83CF22FD6}" type="slidenum">
              <a:rPr lang="ko-KR" altLang="en-US" smtClean="0"/>
              <a:t>79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6528358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424038-EF15-4DA4-866B-4ED83CF22FD6}" type="slidenum">
              <a:rPr lang="ko-KR" altLang="en-US" smtClean="0"/>
              <a:t>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15149543"/>
      </p:ext>
    </p:extLst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424038-EF15-4DA4-866B-4ED83CF22FD6}" type="slidenum">
              <a:rPr lang="ko-KR" altLang="en-US" smtClean="0"/>
              <a:t>80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86295712"/>
      </p:ext>
    </p:extLst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424038-EF15-4DA4-866B-4ED83CF22FD6}" type="slidenum">
              <a:rPr lang="ko-KR" altLang="en-US" smtClean="0"/>
              <a:t>81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62865272"/>
      </p:ext>
    </p:extLst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424038-EF15-4DA4-866B-4ED83CF22FD6}" type="slidenum">
              <a:rPr lang="ko-KR" altLang="en-US" smtClean="0"/>
              <a:t>82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13605960"/>
      </p:ext>
    </p:extLst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424038-EF15-4DA4-866B-4ED83CF22FD6}" type="slidenum">
              <a:rPr lang="ko-KR" altLang="en-US" smtClean="0"/>
              <a:t>83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79663299"/>
      </p:ext>
    </p:extLst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424038-EF15-4DA4-866B-4ED83CF22FD6}" type="slidenum">
              <a:rPr lang="ko-KR" altLang="en-US" smtClean="0"/>
              <a:t>84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01081948"/>
      </p:ext>
    </p:extLst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424038-EF15-4DA4-866B-4ED83CF22FD6}" type="slidenum">
              <a:rPr lang="ko-KR" altLang="en-US" smtClean="0"/>
              <a:t>85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4819917"/>
      </p:ext>
    </p:extLst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424038-EF15-4DA4-866B-4ED83CF22FD6}" type="slidenum">
              <a:rPr lang="ko-KR" altLang="en-US" smtClean="0"/>
              <a:t>86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42660780"/>
      </p:ext>
    </p:extLst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424038-EF15-4DA4-866B-4ED83CF22FD6}" type="slidenum">
              <a:rPr lang="ko-KR" altLang="en-US" smtClean="0"/>
              <a:t>87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4678054"/>
      </p:ext>
    </p:extLst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424038-EF15-4DA4-866B-4ED83CF22FD6}" type="slidenum">
              <a:rPr lang="ko-KR" altLang="en-US" smtClean="0"/>
              <a:t>88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87859917"/>
      </p:ext>
    </p:extLst>
  </p:cSld>
  <p:clrMapOvr>
    <a:masterClrMapping/>
  </p:clrMapOvr>
</p:notes>
</file>

<file path=ppt/notesSlides/notesSlide8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424038-EF15-4DA4-866B-4ED83CF22FD6}" type="slidenum">
              <a:rPr lang="ko-KR" altLang="en-US" smtClean="0"/>
              <a:t>89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3957196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424038-EF15-4DA4-866B-4ED83CF22FD6}" type="slidenum">
              <a:rPr lang="ko-KR" altLang="en-US" smtClean="0"/>
              <a:t>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50181197"/>
      </p:ext>
    </p:extLst>
  </p:cSld>
  <p:clrMapOvr>
    <a:masterClrMapping/>
  </p:clrMapOvr>
</p:notes>
</file>

<file path=ppt/notesSlides/notesSlide9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424038-EF15-4DA4-866B-4ED83CF22FD6}" type="slidenum">
              <a:rPr lang="ko-KR" altLang="en-US" smtClean="0"/>
              <a:t>90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65976195"/>
      </p:ext>
    </p:extLst>
  </p:cSld>
  <p:clrMapOvr>
    <a:masterClrMapping/>
  </p:clrMapOvr>
</p:notes>
</file>

<file path=ppt/notesSlides/notesSlide9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424038-EF15-4DA4-866B-4ED83CF22FD6}" type="slidenum">
              <a:rPr lang="ko-KR" altLang="en-US" smtClean="0"/>
              <a:t>91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43787405"/>
      </p:ext>
    </p:extLst>
  </p:cSld>
  <p:clrMapOvr>
    <a:masterClrMapping/>
  </p:clrMapOvr>
</p:notes>
</file>

<file path=ppt/notesSlides/notesSlide9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424038-EF15-4DA4-866B-4ED83CF22FD6}" type="slidenum">
              <a:rPr lang="ko-KR" altLang="en-US" smtClean="0"/>
              <a:t>92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21237117"/>
      </p:ext>
    </p:extLst>
  </p:cSld>
  <p:clrMapOvr>
    <a:masterClrMapping/>
  </p:clrMapOvr>
</p:notes>
</file>

<file path=ppt/notesSlides/notesSlide9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424038-EF15-4DA4-866B-4ED83CF22FD6}" type="slidenum">
              <a:rPr lang="ko-KR" altLang="en-US" smtClean="0"/>
              <a:t>93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12911958"/>
      </p:ext>
    </p:extLst>
  </p:cSld>
  <p:clrMapOvr>
    <a:masterClrMapping/>
  </p:clrMapOvr>
</p:notes>
</file>

<file path=ppt/notesSlides/notesSlide9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424038-EF15-4DA4-866B-4ED83CF22FD6}" type="slidenum">
              <a:rPr lang="ko-KR" altLang="en-US" smtClean="0"/>
              <a:t>94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38115537"/>
      </p:ext>
    </p:extLst>
  </p:cSld>
  <p:clrMapOvr>
    <a:masterClrMapping/>
  </p:clrMapOvr>
</p:notes>
</file>

<file path=ppt/notesSlides/notesSlide9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좌측 정렬함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424038-EF15-4DA4-866B-4ED83CF22FD6}" type="slidenum">
              <a:rPr lang="ko-KR" altLang="en-US" smtClean="0"/>
              <a:t>95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7879547"/>
      </p:ext>
    </p:extLst>
  </p:cSld>
  <p:clrMapOvr>
    <a:masterClrMapping/>
  </p:clrMapOvr>
</p:notes>
</file>

<file path=ppt/notesSlides/notesSlide9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424038-EF15-4DA4-866B-4ED83CF22FD6}" type="slidenum">
              <a:rPr lang="ko-KR" altLang="en-US" smtClean="0"/>
              <a:t>96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28966316"/>
      </p:ext>
    </p:extLst>
  </p:cSld>
  <p:clrMapOvr>
    <a:masterClrMapping/>
  </p:clrMapOvr>
</p:notes>
</file>

<file path=ppt/notesSlides/notesSlide9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424038-EF15-4DA4-866B-4ED83CF22FD6}" type="slidenum">
              <a:rPr lang="ko-KR" altLang="en-US" smtClean="0"/>
              <a:t>97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46669973"/>
      </p:ext>
    </p:extLst>
  </p:cSld>
  <p:clrMapOvr>
    <a:masterClrMapping/>
  </p:clrMapOvr>
</p:notes>
</file>

<file path=ppt/notesSlides/notesSlide9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424038-EF15-4DA4-866B-4ED83CF22FD6}" type="slidenum">
              <a:rPr lang="ko-KR" altLang="en-US" smtClean="0"/>
              <a:t>98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62485556"/>
      </p:ext>
    </p:extLst>
  </p:cSld>
  <p:clrMapOvr>
    <a:masterClrMapping/>
  </p:clrMapOvr>
</p:notes>
</file>

<file path=ppt/notesSlides/notesSlide9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424038-EF15-4DA4-866B-4ED83CF22FD6}" type="slidenum">
              <a:rPr lang="ko-KR" altLang="en-US" smtClean="0"/>
              <a:t>99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649824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693055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8AADA710-CAAB-407D-82AE-866CF5721927}" type="datetimeFigureOut">
              <a:rPr lang="ko-KR" altLang="en-US" smtClean="0"/>
              <a:t>2026-03-11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E22A4E37-F2A5-458F-B415-69887E9E662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678703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  <a:prstGeom prst="rect">
            <a:avLst/>
          </a:prstGeo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8AADA710-CAAB-407D-82AE-866CF5721927}" type="datetimeFigureOut">
              <a:rPr lang="ko-KR" altLang="en-US" smtClean="0"/>
              <a:t>2026-03-11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E22A4E37-F2A5-458F-B415-69887E9E662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37794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>
            <a:extLst>
              <a:ext uri="{FF2B5EF4-FFF2-40B4-BE49-F238E27FC236}">
                <a16:creationId xmlns:a16="http://schemas.microsoft.com/office/drawing/2014/main" xmlns="" id="{B8AB359F-1C9F-4661-A5C8-30B172A636F9}"/>
              </a:ext>
            </a:extLst>
          </p:cNvPr>
          <p:cNvSpPr/>
          <p:nvPr userDrawn="1"/>
        </p:nvSpPr>
        <p:spPr>
          <a:xfrm>
            <a:off x="74762" y="624841"/>
            <a:ext cx="9756476" cy="6156959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  <a:effectLst>
            <a:outerShdw blurRad="152400" dist="50800" dir="5400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950"/>
          </a:p>
        </p:txBody>
      </p:sp>
      <p:sp>
        <p:nvSpPr>
          <p:cNvPr id="10" name="직각 삼각형 9">
            <a:extLst>
              <a:ext uri="{FF2B5EF4-FFF2-40B4-BE49-F238E27FC236}">
                <a16:creationId xmlns:a16="http://schemas.microsoft.com/office/drawing/2014/main" xmlns="" id="{E8B926E8-2C87-4C2F-A819-82D9E2D5D529}"/>
              </a:ext>
            </a:extLst>
          </p:cNvPr>
          <p:cNvSpPr/>
          <p:nvPr userDrawn="1"/>
        </p:nvSpPr>
        <p:spPr>
          <a:xfrm flipH="1">
            <a:off x="9333779" y="6356352"/>
            <a:ext cx="572219" cy="504351"/>
          </a:xfrm>
          <a:prstGeom prst="rtTriangl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ko-KR" altLang="en-US" sz="2000" b="1" kern="1200" spc="-54" dirty="0">
              <a:ln>
                <a:solidFill>
                  <a:schemeClr val="tx1">
                    <a:lumMod val="85000"/>
                    <a:lumOff val="15000"/>
                    <a:alpha val="0"/>
                  </a:schemeClr>
                </a:solidFill>
              </a:ln>
              <a:solidFill>
                <a:schemeClr val="bg1"/>
              </a:solidFill>
              <a:latin typeface="나눔바른고딕" panose="020B0603020101020101" pitchFamily="50" charset="-127"/>
              <a:ea typeface="나눔바른고딕" panose="020B0603020101020101" pitchFamily="50" charset="-127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0" lang="ko-KR" altLang="en-US" sz="2000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10471171-6B59-455F-BCDB-AA7A9F088361}"/>
              </a:ext>
            </a:extLst>
          </p:cNvPr>
          <p:cNvSpPr txBox="1"/>
          <p:nvPr userDrawn="1"/>
        </p:nvSpPr>
        <p:spPr>
          <a:xfrm>
            <a:off x="9342406" y="6596503"/>
            <a:ext cx="74823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59D4B301-5701-4261-AD3F-58994895B762}" type="slidenum">
              <a:rPr lang="en-US" altLang="ko-KR" sz="1200" b="1" kern="1200" spc="-54" smtClean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+mn-cs"/>
              </a:rPr>
              <a:pPr algn="ctr"/>
              <a:t>‹#›</a:t>
            </a:fld>
            <a:endParaRPr lang="ko-KR" altLang="en-US" sz="1200" b="1" kern="1200" spc="-54" dirty="0">
              <a:ln>
                <a:solidFill>
                  <a:schemeClr val="tx1">
                    <a:lumMod val="85000"/>
                    <a:lumOff val="15000"/>
                    <a:alpha val="0"/>
                  </a:schemeClr>
                </a:solidFill>
              </a:ln>
              <a:solidFill>
                <a:schemeClr val="bg1"/>
              </a:solidFill>
              <a:latin typeface="나눔바른고딕" panose="020B0603020101020101" pitchFamily="50" charset="-127"/>
              <a:ea typeface="나눔바른고딕" panose="020B0603020101020101" pitchFamily="50" charset="-127"/>
              <a:cs typeface="+mn-cs"/>
            </a:endParaRPr>
          </a:p>
        </p:txBody>
      </p:sp>
      <p:sp>
        <p:nvSpPr>
          <p:cNvPr id="9" name="직사각형 8"/>
          <p:cNvSpPr/>
          <p:nvPr userDrawn="1"/>
        </p:nvSpPr>
        <p:spPr>
          <a:xfrm>
            <a:off x="1772" y="0"/>
            <a:ext cx="9904228" cy="466725"/>
          </a:xfrm>
          <a:prstGeom prst="rect">
            <a:avLst/>
          </a:prstGeom>
          <a:solidFill>
            <a:srgbClr val="00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직사각형 10"/>
          <p:cNvSpPr/>
          <p:nvPr userDrawn="1"/>
        </p:nvSpPr>
        <p:spPr>
          <a:xfrm>
            <a:off x="1952893" y="634005"/>
            <a:ext cx="7878345" cy="109479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950"/>
          </a:p>
        </p:txBody>
      </p:sp>
    </p:spTree>
    <p:extLst>
      <p:ext uri="{BB962C8B-B14F-4D97-AF65-F5344CB8AC3E}">
        <p14:creationId xmlns:p14="http://schemas.microsoft.com/office/powerpoint/2010/main" val="11854783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그림 10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86"/>
          <a:stretch/>
        </p:blipFill>
        <p:spPr>
          <a:xfrm>
            <a:off x="-9525" y="0"/>
            <a:ext cx="9915525" cy="6858000"/>
          </a:xfrm>
          <a:prstGeom prst="rect">
            <a:avLst/>
          </a:prstGeom>
        </p:spPr>
      </p:pic>
      <p:sp>
        <p:nvSpPr>
          <p:cNvPr id="6" name="직사각형 5"/>
          <p:cNvSpPr/>
          <p:nvPr userDrawn="1"/>
        </p:nvSpPr>
        <p:spPr>
          <a:xfrm>
            <a:off x="0" y="0"/>
            <a:ext cx="9906000" cy="6858000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288"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grpSp>
        <p:nvGrpSpPr>
          <p:cNvPr id="7" name="그룹 6"/>
          <p:cNvGrpSpPr/>
          <p:nvPr userDrawn="1"/>
        </p:nvGrpSpPr>
        <p:grpSpPr>
          <a:xfrm>
            <a:off x="500387" y="345296"/>
            <a:ext cx="1983247" cy="276999"/>
            <a:chOff x="500387" y="345296"/>
            <a:chExt cx="1983247" cy="276999"/>
          </a:xfrm>
        </p:grpSpPr>
        <p:sp>
          <p:nvSpPr>
            <p:cNvPr id="8" name="TextBox 4">
              <a:extLst>
                <a:ext uri="{FF2B5EF4-FFF2-40B4-BE49-F238E27FC236}">
                  <a16:creationId xmlns:a16="http://schemas.microsoft.com/office/drawing/2014/main" xmlns="" id="{B2A2134E-34A5-422C-8D66-092F6558A4F0}"/>
                </a:ext>
              </a:extLst>
            </p:cNvPr>
            <p:cNvSpPr txBox="1"/>
            <p:nvPr/>
          </p:nvSpPr>
          <p:spPr>
            <a:xfrm>
              <a:off x="508413" y="345296"/>
              <a:ext cx="1975221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en-US" altLang="ko-KR" sz="120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gradFill>
                    <a:gsLst>
                      <a:gs pos="19000">
                        <a:srgbClr val="00A7E2"/>
                      </a:gs>
                      <a:gs pos="100000">
                        <a:srgbClr val="004A8E"/>
                      </a:gs>
                    </a:gsLst>
                    <a:lin ang="5400000" scaled="0"/>
                  </a:gra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4</a:t>
              </a:r>
              <a:r>
                <a:rPr lang="ko-KR" altLang="en-US" sz="120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gradFill>
                    <a:gsLst>
                      <a:gs pos="19000">
                        <a:srgbClr val="00A7E2"/>
                      </a:gs>
                      <a:gs pos="100000">
                        <a:srgbClr val="004A8E"/>
                      </a:gs>
                    </a:gsLst>
                    <a:lin ang="5400000" scaled="0"/>
                  </a:gra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세대 지능형 나이스 구축 </a:t>
              </a:r>
              <a:r>
                <a:rPr lang="en-US" altLang="ko-KR" sz="120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gradFill>
                    <a:gsLst>
                      <a:gs pos="19000">
                        <a:srgbClr val="00A7E2"/>
                      </a:gs>
                      <a:gs pos="100000">
                        <a:srgbClr val="004A8E"/>
                      </a:gs>
                    </a:gsLst>
                    <a:lin ang="5400000" scaled="0"/>
                  </a:gra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TF</a:t>
              </a:r>
            </a:p>
          </p:txBody>
        </p:sp>
        <p:sp>
          <p:nvSpPr>
            <p:cNvPr id="9" name="직사각형 8"/>
            <p:cNvSpPr/>
            <p:nvPr/>
          </p:nvSpPr>
          <p:spPr>
            <a:xfrm flipH="1">
              <a:off x="500387" y="395674"/>
              <a:ext cx="45719" cy="159460"/>
            </a:xfrm>
            <a:prstGeom prst="rect">
              <a:avLst/>
            </a:prstGeom>
            <a:solidFill>
              <a:srgbClr val="179CD7"/>
            </a:solidFill>
            <a:ln>
              <a:noFill/>
            </a:ln>
            <a:effectLst>
              <a:innerShdw blurRad="25400" dist="25400" dir="135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8918402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그룹 8"/>
          <p:cNvGrpSpPr/>
          <p:nvPr userDrawn="1"/>
        </p:nvGrpSpPr>
        <p:grpSpPr>
          <a:xfrm>
            <a:off x="500387" y="345296"/>
            <a:ext cx="1983247" cy="276999"/>
            <a:chOff x="500387" y="345296"/>
            <a:chExt cx="1983247" cy="276999"/>
          </a:xfrm>
        </p:grpSpPr>
        <p:sp>
          <p:nvSpPr>
            <p:cNvPr id="10" name="TextBox 4">
              <a:extLst>
                <a:ext uri="{FF2B5EF4-FFF2-40B4-BE49-F238E27FC236}">
                  <a16:creationId xmlns:a16="http://schemas.microsoft.com/office/drawing/2014/main" xmlns="" id="{B2A2134E-34A5-422C-8D66-092F6558A4F0}"/>
                </a:ext>
              </a:extLst>
            </p:cNvPr>
            <p:cNvSpPr txBox="1"/>
            <p:nvPr/>
          </p:nvSpPr>
          <p:spPr>
            <a:xfrm>
              <a:off x="508413" y="345296"/>
              <a:ext cx="1975221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en-US" altLang="ko-KR" sz="120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gradFill>
                    <a:gsLst>
                      <a:gs pos="19000">
                        <a:srgbClr val="00A7E2"/>
                      </a:gs>
                      <a:gs pos="100000">
                        <a:srgbClr val="004A8E"/>
                      </a:gs>
                    </a:gsLst>
                    <a:lin ang="5400000" scaled="0"/>
                  </a:gra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4</a:t>
              </a:r>
              <a:r>
                <a:rPr lang="ko-KR" altLang="en-US" sz="120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gradFill>
                    <a:gsLst>
                      <a:gs pos="19000">
                        <a:srgbClr val="00A7E2"/>
                      </a:gs>
                      <a:gs pos="100000">
                        <a:srgbClr val="004A8E"/>
                      </a:gs>
                    </a:gsLst>
                    <a:lin ang="5400000" scaled="0"/>
                  </a:gra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세대 지능형 나이스 구축 </a:t>
              </a:r>
              <a:r>
                <a:rPr lang="en-US" altLang="ko-KR" sz="120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gradFill>
                    <a:gsLst>
                      <a:gs pos="19000">
                        <a:srgbClr val="00A7E2"/>
                      </a:gs>
                      <a:gs pos="100000">
                        <a:srgbClr val="004A8E"/>
                      </a:gs>
                    </a:gsLst>
                    <a:lin ang="5400000" scaled="0"/>
                  </a:gra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TF</a:t>
              </a:r>
            </a:p>
          </p:txBody>
        </p:sp>
        <p:sp>
          <p:nvSpPr>
            <p:cNvPr id="11" name="직사각형 10"/>
            <p:cNvSpPr/>
            <p:nvPr/>
          </p:nvSpPr>
          <p:spPr>
            <a:xfrm flipH="1">
              <a:off x="500387" y="395674"/>
              <a:ext cx="45719" cy="159460"/>
            </a:xfrm>
            <a:prstGeom prst="rect">
              <a:avLst/>
            </a:prstGeom>
            <a:solidFill>
              <a:srgbClr val="179CD7"/>
            </a:solidFill>
            <a:ln>
              <a:noFill/>
            </a:ln>
            <a:effectLst>
              <a:innerShdw blurRad="25400" dist="25400" dir="135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801815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  <a:prstGeom prst="rect">
            <a:avLst/>
          </a:prstGeo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8AADA710-CAAB-407D-82AE-866CF5721927}" type="datetimeFigureOut">
              <a:rPr lang="ko-KR" altLang="en-US" smtClean="0"/>
              <a:t>2026-03-11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E22A4E37-F2A5-458F-B415-69887E9E662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212450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8AADA710-CAAB-407D-82AE-866CF5721927}" type="datetimeFigureOut">
              <a:rPr lang="ko-KR" altLang="en-US" smtClean="0"/>
              <a:t>2026-03-11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E22A4E37-F2A5-458F-B415-69887E9E662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831902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8AADA710-CAAB-407D-82AE-866CF5721927}" type="datetimeFigureOut">
              <a:rPr lang="ko-KR" altLang="en-US" smtClean="0"/>
              <a:t>2026-03-11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E22A4E37-F2A5-458F-B415-69887E9E662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592687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8AADA710-CAAB-407D-82AE-866CF5721927}" type="datetimeFigureOut">
              <a:rPr lang="ko-KR" altLang="en-US" smtClean="0"/>
              <a:t>2026-03-11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E22A4E37-F2A5-458F-B415-69887E9E662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481669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8AADA710-CAAB-407D-82AE-866CF5721927}" type="datetimeFigureOut">
              <a:rPr lang="ko-KR" altLang="en-US" smtClean="0"/>
              <a:t>2026-03-11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E22A4E37-F2A5-458F-B415-69887E9E662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709167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506207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2" Type="http://schemas.openxmlformats.org/officeDocument/2006/relationships/notesSlide" Target="../notesSlides/notesSlide100.xml"/><Relationship Id="rId1" Type="http://schemas.openxmlformats.org/officeDocument/2006/relationships/slideLayout" Target="../slideLayouts/slideLayout2.xml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png"/><Relationship Id="rId2" Type="http://schemas.openxmlformats.org/officeDocument/2006/relationships/notesSlide" Target="../notesSlides/notesSlide101.xml"/><Relationship Id="rId1" Type="http://schemas.openxmlformats.org/officeDocument/2006/relationships/slideLayout" Target="../slideLayouts/slideLayout2.xml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png"/><Relationship Id="rId2" Type="http://schemas.openxmlformats.org/officeDocument/2006/relationships/notesSlide" Target="../notesSlides/notesSlide102.xml"/><Relationship Id="rId1" Type="http://schemas.openxmlformats.org/officeDocument/2006/relationships/slideLayout" Target="../slideLayouts/slideLayout2.xml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png"/><Relationship Id="rId2" Type="http://schemas.openxmlformats.org/officeDocument/2006/relationships/notesSlide" Target="../notesSlides/notesSlide103.xml"/><Relationship Id="rId1" Type="http://schemas.openxmlformats.org/officeDocument/2006/relationships/slideLayout" Target="../slideLayouts/slideLayout2.xml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png"/><Relationship Id="rId2" Type="http://schemas.openxmlformats.org/officeDocument/2006/relationships/notesSlide" Target="../notesSlides/notesSlide104.xml"/><Relationship Id="rId1" Type="http://schemas.openxmlformats.org/officeDocument/2006/relationships/slideLayout" Target="../slideLayouts/slideLayout2.xml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png"/><Relationship Id="rId2" Type="http://schemas.openxmlformats.org/officeDocument/2006/relationships/notesSlide" Target="../notesSlides/notesSlide105.xml"/><Relationship Id="rId1" Type="http://schemas.openxmlformats.org/officeDocument/2006/relationships/slideLayout" Target="../slideLayouts/slideLayout2.xml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png"/><Relationship Id="rId2" Type="http://schemas.openxmlformats.org/officeDocument/2006/relationships/notesSlide" Target="../notesSlides/notesSlide106.xml"/><Relationship Id="rId1" Type="http://schemas.openxmlformats.org/officeDocument/2006/relationships/slideLayout" Target="../slideLayouts/slideLayout2.xml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png"/><Relationship Id="rId2" Type="http://schemas.openxmlformats.org/officeDocument/2006/relationships/notesSlide" Target="../notesSlides/notesSlide107.xml"/><Relationship Id="rId1" Type="http://schemas.openxmlformats.org/officeDocument/2006/relationships/slideLayout" Target="../slideLayouts/slideLayout2.xml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png"/><Relationship Id="rId2" Type="http://schemas.openxmlformats.org/officeDocument/2006/relationships/notesSlide" Target="../notesSlides/notesSlide108.xml"/><Relationship Id="rId1" Type="http://schemas.openxmlformats.org/officeDocument/2006/relationships/slideLayout" Target="../slideLayouts/slideLayout2.xml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png"/><Relationship Id="rId2" Type="http://schemas.openxmlformats.org/officeDocument/2006/relationships/notesSlide" Target="../notesSlides/notesSlide10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png"/><Relationship Id="rId2" Type="http://schemas.openxmlformats.org/officeDocument/2006/relationships/notesSlide" Target="../notesSlides/notesSlide110.xml"/><Relationship Id="rId1" Type="http://schemas.openxmlformats.org/officeDocument/2006/relationships/slideLayout" Target="../slideLayouts/slideLayout2.xml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png"/><Relationship Id="rId2" Type="http://schemas.openxmlformats.org/officeDocument/2006/relationships/notesSlide" Target="../notesSlides/notesSlide111.xml"/><Relationship Id="rId1" Type="http://schemas.openxmlformats.org/officeDocument/2006/relationships/slideLayout" Target="../slideLayouts/slideLayout2.xml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png"/><Relationship Id="rId2" Type="http://schemas.openxmlformats.org/officeDocument/2006/relationships/notesSlide" Target="../notesSlides/notesSlide112.xml"/><Relationship Id="rId1" Type="http://schemas.openxmlformats.org/officeDocument/2006/relationships/slideLayout" Target="../slideLayouts/slideLayout2.xml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png"/><Relationship Id="rId2" Type="http://schemas.openxmlformats.org/officeDocument/2006/relationships/notesSlide" Target="../notesSlides/notesSlide113.xml"/><Relationship Id="rId1" Type="http://schemas.openxmlformats.org/officeDocument/2006/relationships/slideLayout" Target="../slideLayouts/slideLayout2.xml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114.xml"/><Relationship Id="rId1" Type="http://schemas.openxmlformats.org/officeDocument/2006/relationships/slideLayout" Target="../slideLayouts/slideLayout7.xml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png"/><Relationship Id="rId2" Type="http://schemas.openxmlformats.org/officeDocument/2006/relationships/notesSlide" Target="../notesSlides/notesSlide115.xml"/><Relationship Id="rId1" Type="http://schemas.openxmlformats.org/officeDocument/2006/relationships/slideLayout" Target="../slideLayouts/slideLayout2.xml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png"/><Relationship Id="rId2" Type="http://schemas.openxmlformats.org/officeDocument/2006/relationships/notesSlide" Target="../notesSlides/notesSlide1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9.png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117.xml"/><Relationship Id="rId1" Type="http://schemas.openxmlformats.org/officeDocument/2006/relationships/slideLayout" Target="../slideLayouts/slideLayout2.xml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png"/><Relationship Id="rId2" Type="http://schemas.openxmlformats.org/officeDocument/2006/relationships/notesSlide" Target="../notesSlides/notesSlide118.xml"/><Relationship Id="rId1" Type="http://schemas.openxmlformats.org/officeDocument/2006/relationships/slideLayout" Target="../slideLayouts/slideLayout2.xml"/></Relationships>
</file>

<file path=ppt/slides/_rels/slide1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119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120.xml"/><Relationship Id="rId1" Type="http://schemas.openxmlformats.org/officeDocument/2006/relationships/slideLayout" Target="../slideLayouts/slideLayout2.xml"/></Relationships>
</file>

<file path=ppt/slides/_rels/slide1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png"/><Relationship Id="rId2" Type="http://schemas.openxmlformats.org/officeDocument/2006/relationships/notesSlide" Target="../notesSlides/notesSlide121.xml"/><Relationship Id="rId1" Type="http://schemas.openxmlformats.org/officeDocument/2006/relationships/slideLayout" Target="../slideLayouts/slideLayout2.xml"/></Relationships>
</file>

<file path=ppt/slides/_rels/slide1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png"/><Relationship Id="rId2" Type="http://schemas.openxmlformats.org/officeDocument/2006/relationships/notesSlide" Target="../notesSlides/notesSlide122.xml"/><Relationship Id="rId1" Type="http://schemas.openxmlformats.org/officeDocument/2006/relationships/slideLayout" Target="../slideLayouts/slideLayout2.xml"/></Relationships>
</file>

<file path=ppt/slides/_rels/slide1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png"/><Relationship Id="rId2" Type="http://schemas.openxmlformats.org/officeDocument/2006/relationships/notesSlide" Target="../notesSlides/notesSlide12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4.png"/></Relationships>
</file>

<file path=ppt/slides/_rels/slide1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notesSlide" Target="../notesSlides/notesSlide124.xml"/><Relationship Id="rId1" Type="http://schemas.openxmlformats.org/officeDocument/2006/relationships/slideLayout" Target="../slideLayouts/slideLayout2.xml"/></Relationships>
</file>

<file path=ppt/slides/_rels/slide1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png"/><Relationship Id="rId2" Type="http://schemas.openxmlformats.org/officeDocument/2006/relationships/notesSlide" Target="../notesSlides/notesSlide125.xml"/><Relationship Id="rId1" Type="http://schemas.openxmlformats.org/officeDocument/2006/relationships/slideLayout" Target="../slideLayouts/slideLayout2.xml"/></Relationships>
</file>

<file path=ppt/slides/_rels/slide1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5.png"/><Relationship Id="rId2" Type="http://schemas.openxmlformats.org/officeDocument/2006/relationships/notesSlide" Target="../notesSlides/notesSlide126.xml"/><Relationship Id="rId1" Type="http://schemas.openxmlformats.org/officeDocument/2006/relationships/slideLayout" Target="../slideLayouts/slideLayout2.xml"/></Relationships>
</file>

<file path=ppt/slides/_rels/slide1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6.png"/><Relationship Id="rId2" Type="http://schemas.openxmlformats.org/officeDocument/2006/relationships/notesSlide" Target="../notesSlides/notesSlide127.xml"/><Relationship Id="rId1" Type="http://schemas.openxmlformats.org/officeDocument/2006/relationships/slideLayout" Target="../slideLayouts/slideLayout2.xml"/></Relationships>
</file>

<file path=ppt/slides/_rels/slide1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5.png"/><Relationship Id="rId2" Type="http://schemas.openxmlformats.org/officeDocument/2006/relationships/notesSlide" Target="../notesSlides/notesSlide128.xml"/><Relationship Id="rId1" Type="http://schemas.openxmlformats.org/officeDocument/2006/relationships/slideLayout" Target="../slideLayouts/slideLayout2.xml"/></Relationships>
</file>

<file path=ppt/slides/_rels/slide1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png"/><Relationship Id="rId2" Type="http://schemas.openxmlformats.org/officeDocument/2006/relationships/notesSlide" Target="../notesSlides/notesSlide129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8.png"/><Relationship Id="rId2" Type="http://schemas.openxmlformats.org/officeDocument/2006/relationships/notesSlide" Target="../notesSlides/notesSlide130.xml"/><Relationship Id="rId1" Type="http://schemas.openxmlformats.org/officeDocument/2006/relationships/slideLayout" Target="../slideLayouts/slideLayout2.xml"/></Relationships>
</file>

<file path=ppt/slides/_rels/slide1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9.png"/><Relationship Id="rId2" Type="http://schemas.openxmlformats.org/officeDocument/2006/relationships/notesSlide" Target="../notesSlides/notesSlide131.xml"/><Relationship Id="rId1" Type="http://schemas.openxmlformats.org/officeDocument/2006/relationships/slideLayout" Target="../slideLayouts/slideLayout2.xml"/></Relationships>
</file>

<file path=ppt/slides/_rels/slide1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9.png"/><Relationship Id="rId2" Type="http://schemas.openxmlformats.org/officeDocument/2006/relationships/notesSlide" Target="../notesSlides/notesSlide13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0.png"/></Relationships>
</file>

<file path=ppt/slides/_rels/slide1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1.png"/><Relationship Id="rId2" Type="http://schemas.openxmlformats.org/officeDocument/2006/relationships/notesSlide" Target="../notesSlides/notesSlide133.xml"/><Relationship Id="rId1" Type="http://schemas.openxmlformats.org/officeDocument/2006/relationships/slideLayout" Target="../slideLayouts/slideLayout2.xml"/></Relationships>
</file>

<file path=ppt/slides/_rels/slide1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2.png"/><Relationship Id="rId2" Type="http://schemas.openxmlformats.org/officeDocument/2006/relationships/notesSlide" Target="../notesSlides/notesSlide134.xml"/><Relationship Id="rId1" Type="http://schemas.openxmlformats.org/officeDocument/2006/relationships/slideLayout" Target="../slideLayouts/slideLayout2.xml"/></Relationships>
</file>

<file path=ppt/slides/_rels/slide1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3.png"/><Relationship Id="rId2" Type="http://schemas.openxmlformats.org/officeDocument/2006/relationships/notesSlide" Target="../notesSlides/notesSlide135.xml"/><Relationship Id="rId1" Type="http://schemas.openxmlformats.org/officeDocument/2006/relationships/slideLayout" Target="../slideLayouts/slideLayout2.xml"/></Relationships>
</file>

<file path=ppt/slides/_rels/slide1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4.png"/><Relationship Id="rId2" Type="http://schemas.openxmlformats.org/officeDocument/2006/relationships/notesSlide" Target="../notesSlides/notesSlide136.xml"/><Relationship Id="rId1" Type="http://schemas.openxmlformats.org/officeDocument/2006/relationships/slideLayout" Target="../slideLayouts/slideLayout2.xml"/></Relationships>
</file>

<file path=ppt/slides/_rels/slide1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5.png"/><Relationship Id="rId2" Type="http://schemas.openxmlformats.org/officeDocument/2006/relationships/notesSlide" Target="../notesSlides/notesSlide137.xml"/><Relationship Id="rId1" Type="http://schemas.openxmlformats.org/officeDocument/2006/relationships/slideLayout" Target="../slideLayouts/slideLayout2.xml"/></Relationships>
</file>

<file path=ppt/slides/_rels/slide1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6.png"/><Relationship Id="rId7" Type="http://schemas.openxmlformats.org/officeDocument/2006/relationships/image" Target="../media/image82.png"/><Relationship Id="rId2" Type="http://schemas.openxmlformats.org/officeDocument/2006/relationships/notesSlide" Target="../notesSlides/notesSlide13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1.png"/><Relationship Id="rId5" Type="http://schemas.openxmlformats.org/officeDocument/2006/relationships/image" Target="../media/image80.png"/><Relationship Id="rId4" Type="http://schemas.openxmlformats.org/officeDocument/2006/relationships/image" Target="../media/image79.png"/></Relationships>
</file>

<file path=ppt/slides/_rels/slide1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7.png"/><Relationship Id="rId2" Type="http://schemas.openxmlformats.org/officeDocument/2006/relationships/notesSlide" Target="../notesSlides/notesSlide139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8.png"/><Relationship Id="rId2" Type="http://schemas.openxmlformats.org/officeDocument/2006/relationships/notesSlide" Target="../notesSlides/notesSlide140.xml"/><Relationship Id="rId1" Type="http://schemas.openxmlformats.org/officeDocument/2006/relationships/slideLayout" Target="../slideLayouts/slideLayout2.xml"/></Relationships>
</file>

<file path=ppt/slides/_rels/slide1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9.png"/><Relationship Id="rId2" Type="http://schemas.openxmlformats.org/officeDocument/2006/relationships/notesSlide" Target="../notesSlides/notesSlide141.xml"/><Relationship Id="rId1" Type="http://schemas.openxmlformats.org/officeDocument/2006/relationships/slideLayout" Target="../slideLayouts/slideLayout2.xml"/></Relationships>
</file>

<file path=ppt/slides/_rels/slide1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0.png"/><Relationship Id="rId2" Type="http://schemas.openxmlformats.org/officeDocument/2006/relationships/notesSlide" Target="../notesSlides/notesSlide142.xml"/><Relationship Id="rId1" Type="http://schemas.openxmlformats.org/officeDocument/2006/relationships/slideLayout" Target="../slideLayouts/slideLayout2.xml"/></Relationships>
</file>

<file path=ppt/slides/_rels/slide1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1.png"/><Relationship Id="rId2" Type="http://schemas.openxmlformats.org/officeDocument/2006/relationships/notesSlide" Target="../notesSlides/notesSlide143.xml"/><Relationship Id="rId1" Type="http://schemas.openxmlformats.org/officeDocument/2006/relationships/slideLayout" Target="../slideLayouts/slideLayout2.xml"/></Relationships>
</file>

<file path=ppt/slides/_rels/slide1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2.png"/><Relationship Id="rId2" Type="http://schemas.openxmlformats.org/officeDocument/2006/relationships/notesSlide" Target="../notesSlides/notesSlide144.xml"/><Relationship Id="rId1" Type="http://schemas.openxmlformats.org/officeDocument/2006/relationships/slideLayout" Target="../slideLayouts/slideLayout2.xml"/></Relationships>
</file>

<file path=ppt/slides/_rels/slide1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3.png"/><Relationship Id="rId2" Type="http://schemas.openxmlformats.org/officeDocument/2006/relationships/notesSlide" Target="../notesSlides/notesSlide145.xml"/><Relationship Id="rId1" Type="http://schemas.openxmlformats.org/officeDocument/2006/relationships/slideLayout" Target="../slideLayouts/slideLayout2.xml"/></Relationships>
</file>

<file path=ppt/slides/_rels/slide1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4.png"/><Relationship Id="rId2" Type="http://schemas.openxmlformats.org/officeDocument/2006/relationships/notesSlide" Target="../notesSlides/notesSlide146.xml"/><Relationship Id="rId1" Type="http://schemas.openxmlformats.org/officeDocument/2006/relationships/slideLayout" Target="../slideLayouts/slideLayout2.xml"/></Relationships>
</file>

<file path=ppt/slides/_rels/slide1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147.xml"/><Relationship Id="rId1" Type="http://schemas.openxmlformats.org/officeDocument/2006/relationships/slideLayout" Target="../slideLayouts/slideLayout7.xml"/></Relationships>
</file>

<file path=ppt/slides/_rels/slide1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8.xml"/><Relationship Id="rId1" Type="http://schemas.openxmlformats.org/officeDocument/2006/relationships/slideLayout" Target="../slideLayouts/slideLayout2.xml"/></Relationships>
</file>

<file path=ppt/slides/_rels/slide1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5.png"/><Relationship Id="rId2" Type="http://schemas.openxmlformats.org/officeDocument/2006/relationships/notesSlide" Target="../notesSlides/notesSlide14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7.png"/><Relationship Id="rId2" Type="http://schemas.openxmlformats.org/officeDocument/2006/relationships/notesSlide" Target="../notesSlides/notesSlide15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8.png"/></Relationships>
</file>

<file path=ppt/slides/_rels/slide1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9.png"/><Relationship Id="rId2" Type="http://schemas.openxmlformats.org/officeDocument/2006/relationships/notesSlide" Target="../notesSlides/notesSlide15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0.png"/></Relationships>
</file>

<file path=ppt/slides/_rels/slide1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1.png"/><Relationship Id="rId2" Type="http://schemas.openxmlformats.org/officeDocument/2006/relationships/notesSlide" Target="../notesSlides/notesSlide15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2.png"/></Relationships>
</file>

<file path=ppt/slides/_rels/slide1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0.png"/><Relationship Id="rId2" Type="http://schemas.openxmlformats.org/officeDocument/2006/relationships/notesSlide" Target="../notesSlides/notesSlide15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9.png"/></Relationships>
</file>

<file path=ppt/slides/_rels/slide1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3.png"/><Relationship Id="rId2" Type="http://schemas.openxmlformats.org/officeDocument/2006/relationships/notesSlide" Target="../notesSlides/notesSlide15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4.png"/></Relationships>
</file>

<file path=ppt/slides/_rels/slide1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5.png"/><Relationship Id="rId2" Type="http://schemas.openxmlformats.org/officeDocument/2006/relationships/notesSlide" Target="../notesSlides/notesSlide15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6.png"/></Relationships>
</file>

<file path=ppt/slides/_rels/slide1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7.png"/><Relationship Id="rId2" Type="http://schemas.openxmlformats.org/officeDocument/2006/relationships/notesSlide" Target="../notesSlides/notesSlide15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8.png"/></Relationships>
</file>

<file path=ppt/slides/_rels/slide1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9.png"/><Relationship Id="rId2" Type="http://schemas.openxmlformats.org/officeDocument/2006/relationships/notesSlide" Target="../notesSlides/notesSlide15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0.png"/></Relationships>
</file>

<file path=ppt/slides/_rels/slide1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7.png"/><Relationship Id="rId2" Type="http://schemas.openxmlformats.org/officeDocument/2006/relationships/notesSlide" Target="../notesSlides/notesSlide15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8.png"/></Relationships>
</file>

<file path=ppt/slides/_rels/slide1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1.png"/><Relationship Id="rId2" Type="http://schemas.openxmlformats.org/officeDocument/2006/relationships/notesSlide" Target="../notesSlides/notesSlide15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3.png"/><Relationship Id="rId2" Type="http://schemas.openxmlformats.org/officeDocument/2006/relationships/notesSlide" Target="../notesSlides/notesSlide16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4.png"/></Relationships>
</file>

<file path=ppt/slides/_rels/slide1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5.png"/><Relationship Id="rId2" Type="http://schemas.openxmlformats.org/officeDocument/2006/relationships/notesSlide" Target="../notesSlides/notesSlide16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6.png"/></Relationships>
</file>

<file path=ppt/slides/_rels/slide1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7.png"/><Relationship Id="rId2" Type="http://schemas.openxmlformats.org/officeDocument/2006/relationships/notesSlide" Target="../notesSlides/notesSlide16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8.png"/></Relationships>
</file>

<file path=ppt/slides/_rels/slide1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9.png"/><Relationship Id="rId2" Type="http://schemas.openxmlformats.org/officeDocument/2006/relationships/notesSlide" Target="../notesSlides/notesSlide16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0.png"/></Relationships>
</file>

<file path=ppt/slides/_rels/slide1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1.png"/><Relationship Id="rId2" Type="http://schemas.openxmlformats.org/officeDocument/2006/relationships/notesSlide" Target="../notesSlides/notesSlide16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2.png"/></Relationships>
</file>

<file path=ppt/slides/_rels/slide1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3.JPG"/><Relationship Id="rId2" Type="http://schemas.openxmlformats.org/officeDocument/2006/relationships/notesSlide" Target="../notesSlides/notesSlide16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4.jpeg"/></Relationships>
</file>

<file path=ppt/slides/_rels/slide1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4.pn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notesSlide" Target="../notesSlides/notesSlide82.xml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notesSlide" Target="../notesSlides/notesSlide83.xml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notesSlide" Target="../notesSlides/notesSlide84.xml"/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notesSlide" Target="../notesSlides/notesSlide85.xml"/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notesSlide" Target="../notesSlides/notesSlide86.xml"/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7" Type="http://schemas.openxmlformats.org/officeDocument/2006/relationships/image" Target="../media/image82.png"/><Relationship Id="rId2" Type="http://schemas.openxmlformats.org/officeDocument/2006/relationships/notesSlide" Target="../notesSlides/notesSlide8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1.png"/><Relationship Id="rId5" Type="http://schemas.openxmlformats.org/officeDocument/2006/relationships/image" Target="../media/image80.png"/><Relationship Id="rId4" Type="http://schemas.openxmlformats.org/officeDocument/2006/relationships/image" Target="../media/image79.png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notesSlide" Target="../notesSlides/notesSlide88.xml"/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notesSlide" Target="../notesSlides/notesSlide89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notesSlide" Target="../notesSlides/notesSlide90.xml"/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notesSlide" Target="../notesSlides/notesSlide91.xml"/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notesSlide" Target="../notesSlides/notesSlide92.xml"/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notesSlide" Target="../notesSlides/notesSlide93.xml"/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notesSlide" Target="../notesSlides/notesSlide94.xml"/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notesSlide" Target="../notesSlides/notesSlide95.xml"/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notesSlide" Target="../notesSlides/notesSlide96.xml"/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2" Type="http://schemas.openxmlformats.org/officeDocument/2006/relationships/notesSlide" Target="../notesSlides/notesSlide97.xml"/><Relationship Id="rId1" Type="http://schemas.openxmlformats.org/officeDocument/2006/relationships/slideLayout" Target="../slideLayouts/slideLayout2.xml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notesSlide" Target="../notesSlides/notesSlide98.xml"/><Relationship Id="rId1" Type="http://schemas.openxmlformats.org/officeDocument/2006/relationships/slideLayout" Target="../slideLayouts/slideLayout2.xm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notesSlide" Target="../notesSlides/notesSlide9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그림 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28"/>
          <a:stretch/>
        </p:blipFill>
        <p:spPr>
          <a:xfrm>
            <a:off x="0" y="0"/>
            <a:ext cx="9904576" cy="6858000"/>
          </a:xfrm>
          <a:prstGeom prst="rect">
            <a:avLst/>
          </a:prstGeom>
        </p:spPr>
      </p:pic>
      <p:sp>
        <p:nvSpPr>
          <p:cNvPr id="18" name="矩形 18"/>
          <p:cNvSpPr/>
          <p:nvPr/>
        </p:nvSpPr>
        <p:spPr>
          <a:xfrm>
            <a:off x="476075" y="1417356"/>
            <a:ext cx="8968450" cy="4257052"/>
          </a:xfrm>
          <a:prstGeom prst="rect">
            <a:avLst/>
          </a:prstGeom>
          <a:solidFill>
            <a:schemeClr val="bg1">
              <a:alpha val="8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Montserrat SemiBold" panose="00000700000000000000" charset="0"/>
              <a:cs typeface="Montserrat SemiBold" panose="00000700000000000000" charset="0"/>
            </a:endParaRPr>
          </a:p>
        </p:txBody>
      </p:sp>
      <p:grpSp>
        <p:nvGrpSpPr>
          <p:cNvPr id="19" name="组合 19"/>
          <p:cNvGrpSpPr/>
          <p:nvPr/>
        </p:nvGrpSpPr>
        <p:grpSpPr>
          <a:xfrm flipH="1">
            <a:off x="910838" y="1806662"/>
            <a:ext cx="8107584" cy="3494296"/>
            <a:chOff x="1295400" y="1122996"/>
            <a:chExt cx="6544141" cy="2939704"/>
          </a:xfrm>
        </p:grpSpPr>
        <p:sp>
          <p:nvSpPr>
            <p:cNvPr id="20" name="矩形 3"/>
            <p:cNvSpPr/>
            <p:nvPr/>
          </p:nvSpPr>
          <p:spPr>
            <a:xfrm>
              <a:off x="1295400" y="1122996"/>
              <a:ext cx="6544141" cy="2935213"/>
            </a:xfrm>
            <a:custGeom>
              <a:avLst/>
              <a:gdLst>
                <a:gd name="connsiteX0" fmla="*/ 0 w 7581900"/>
                <a:gd name="connsiteY0" fmla="*/ 0 h 3390900"/>
                <a:gd name="connsiteX1" fmla="*/ 7581900 w 7581900"/>
                <a:gd name="connsiteY1" fmla="*/ 0 h 3390900"/>
                <a:gd name="connsiteX2" fmla="*/ 7581900 w 7581900"/>
                <a:gd name="connsiteY2" fmla="*/ 3390900 h 3390900"/>
                <a:gd name="connsiteX3" fmla="*/ 0 w 7581900"/>
                <a:gd name="connsiteY3" fmla="*/ 3390900 h 3390900"/>
                <a:gd name="connsiteX4" fmla="*/ 0 w 7581900"/>
                <a:gd name="connsiteY4" fmla="*/ 0 h 3390900"/>
                <a:gd name="connsiteX0-1" fmla="*/ 0 w 7581900"/>
                <a:gd name="connsiteY0-2" fmla="*/ 0 h 3390900"/>
                <a:gd name="connsiteX1-3" fmla="*/ 7581900 w 7581900"/>
                <a:gd name="connsiteY1-4" fmla="*/ 0 h 3390900"/>
                <a:gd name="connsiteX2-5" fmla="*/ 7581900 w 7581900"/>
                <a:gd name="connsiteY2-6" fmla="*/ 3390900 h 3390900"/>
                <a:gd name="connsiteX3-7" fmla="*/ 0 w 7581900"/>
                <a:gd name="connsiteY3-8" fmla="*/ 3390900 h 3390900"/>
                <a:gd name="connsiteX4-9" fmla="*/ 91440 w 7581900"/>
                <a:gd name="connsiteY4-10" fmla="*/ 91440 h 3390900"/>
                <a:gd name="connsiteX0-11" fmla="*/ 22860 w 7604760"/>
                <a:gd name="connsiteY0-12" fmla="*/ 0 h 3390900"/>
                <a:gd name="connsiteX1-13" fmla="*/ 7604760 w 7604760"/>
                <a:gd name="connsiteY1-14" fmla="*/ 0 h 3390900"/>
                <a:gd name="connsiteX2-15" fmla="*/ 7604760 w 7604760"/>
                <a:gd name="connsiteY2-16" fmla="*/ 3390900 h 3390900"/>
                <a:gd name="connsiteX3-17" fmla="*/ 22860 w 7604760"/>
                <a:gd name="connsiteY3-18" fmla="*/ 3390900 h 3390900"/>
                <a:gd name="connsiteX4-19" fmla="*/ 0 w 7604760"/>
                <a:gd name="connsiteY4-20" fmla="*/ 1672590 h 3390900"/>
                <a:gd name="connsiteX0-21" fmla="*/ 0 w 7581900"/>
                <a:gd name="connsiteY0-22" fmla="*/ 0 h 3390900"/>
                <a:gd name="connsiteX1-23" fmla="*/ 7581900 w 7581900"/>
                <a:gd name="connsiteY1-24" fmla="*/ 0 h 3390900"/>
                <a:gd name="connsiteX2-25" fmla="*/ 7581900 w 7581900"/>
                <a:gd name="connsiteY2-26" fmla="*/ 3390900 h 3390900"/>
                <a:gd name="connsiteX3-27" fmla="*/ 0 w 7581900"/>
                <a:gd name="connsiteY3-28" fmla="*/ 3390900 h 3390900"/>
                <a:gd name="connsiteX4-29" fmla="*/ 5715 w 7581900"/>
                <a:gd name="connsiteY4-30" fmla="*/ 1672590 h 3390900"/>
                <a:gd name="connsiteX0-31" fmla="*/ 3790950 w 7581900"/>
                <a:gd name="connsiteY0-32" fmla="*/ 0 h 3390900"/>
                <a:gd name="connsiteX1-33" fmla="*/ 7581900 w 7581900"/>
                <a:gd name="connsiteY1-34" fmla="*/ 0 h 3390900"/>
                <a:gd name="connsiteX2-35" fmla="*/ 7581900 w 7581900"/>
                <a:gd name="connsiteY2-36" fmla="*/ 3390900 h 3390900"/>
                <a:gd name="connsiteX3-37" fmla="*/ 0 w 7581900"/>
                <a:gd name="connsiteY3-38" fmla="*/ 3390900 h 3390900"/>
                <a:gd name="connsiteX4-39" fmla="*/ 5715 w 7581900"/>
                <a:gd name="connsiteY4-40" fmla="*/ 1672590 h 3390900"/>
                <a:gd name="connsiteX0-1" fmla="*/ 1008420 w 7581900"/>
                <a:gd name="connsiteY0-2" fmla="*/ 25455 h 3390900"/>
                <a:gd name="connsiteX1-3" fmla="*/ 7581900 w 7581900"/>
                <a:gd name="connsiteY1-4" fmla="*/ 0 h 3390900"/>
                <a:gd name="connsiteX2-5" fmla="*/ 7581900 w 7581900"/>
                <a:gd name="connsiteY2-6" fmla="*/ 3390900 h 3390900"/>
                <a:gd name="connsiteX3-7" fmla="*/ 0 w 7581900"/>
                <a:gd name="connsiteY3-8" fmla="*/ 3390900 h 3390900"/>
                <a:gd name="connsiteX4-9" fmla="*/ 5715 w 7581900"/>
                <a:gd name="connsiteY4-10" fmla="*/ 1672590 h 3390900"/>
                <a:gd name="connsiteX0-11" fmla="*/ 1008420 w 7581900"/>
                <a:gd name="connsiteY0-12" fmla="*/ 25455 h 3390900"/>
                <a:gd name="connsiteX1-13" fmla="*/ 7581900 w 7581900"/>
                <a:gd name="connsiteY1-14" fmla="*/ 0 h 3390900"/>
                <a:gd name="connsiteX2-15" fmla="*/ 7581900 w 7581900"/>
                <a:gd name="connsiteY2-16" fmla="*/ 3390900 h 3390900"/>
                <a:gd name="connsiteX3-17" fmla="*/ 0 w 7581900"/>
                <a:gd name="connsiteY3-18" fmla="*/ 3390900 h 3390900"/>
                <a:gd name="connsiteX4-19" fmla="*/ 18479 w 7581900"/>
                <a:gd name="connsiteY4-20" fmla="*/ 730777 h 33909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7581900" h="3390900">
                  <a:moveTo>
                    <a:pt x="1008420" y="25455"/>
                  </a:moveTo>
                  <a:lnTo>
                    <a:pt x="7581900" y="0"/>
                  </a:lnTo>
                  <a:lnTo>
                    <a:pt x="7581900" y="3390900"/>
                  </a:lnTo>
                  <a:lnTo>
                    <a:pt x="0" y="3390900"/>
                  </a:lnTo>
                  <a:cubicBezTo>
                    <a:pt x="0" y="2260600"/>
                    <a:pt x="18479" y="730777"/>
                    <a:pt x="18479" y="730777"/>
                  </a:cubicBezTo>
                </a:path>
              </a:pathLst>
            </a:custGeom>
            <a:noFill/>
            <a:ln w="57150">
              <a:solidFill>
                <a:srgbClr val="0033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latin typeface="Montserrat SemiBold" panose="00000700000000000000" charset="0"/>
                <a:ea typeface="方正黑体简体" panose="02000000000000000000" pitchFamily="65" charset="-122"/>
                <a:cs typeface="Montserrat SemiBold" panose="00000700000000000000" charset="0"/>
                <a:sym typeface="+mn-lt"/>
              </a:endParaRPr>
            </a:p>
          </p:txBody>
        </p:sp>
        <p:sp>
          <p:nvSpPr>
            <p:cNvPr id="21" name="矩形 21"/>
            <p:cNvSpPr/>
            <p:nvPr/>
          </p:nvSpPr>
          <p:spPr>
            <a:xfrm>
              <a:off x="1295400" y="1122996"/>
              <a:ext cx="762000" cy="518517"/>
            </a:xfrm>
            <a:prstGeom prst="rect">
              <a:avLst/>
            </a:prstGeom>
            <a:solidFill>
              <a:srgbClr val="003300"/>
            </a:solidFill>
            <a:ln>
              <a:solidFill>
                <a:srgbClr val="0033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Montserrat SemiBold" panose="00000700000000000000" charset="0"/>
                <a:cs typeface="Montserrat SemiBold" panose="00000700000000000000" charset="0"/>
              </a:endParaRPr>
            </a:p>
          </p:txBody>
        </p:sp>
        <p:sp>
          <p:nvSpPr>
            <p:cNvPr id="22" name="矩形: 圆角 7"/>
            <p:cNvSpPr/>
            <p:nvPr/>
          </p:nvSpPr>
          <p:spPr>
            <a:xfrm>
              <a:off x="3622079" y="3631029"/>
              <a:ext cx="1822114" cy="431671"/>
            </a:xfrm>
            <a:prstGeom prst="roundRect">
              <a:avLst>
                <a:gd name="adj" fmla="val 0"/>
              </a:avLst>
            </a:prstGeom>
            <a:solidFill>
              <a:srgbClr val="003300"/>
            </a:solidFill>
            <a:ln>
              <a:solidFill>
                <a:srgbClr val="0033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050" dirty="0">
                  <a:solidFill>
                    <a:schemeClr val="tx1"/>
                  </a:solidFill>
                  <a:latin typeface="Montserrat SemiBold" panose="00000700000000000000" charset="0"/>
                  <a:ea typeface="方正黑体简体" panose="02000000000000000000" pitchFamily="65" charset="-122"/>
                  <a:cs typeface="Montserrat SemiBold" panose="00000700000000000000" charset="0"/>
                  <a:sym typeface="+mn-lt"/>
                </a:rPr>
                <a:t> </a:t>
              </a:r>
            </a:p>
          </p:txBody>
        </p:sp>
      </p:grpSp>
      <p:sp>
        <p:nvSpPr>
          <p:cNvPr id="16" name="TextBox 4">
            <a:extLst>
              <a:ext uri="{FF2B5EF4-FFF2-40B4-BE49-F238E27FC236}">
                <a16:creationId xmlns:a16="http://schemas.microsoft.com/office/drawing/2014/main" xmlns="" id="{B2A2134E-34A5-422C-8D66-092F6558A4F0}"/>
              </a:ext>
            </a:extLst>
          </p:cNvPr>
          <p:cNvSpPr txBox="1"/>
          <p:nvPr/>
        </p:nvSpPr>
        <p:spPr>
          <a:xfrm>
            <a:off x="2652477" y="2494301"/>
            <a:ext cx="4639090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ts val="4800"/>
              </a:lnSpc>
            </a:pPr>
            <a:r>
              <a:rPr lang="en-US" altLang="ko-KR" sz="2200" spc="-7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2026</a:t>
            </a:r>
            <a:r>
              <a:rPr lang="ko-KR" altLang="en-US" sz="2200" spc="-7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년 학생정서</a:t>
            </a:r>
            <a:r>
              <a:rPr lang="ko-KR" altLang="en-US" sz="2200" spc="-7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∙행동특성검사</a:t>
            </a:r>
            <a:endParaRPr lang="en-US" altLang="ko-KR" sz="2200" spc="-70" dirty="0">
              <a:ln>
                <a:solidFill>
                  <a:schemeClr val="accent1">
                    <a:shade val="50000"/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ctr">
              <a:lnSpc>
                <a:spcPts val="4800"/>
              </a:lnSpc>
            </a:pPr>
            <a:r>
              <a:rPr lang="ko-KR" altLang="en-US" sz="3800" b="1" spc="-70" dirty="0" err="1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rgbClr val="003300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나이스</a:t>
            </a:r>
            <a:r>
              <a:rPr lang="ko-KR" altLang="en-US" sz="3800" b="1" spc="-7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rgbClr val="003300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사용자 교육자료</a:t>
            </a:r>
          </a:p>
        </p:txBody>
      </p:sp>
      <p:sp>
        <p:nvSpPr>
          <p:cNvPr id="17" name="TextBox 4">
            <a:extLst>
              <a:ext uri="{FF2B5EF4-FFF2-40B4-BE49-F238E27FC236}">
                <a16:creationId xmlns:a16="http://schemas.microsoft.com/office/drawing/2014/main" xmlns="" id="{B2A2134E-34A5-422C-8D66-092F6558A4F0}"/>
              </a:ext>
            </a:extLst>
          </p:cNvPr>
          <p:cNvSpPr txBox="1"/>
          <p:nvPr/>
        </p:nvSpPr>
        <p:spPr>
          <a:xfrm>
            <a:off x="4509436" y="4900087"/>
            <a:ext cx="993542" cy="32701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ts val="1800"/>
              </a:lnSpc>
            </a:pPr>
            <a:r>
              <a:rPr lang="en-US" altLang="ko-KR" sz="1600" b="1" spc="-7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2026. 03.</a:t>
            </a:r>
          </a:p>
        </p:txBody>
      </p:sp>
    </p:spTree>
    <p:extLst>
      <p:ext uri="{BB962C8B-B14F-4D97-AF65-F5344CB8AC3E}">
        <p14:creationId xmlns:p14="http://schemas.microsoft.com/office/powerpoint/2010/main" val="381051597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3038" y="6453337"/>
            <a:ext cx="1902450" cy="272139"/>
          </a:xfrm>
          <a:prstGeom prst="rect">
            <a:avLst/>
          </a:prstGeom>
        </p:spPr>
      </p:pic>
      <p:sp>
        <p:nvSpPr>
          <p:cNvPr id="38" name="직사각형 37"/>
          <p:cNvSpPr/>
          <p:nvPr/>
        </p:nvSpPr>
        <p:spPr>
          <a:xfrm>
            <a:off x="-477891" y="2208765"/>
            <a:ext cx="3240360" cy="1368152"/>
          </a:xfrm>
          <a:prstGeom prst="rect">
            <a:avLst/>
          </a:prstGeom>
          <a:solidFill>
            <a:srgbClr val="58A4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ko-KR" altLang="en-US">
              <a:solidFill>
                <a:prstClr val="white"/>
              </a:solidFill>
              <a:latin typeface="맑은 고딕"/>
              <a:ea typeface="맑은 고딕" panose="020B0503020000020004" pitchFamily="50" charset="-127"/>
            </a:endParaRPr>
          </a:p>
        </p:txBody>
      </p:sp>
      <p:sp>
        <p:nvSpPr>
          <p:cNvPr id="40" name="직사각형 39"/>
          <p:cNvSpPr/>
          <p:nvPr/>
        </p:nvSpPr>
        <p:spPr>
          <a:xfrm>
            <a:off x="3698573" y="2208765"/>
            <a:ext cx="6208119" cy="1368152"/>
          </a:xfrm>
          <a:prstGeom prst="rect">
            <a:avLst/>
          </a:prstGeom>
          <a:solidFill>
            <a:srgbClr val="137D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ko-KR" altLang="en-US">
              <a:solidFill>
                <a:prstClr val="white"/>
              </a:solidFill>
              <a:latin typeface="맑은 고딕"/>
              <a:ea typeface="맑은 고딕" panose="020B0503020000020004" pitchFamily="50" charset="-127"/>
            </a:endParaRPr>
          </a:p>
        </p:txBody>
      </p:sp>
      <p:sp>
        <p:nvSpPr>
          <p:cNvPr id="42" name="타원 41"/>
          <p:cNvSpPr/>
          <p:nvPr/>
        </p:nvSpPr>
        <p:spPr>
          <a:xfrm>
            <a:off x="3122509" y="2208765"/>
            <a:ext cx="1296144" cy="1368152"/>
          </a:xfrm>
          <a:prstGeom prst="ellipse">
            <a:avLst/>
          </a:prstGeom>
          <a:solidFill>
            <a:srgbClr val="137D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ko-KR" altLang="en-US">
              <a:solidFill>
                <a:prstClr val="white"/>
              </a:solidFill>
              <a:latin typeface="맑은 고딕"/>
              <a:ea typeface="맑은 고딕" panose="020B0503020000020004" pitchFamily="50" charset="-127"/>
            </a:endParaRPr>
          </a:p>
        </p:txBody>
      </p:sp>
      <p:sp>
        <p:nvSpPr>
          <p:cNvPr id="41" name="타원 40"/>
          <p:cNvSpPr/>
          <p:nvPr/>
        </p:nvSpPr>
        <p:spPr>
          <a:xfrm>
            <a:off x="2186405" y="2208765"/>
            <a:ext cx="1152128" cy="1368152"/>
          </a:xfrm>
          <a:prstGeom prst="ellipse">
            <a:avLst/>
          </a:prstGeom>
          <a:solidFill>
            <a:srgbClr val="58A4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ko-KR" altLang="en-US" dirty="0">
              <a:solidFill>
                <a:prstClr val="white"/>
              </a:solidFill>
              <a:latin typeface="맑은 고딕"/>
              <a:ea typeface="맑은 고딕" panose="020B0503020000020004" pitchFamily="50" charset="-127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1754357" y="2496797"/>
            <a:ext cx="11521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altLang="ko-KR" sz="4000" b="1" dirty="0">
                <a:solidFill>
                  <a:prstClr val="white"/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rPr>
              <a:t>02</a:t>
            </a:r>
            <a:endParaRPr lang="ko-KR" altLang="en-US" sz="4000" b="1" dirty="0">
              <a:solidFill>
                <a:prstClr val="white"/>
              </a:solidFill>
              <a:latin typeface="나눔스퀘어라운드 ExtraBold" panose="020B0600000101010101" pitchFamily="50" charset="-127"/>
              <a:ea typeface="나눔스퀘어라운드 ExtraBold" panose="020B0600000101010101" pitchFamily="50" charset="-127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3590561" y="2424789"/>
            <a:ext cx="588408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ko-KR" altLang="en-US" sz="1600" b="1" dirty="0" err="1">
                <a:solidFill>
                  <a:prstClr val="white"/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rPr>
              <a:t>나이스</a:t>
            </a:r>
            <a:r>
              <a:rPr lang="ko-KR" altLang="en-US" sz="1600" b="1" dirty="0">
                <a:solidFill>
                  <a:prstClr val="white"/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rPr>
              <a:t> </a:t>
            </a:r>
            <a:r>
              <a:rPr lang="ko-KR" altLang="en-US" sz="1600" b="1" dirty="0" err="1">
                <a:solidFill>
                  <a:prstClr val="white"/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rPr>
              <a:t>학생정서</a:t>
            </a:r>
            <a:r>
              <a:rPr lang="en-US" altLang="ko-KR" sz="1600" b="1" dirty="0">
                <a:solidFill>
                  <a:prstClr val="whit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·</a:t>
            </a:r>
            <a:r>
              <a:rPr lang="ko-KR" altLang="en-US" sz="1600" b="1" dirty="0">
                <a:solidFill>
                  <a:prstClr val="whit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행동특성검사</a:t>
            </a:r>
            <a:endParaRPr lang="en-US" altLang="ko-KR" sz="1600" b="1" dirty="0">
              <a:solidFill>
                <a:prstClr val="white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>
              <a:defRPr/>
            </a:pPr>
            <a:r>
              <a:rPr lang="ko-KR" altLang="en-US" sz="2800" b="1" dirty="0">
                <a:solidFill>
                  <a:prstClr val="white"/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rPr>
              <a:t>시도교육청 업무 처리 절차 및 화면</a:t>
            </a:r>
            <a:endParaRPr lang="ko-KR" altLang="en-US" sz="3200" b="1" dirty="0">
              <a:solidFill>
                <a:prstClr val="white"/>
              </a:solidFill>
              <a:latin typeface="나눔스퀘어라운드 ExtraBold" panose="020B0600000101010101" pitchFamily="50" charset="-127"/>
              <a:ea typeface="나눔스퀘어라운드 ExtraBold" panose="020B0600000101010101" pitchFamily="50" charset="-127"/>
            </a:endParaRPr>
          </a:p>
        </p:txBody>
      </p:sp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>
          <a:xfrm>
            <a:off x="920552" y="6349608"/>
            <a:ext cx="2133600" cy="365125"/>
          </a:xfrm>
        </p:spPr>
        <p:txBody>
          <a:bodyPr/>
          <a:lstStyle/>
          <a:p>
            <a:pPr>
              <a:defRPr/>
            </a:pPr>
            <a:fld id="{0D87E827-B159-48EA-8EB9-649F6CF66B96}" type="slidenum">
              <a:rPr lang="ko-KR" altLang="en-US" sz="1400" b="1">
                <a:solidFill>
                  <a:prstClr val="black">
                    <a:tint val="75000"/>
                  </a:prstClr>
                </a:solidFill>
                <a:latin typeface="나눔스퀘어라운드 ExtraBold" panose="020B0600000101010101" charset="-127"/>
                <a:ea typeface="나눔스퀘어라운드 ExtraBold" panose="020B0600000101010101" charset="-127"/>
              </a:rPr>
              <a:pPr>
                <a:defRPr/>
              </a:pPr>
              <a:t>10</a:t>
            </a:fld>
            <a:endParaRPr lang="ko-KR" altLang="en-US" sz="1400" b="1" dirty="0">
              <a:solidFill>
                <a:prstClr val="black">
                  <a:tint val="75000"/>
                </a:prstClr>
              </a:solidFill>
              <a:latin typeface="나눔스퀘어라운드 ExtraBold" panose="020B0600000101010101" charset="-127"/>
              <a:ea typeface="나눔스퀘어라운드 ExtraBold" panose="020B0600000101010101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125368853"/>
      </p:ext>
    </p:extLst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그림 3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6530" y="1777268"/>
            <a:ext cx="9273418" cy="3960000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</p:pic>
      <p:sp>
        <p:nvSpPr>
          <p:cNvPr id="93" name="TextBox 4">
            <a:extLst>
              <a:ext uri="{FF2B5EF4-FFF2-40B4-BE49-F238E27FC236}">
                <a16:creationId xmlns:a16="http://schemas.microsoft.com/office/drawing/2014/main" xmlns="" id="{B2A2134E-34A5-422C-8D66-092F6558A4F0}"/>
              </a:ext>
            </a:extLst>
          </p:cNvPr>
          <p:cNvSpPr txBox="1"/>
          <p:nvPr/>
        </p:nvSpPr>
        <p:spPr>
          <a:xfrm>
            <a:off x="96327" y="39171"/>
            <a:ext cx="51569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000" b="1" spc="-7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학교 주요 업무처리 방법</a:t>
            </a:r>
          </a:p>
        </p:txBody>
      </p:sp>
      <p:sp>
        <p:nvSpPr>
          <p:cNvPr id="14" name="모서리가 둥근 직사각형 13">
            <a:extLst>
              <a:ext uri="{FF2B5EF4-FFF2-40B4-BE49-F238E27FC236}">
                <a16:creationId xmlns:a16="http://schemas.microsoft.com/office/drawing/2014/main" xmlns="" id="{A48839FD-54EA-214C-BE98-4BDD2DF3094C}"/>
              </a:ext>
            </a:extLst>
          </p:cNvPr>
          <p:cNvSpPr/>
          <p:nvPr/>
        </p:nvSpPr>
        <p:spPr>
          <a:xfrm>
            <a:off x="163006" y="802346"/>
            <a:ext cx="3642849" cy="669007"/>
          </a:xfrm>
          <a:prstGeom prst="roundRect">
            <a:avLst>
              <a:gd name="adj" fmla="val 50000"/>
            </a:avLst>
          </a:prstGeom>
          <a:solidFill>
            <a:srgbClr val="E2F0D9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4. </a:t>
            </a:r>
            <a:r>
              <a:rPr lang="ko-KR" altLang="en-US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학교 </a:t>
            </a:r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– </a:t>
            </a:r>
            <a:r>
              <a:rPr lang="ko-KR" altLang="en-US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검사결과관리</a:t>
            </a:r>
            <a:endParaRPr lang="en-US" altLang="ko-KR" sz="1600" b="1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66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r>
              <a:rPr lang="en-US" altLang="ko-KR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4.4. </a:t>
            </a:r>
            <a:r>
              <a:rPr lang="ko-KR" altLang="en-US" b="1" dirty="0" err="1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검사결과통계및제출</a:t>
            </a:r>
            <a:r>
              <a:rPr lang="en-US" altLang="ko-KR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(10/10)</a:t>
            </a:r>
            <a:endParaRPr lang="ko-KR" altLang="en-US" b="1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66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5" name="사각형: 둥근 모서리 81">
            <a:extLst>
              <a:ext uri="{FF2B5EF4-FFF2-40B4-BE49-F238E27FC236}">
                <a16:creationId xmlns:a16="http://schemas.microsoft.com/office/drawing/2014/main" xmlns="" id="{E908EED5-9D07-442C-87CA-697451B62CB7}"/>
              </a:ext>
            </a:extLst>
          </p:cNvPr>
          <p:cNvSpPr/>
          <p:nvPr/>
        </p:nvSpPr>
        <p:spPr>
          <a:xfrm>
            <a:off x="3970021" y="802347"/>
            <a:ext cx="5662930" cy="550546"/>
          </a:xfrm>
          <a:prstGeom prst="roundRect">
            <a:avLst>
              <a:gd name="adj" fmla="val 6492"/>
            </a:avLst>
          </a:prstGeom>
          <a:noFill/>
          <a:ln>
            <a:solidFill>
              <a:schemeClr val="bg1">
                <a:lumMod val="75000"/>
              </a:schemeClr>
            </a:solidFill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0" tIns="0" rIns="0" bIns="0" anchor="ctr"/>
          <a:lstStyle/>
          <a:p>
            <a:pPr algn="ctr"/>
            <a:endParaRPr lang="en-US" altLang="ko-KR" sz="700" spc="-50" dirty="0">
              <a:solidFill>
                <a:schemeClr val="tx1">
                  <a:lumMod val="50000"/>
                  <a:lumOff val="50000"/>
                </a:schemeClr>
              </a:solidFill>
              <a:latin typeface="나눔바른고딕" panose="020B0600000101010101" charset="-127"/>
              <a:ea typeface="나눔바른고딕" panose="020B0600000101010101" charset="-127"/>
              <a:cs typeface="돋음"/>
              <a:sym typeface="Wingdings" pitchFamily="2" charset="2"/>
            </a:endParaRPr>
          </a:p>
        </p:txBody>
      </p:sp>
      <p:grpSp>
        <p:nvGrpSpPr>
          <p:cNvPr id="6" name="그룹 5"/>
          <p:cNvGrpSpPr/>
          <p:nvPr/>
        </p:nvGrpSpPr>
        <p:grpSpPr>
          <a:xfrm>
            <a:off x="4079992" y="907605"/>
            <a:ext cx="5451357" cy="364742"/>
            <a:chOff x="4079993" y="907605"/>
            <a:chExt cx="5345874" cy="364742"/>
          </a:xfrm>
        </p:grpSpPr>
        <p:cxnSp>
          <p:nvCxnSpPr>
            <p:cNvPr id="7" name="직선 화살표 연결선 6"/>
            <p:cNvCxnSpPr/>
            <p:nvPr/>
          </p:nvCxnSpPr>
          <p:spPr>
            <a:xfrm>
              <a:off x="4614193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직선 화살표 연결선 7"/>
            <p:cNvCxnSpPr/>
            <p:nvPr/>
          </p:nvCxnSpPr>
          <p:spPr>
            <a:xfrm>
              <a:off x="5292563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직선 화살표 연결선 8"/>
            <p:cNvCxnSpPr/>
            <p:nvPr/>
          </p:nvCxnSpPr>
          <p:spPr>
            <a:xfrm>
              <a:off x="6090136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직선 화살표 연결선 9"/>
            <p:cNvCxnSpPr/>
            <p:nvPr/>
          </p:nvCxnSpPr>
          <p:spPr>
            <a:xfrm>
              <a:off x="7002067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1" name="그룹 10"/>
            <p:cNvGrpSpPr/>
            <p:nvPr/>
          </p:nvGrpSpPr>
          <p:grpSpPr>
            <a:xfrm>
              <a:off x="4753326" y="907606"/>
              <a:ext cx="567815" cy="364740"/>
              <a:chOff x="5693299" y="907606"/>
              <a:chExt cx="687056" cy="364740"/>
            </a:xfrm>
          </p:grpSpPr>
          <p:sp>
            <p:nvSpPr>
              <p:cNvPr id="33" name="Rectangle 113"/>
              <p:cNvSpPr>
                <a:spLocks noChangeArrowheads="1"/>
              </p:cNvSpPr>
              <p:nvPr/>
            </p:nvSpPr>
            <p:spPr bwMode="auto">
              <a:xfrm>
                <a:off x="5693301" y="1076885"/>
                <a:ext cx="687054" cy="195461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반별검사결과</a:t>
                </a:r>
              </a:p>
            </p:txBody>
          </p:sp>
          <p:sp>
            <p:nvSpPr>
              <p:cNvPr id="34" name="Rectangle 113"/>
              <p:cNvSpPr>
                <a:spLocks noChangeArrowheads="1"/>
              </p:cNvSpPr>
              <p:nvPr/>
            </p:nvSpPr>
            <p:spPr bwMode="auto">
              <a:xfrm>
                <a:off x="5693299" y="907606"/>
                <a:ext cx="687056" cy="169279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spc="-5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spc="-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grpSp>
          <p:nvGrpSpPr>
            <p:cNvPr id="12" name="그룹 11"/>
            <p:cNvGrpSpPr/>
            <p:nvPr/>
          </p:nvGrpSpPr>
          <p:grpSpPr>
            <a:xfrm>
              <a:off x="5434914" y="907606"/>
              <a:ext cx="687056" cy="364740"/>
              <a:chOff x="6497545" y="907606"/>
              <a:chExt cx="687056" cy="364740"/>
            </a:xfrm>
          </p:grpSpPr>
          <p:sp>
            <p:nvSpPr>
              <p:cNvPr id="31" name="Rectangle 113"/>
              <p:cNvSpPr>
                <a:spLocks noChangeArrowheads="1"/>
              </p:cNvSpPr>
              <p:nvPr/>
            </p:nvSpPr>
            <p:spPr bwMode="auto">
              <a:xfrm>
                <a:off x="6497547" y="1076885"/>
                <a:ext cx="687054" cy="195461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spc="-50" dirty="0" err="1">
                    <a:solidFill>
                      <a:schemeClr val="tx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검사결과통계및제출</a:t>
                </a:r>
                <a:endParaRPr lang="ko-KR" altLang="en-US" sz="700" spc="-50" dirty="0">
                  <a:solidFill>
                    <a:schemeClr val="tx1"/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  <p:sp>
            <p:nvSpPr>
              <p:cNvPr id="32" name="Rectangle 113"/>
              <p:cNvSpPr>
                <a:spLocks noChangeArrowheads="1"/>
              </p:cNvSpPr>
              <p:nvPr/>
            </p:nvSpPr>
            <p:spPr bwMode="auto">
              <a:xfrm>
                <a:off x="6497545" y="907606"/>
                <a:ext cx="687056" cy="169279"/>
              </a:xfrm>
              <a:prstGeom prst="rect">
                <a:avLst/>
              </a:prstGeom>
              <a:solidFill>
                <a:srgbClr val="006600"/>
              </a:solidFill>
              <a:ln>
                <a:solidFill>
                  <a:srgbClr val="006600"/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b="1" spc="-50" dirty="0" err="1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b="1" spc="-50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b="1" spc="-50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</a:t>
                </a:r>
                <a:r>
                  <a:rPr lang="en-US" altLang="ko-KR" sz="800" b="1" spc="-50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b="1" spc="-50" dirty="0">
                  <a:solidFill>
                    <a:schemeClr val="bg1"/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grpSp>
          <p:nvGrpSpPr>
            <p:cNvPr id="13" name="그룹 12"/>
            <p:cNvGrpSpPr/>
            <p:nvPr/>
          </p:nvGrpSpPr>
          <p:grpSpPr>
            <a:xfrm>
              <a:off x="4079993" y="907606"/>
              <a:ext cx="567815" cy="364740"/>
              <a:chOff x="4984309" y="907606"/>
              <a:chExt cx="662776" cy="364740"/>
            </a:xfrm>
          </p:grpSpPr>
          <p:sp>
            <p:nvSpPr>
              <p:cNvPr id="29" name="Rectangle 113"/>
              <p:cNvSpPr>
                <a:spLocks noChangeArrowheads="1"/>
              </p:cNvSpPr>
              <p:nvPr/>
            </p:nvSpPr>
            <p:spPr bwMode="auto">
              <a:xfrm>
                <a:off x="4984311" y="1076885"/>
                <a:ext cx="662774" cy="195461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spc="-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반별검사결과관리</a:t>
                </a:r>
              </a:p>
            </p:txBody>
          </p:sp>
          <p:sp>
            <p:nvSpPr>
              <p:cNvPr id="30" name="Rectangle 113"/>
              <p:cNvSpPr>
                <a:spLocks noChangeArrowheads="1"/>
              </p:cNvSpPr>
              <p:nvPr/>
            </p:nvSpPr>
            <p:spPr bwMode="auto">
              <a:xfrm>
                <a:off x="4984309" y="907606"/>
                <a:ext cx="662776" cy="169279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spc="-5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spc="-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cxnSp>
          <p:nvCxnSpPr>
            <p:cNvPr id="15" name="직선 화살표 연결선 14"/>
            <p:cNvCxnSpPr/>
            <p:nvPr/>
          </p:nvCxnSpPr>
          <p:spPr>
            <a:xfrm>
              <a:off x="7908866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" name="그룹 15"/>
            <p:cNvGrpSpPr/>
            <p:nvPr/>
          </p:nvGrpSpPr>
          <p:grpSpPr>
            <a:xfrm>
              <a:off x="7145810" y="907605"/>
              <a:ext cx="800684" cy="364740"/>
              <a:chOff x="8096684" y="907605"/>
              <a:chExt cx="687056" cy="364740"/>
            </a:xfrm>
          </p:grpSpPr>
          <p:sp>
            <p:nvSpPr>
              <p:cNvPr id="27" name="Rectangle 113"/>
              <p:cNvSpPr>
                <a:spLocks noChangeArrowheads="1"/>
              </p:cNvSpPr>
              <p:nvPr/>
            </p:nvSpPr>
            <p:spPr bwMode="auto">
              <a:xfrm>
                <a:off x="8096685" y="1076883"/>
                <a:ext cx="68705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ko-KR" altLang="en-US" sz="7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학교급별검사결과통계</a:t>
                </a:r>
                <a:endParaRPr lang="ko-KR" altLang="en-US" sz="7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  <p:sp>
            <p:nvSpPr>
              <p:cNvPr id="28" name="Rectangle 113"/>
              <p:cNvSpPr>
                <a:spLocks noChangeArrowheads="1"/>
              </p:cNvSpPr>
              <p:nvPr/>
            </p:nvSpPr>
            <p:spPr bwMode="auto">
              <a:xfrm>
                <a:off x="8096684" y="907605"/>
                <a:ext cx="687056" cy="16927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ctr"/>
                <a:r>
                  <a:rPr lang="ko-KR" altLang="en-US" sz="800" kern="600" spc="-100" dirty="0" err="1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지원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r>
                  <a:rPr lang="ko-KR" altLang="en-US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청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kern="600" spc="-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grpSp>
          <p:nvGrpSpPr>
            <p:cNvPr id="17" name="그룹 16"/>
            <p:cNvGrpSpPr/>
            <p:nvPr/>
          </p:nvGrpSpPr>
          <p:grpSpPr>
            <a:xfrm>
              <a:off x="6233548" y="907607"/>
              <a:ext cx="800684" cy="364740"/>
              <a:chOff x="7298520" y="907607"/>
              <a:chExt cx="687056" cy="364740"/>
            </a:xfrm>
          </p:grpSpPr>
          <p:sp>
            <p:nvSpPr>
              <p:cNvPr id="25" name="Rectangle 113"/>
              <p:cNvSpPr>
                <a:spLocks noChangeArrowheads="1"/>
              </p:cNvSpPr>
              <p:nvPr/>
            </p:nvSpPr>
            <p:spPr bwMode="auto">
              <a:xfrm>
                <a:off x="7298521" y="1076885"/>
                <a:ext cx="68705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spc="-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학교별검사결과마감현황</a:t>
                </a:r>
              </a:p>
            </p:txBody>
          </p:sp>
          <p:sp>
            <p:nvSpPr>
              <p:cNvPr id="26" name="Rectangle 113"/>
              <p:cNvSpPr>
                <a:spLocks noChangeArrowheads="1"/>
              </p:cNvSpPr>
              <p:nvPr/>
            </p:nvSpPr>
            <p:spPr bwMode="auto">
              <a:xfrm>
                <a:off x="7298520" y="907607"/>
                <a:ext cx="687056" cy="16927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kern="600" spc="-100" dirty="0" err="1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지원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r>
                  <a:rPr lang="ko-KR" altLang="en-US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청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kern="600" spc="-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grpSp>
          <p:nvGrpSpPr>
            <p:cNvPr id="18" name="그룹 17"/>
            <p:cNvGrpSpPr/>
            <p:nvPr/>
          </p:nvGrpSpPr>
          <p:grpSpPr>
            <a:xfrm>
              <a:off x="8793581" y="907605"/>
              <a:ext cx="632286" cy="364740"/>
              <a:chOff x="8885570" y="907605"/>
              <a:chExt cx="687057" cy="364740"/>
            </a:xfrm>
          </p:grpSpPr>
          <p:sp>
            <p:nvSpPr>
              <p:cNvPr id="23" name="Rectangle 113"/>
              <p:cNvSpPr>
                <a:spLocks noChangeArrowheads="1"/>
              </p:cNvSpPr>
              <p:nvPr/>
            </p:nvSpPr>
            <p:spPr bwMode="auto">
              <a:xfrm>
                <a:off x="8885572" y="1076883"/>
                <a:ext cx="68705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ko-KR" altLang="en-US" sz="7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검사결과통계표</a:t>
                </a:r>
              </a:p>
            </p:txBody>
          </p:sp>
          <p:sp>
            <p:nvSpPr>
              <p:cNvPr id="24" name="Rectangle 113"/>
              <p:cNvSpPr>
                <a:spLocks noChangeArrowheads="1"/>
              </p:cNvSpPr>
              <p:nvPr/>
            </p:nvSpPr>
            <p:spPr bwMode="auto">
              <a:xfrm>
                <a:off x="8885570" y="907605"/>
                <a:ext cx="687056" cy="16927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ko-KR" altLang="en-US" sz="800" spc="-5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교육부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spc="-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cxnSp>
          <p:nvCxnSpPr>
            <p:cNvPr id="19" name="직선 화살표 연결선 18"/>
            <p:cNvCxnSpPr/>
            <p:nvPr/>
          </p:nvCxnSpPr>
          <p:spPr>
            <a:xfrm>
              <a:off x="8649838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0" name="그룹 19"/>
            <p:cNvGrpSpPr/>
            <p:nvPr/>
          </p:nvGrpSpPr>
          <p:grpSpPr>
            <a:xfrm>
              <a:off x="8052609" y="907605"/>
              <a:ext cx="632286" cy="364740"/>
              <a:chOff x="8885570" y="907605"/>
              <a:chExt cx="687057" cy="364740"/>
            </a:xfrm>
          </p:grpSpPr>
          <p:sp>
            <p:nvSpPr>
              <p:cNvPr id="21" name="Rectangle 113"/>
              <p:cNvSpPr>
                <a:spLocks noChangeArrowheads="1"/>
              </p:cNvSpPr>
              <p:nvPr/>
            </p:nvSpPr>
            <p:spPr bwMode="auto">
              <a:xfrm>
                <a:off x="8885572" y="1076883"/>
                <a:ext cx="68705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ko-KR" altLang="en-US" sz="7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검사결과마감처리</a:t>
                </a:r>
              </a:p>
            </p:txBody>
          </p:sp>
          <p:sp>
            <p:nvSpPr>
              <p:cNvPr id="22" name="Rectangle 113"/>
              <p:cNvSpPr>
                <a:spLocks noChangeArrowheads="1"/>
              </p:cNvSpPr>
              <p:nvPr/>
            </p:nvSpPr>
            <p:spPr bwMode="auto">
              <a:xfrm>
                <a:off x="8885570" y="907605"/>
                <a:ext cx="687056" cy="16927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ko-KR" altLang="en-US" sz="800" spc="-5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교육청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spc="-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</p:grpSp>
      <p:sp>
        <p:nvSpPr>
          <p:cNvPr id="44" name="직사각형 43"/>
          <p:cNvSpPr/>
          <p:nvPr/>
        </p:nvSpPr>
        <p:spPr>
          <a:xfrm>
            <a:off x="1512470" y="2695763"/>
            <a:ext cx="2341980" cy="159832"/>
          </a:xfrm>
          <a:prstGeom prst="rect">
            <a:avLst/>
          </a:prstGeom>
          <a:noFill/>
          <a:ln w="25400">
            <a:solidFill>
              <a:srgbClr val="FD531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1" name="타원 50"/>
          <p:cNvSpPr/>
          <p:nvPr/>
        </p:nvSpPr>
        <p:spPr>
          <a:xfrm>
            <a:off x="1414680" y="2597973"/>
            <a:ext cx="182880" cy="182880"/>
          </a:xfrm>
          <a:prstGeom prst="ellipse">
            <a:avLst/>
          </a:prstGeom>
          <a:solidFill>
            <a:srgbClr val="FD5312"/>
          </a:solidFill>
          <a:ln w="25400">
            <a:solidFill>
              <a:srgbClr val="FD531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6000" rIns="0" bIns="36000" rtlCol="0" anchor="ctr"/>
          <a:lstStyle/>
          <a:p>
            <a:r>
              <a:rPr lang="en-US" altLang="ko-KR" sz="1000" b="1" spc="-100" dirty="0">
                <a:latin typeface="+mn-ea"/>
              </a:rPr>
              <a:t>10</a:t>
            </a:r>
            <a:endParaRPr lang="ko-KR" altLang="en-US" sz="1000" b="1" spc="-100" dirty="0">
              <a:latin typeface="+mn-ea"/>
            </a:endParaRPr>
          </a:p>
        </p:txBody>
      </p:sp>
      <p:sp>
        <p:nvSpPr>
          <p:cNvPr id="52" name="직사각형 51">
            <a:extLst>
              <a:ext uri="{FF2B5EF4-FFF2-40B4-BE49-F238E27FC236}">
                <a16:creationId xmlns:a16="http://schemas.microsoft.com/office/drawing/2014/main" xmlns="" id="{7E13B21E-D9E5-4BE6-AB9C-ADCDEF6AE8BD}"/>
              </a:ext>
            </a:extLst>
          </p:cNvPr>
          <p:cNvSpPr/>
          <p:nvPr/>
        </p:nvSpPr>
        <p:spPr>
          <a:xfrm>
            <a:off x="379154" y="5840050"/>
            <a:ext cx="7980693" cy="203133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80000" indent="-180000">
              <a:lnSpc>
                <a:spcPct val="120000"/>
              </a:lnSpc>
            </a:pP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⑩ 제출이 완료되면 마감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(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제출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)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날짜 생성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, [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마감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(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제출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)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완료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] 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버튼으로 명칭변경 및 비활성화되어 클릭이 불가능함 </a:t>
            </a:r>
            <a:endParaRPr lang="en-US" altLang="ko-KR" sz="1100" b="1" dirty="0">
              <a:ln>
                <a:solidFill>
                  <a:schemeClr val="tx1">
                    <a:lumMod val="85000"/>
                    <a:lumOff val="15000"/>
                    <a:alpha val="0"/>
                  </a:schemeClr>
                </a:solidFill>
              </a:ln>
              <a:solidFill>
                <a:srgbClr val="FD5312"/>
              </a:solidFill>
              <a:latin typeface="나눔바른고딕" panose="020B0600000101010101" charset="-127"/>
              <a:ea typeface="나눔바른고딕" panose="020B0600000101010101" charset="-127"/>
            </a:endParaRPr>
          </a:p>
        </p:txBody>
      </p:sp>
      <p:sp>
        <p:nvSpPr>
          <p:cNvPr id="41" name="직사각형 40"/>
          <p:cNvSpPr/>
          <p:nvPr/>
        </p:nvSpPr>
        <p:spPr>
          <a:xfrm>
            <a:off x="9062805" y="2981568"/>
            <a:ext cx="503339" cy="181091"/>
          </a:xfrm>
          <a:prstGeom prst="rect">
            <a:avLst/>
          </a:prstGeom>
          <a:noFill/>
          <a:ln w="25400">
            <a:solidFill>
              <a:srgbClr val="FD531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2" name="타원 41"/>
          <p:cNvSpPr/>
          <p:nvPr/>
        </p:nvSpPr>
        <p:spPr>
          <a:xfrm>
            <a:off x="8939848" y="2881254"/>
            <a:ext cx="182880" cy="182880"/>
          </a:xfrm>
          <a:prstGeom prst="ellipse">
            <a:avLst/>
          </a:prstGeom>
          <a:solidFill>
            <a:srgbClr val="FD5312"/>
          </a:solidFill>
          <a:ln w="25400">
            <a:solidFill>
              <a:srgbClr val="FD531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6000" rIns="0" bIns="36000" rtlCol="0" anchor="ctr"/>
          <a:lstStyle/>
          <a:p>
            <a:r>
              <a:rPr lang="en-US" altLang="ko-KR" sz="1000" b="1" spc="-100" dirty="0">
                <a:latin typeface="+mn-ea"/>
              </a:rPr>
              <a:t>10</a:t>
            </a:r>
            <a:endParaRPr lang="ko-KR" altLang="en-US" sz="1000" b="1" spc="-1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311009327"/>
      </p:ext>
    </p:extLst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xmlns="" id="{029DD28F-B34F-7E0B-6FCB-45D1675B6AA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325" y="1779588"/>
            <a:ext cx="9273600" cy="3960000"/>
          </a:xfrm>
          <a:prstGeom prst="rect">
            <a:avLst/>
          </a:prstGeom>
          <a:ln w="6350">
            <a:solidFill>
              <a:schemeClr val="tx1"/>
            </a:solidFill>
          </a:ln>
        </p:spPr>
      </p:pic>
      <p:sp>
        <p:nvSpPr>
          <p:cNvPr id="93" name="TextBox 4">
            <a:extLst>
              <a:ext uri="{FF2B5EF4-FFF2-40B4-BE49-F238E27FC236}">
                <a16:creationId xmlns:a16="http://schemas.microsoft.com/office/drawing/2014/main" xmlns="" id="{B2A2134E-34A5-422C-8D66-092F6558A4F0}"/>
              </a:ext>
            </a:extLst>
          </p:cNvPr>
          <p:cNvSpPr txBox="1"/>
          <p:nvPr/>
        </p:nvSpPr>
        <p:spPr>
          <a:xfrm>
            <a:off x="96327" y="39171"/>
            <a:ext cx="51569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000" b="1" spc="-7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학교 주요 업무처리 방법</a:t>
            </a:r>
          </a:p>
        </p:txBody>
      </p:sp>
      <p:sp>
        <p:nvSpPr>
          <p:cNvPr id="14" name="모서리가 둥근 직사각형 13">
            <a:extLst>
              <a:ext uri="{FF2B5EF4-FFF2-40B4-BE49-F238E27FC236}">
                <a16:creationId xmlns:a16="http://schemas.microsoft.com/office/drawing/2014/main" xmlns="" id="{A48839FD-54EA-214C-BE98-4BDD2DF3094C}"/>
              </a:ext>
            </a:extLst>
          </p:cNvPr>
          <p:cNvSpPr/>
          <p:nvPr/>
        </p:nvSpPr>
        <p:spPr>
          <a:xfrm>
            <a:off x="163006" y="802346"/>
            <a:ext cx="3642849" cy="669007"/>
          </a:xfrm>
          <a:prstGeom prst="roundRect">
            <a:avLst>
              <a:gd name="adj" fmla="val 50000"/>
            </a:avLst>
          </a:prstGeom>
          <a:solidFill>
            <a:srgbClr val="E2F0D9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4. </a:t>
            </a:r>
            <a:r>
              <a:rPr lang="ko-KR" altLang="en-US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학교 </a:t>
            </a:r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– </a:t>
            </a:r>
            <a:r>
              <a:rPr lang="ko-KR" altLang="en-US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검사결과관리</a:t>
            </a:r>
            <a:endParaRPr lang="en-US" altLang="ko-KR" sz="1600" b="1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66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lvl="0"/>
            <a:r>
              <a:rPr lang="en-US" altLang="ko-KR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4.5. </a:t>
            </a:r>
            <a:r>
              <a:rPr lang="ko-KR" altLang="en-US" b="1" dirty="0" err="1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검사결과지통보</a:t>
            </a:r>
            <a:r>
              <a:rPr lang="en-US" altLang="ko-KR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(1/5)</a:t>
            </a:r>
            <a:endParaRPr lang="ko-KR" altLang="en-US" b="1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66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45" name="직사각형 44"/>
          <p:cNvSpPr/>
          <p:nvPr/>
        </p:nvSpPr>
        <p:spPr>
          <a:xfrm>
            <a:off x="7794408" y="2384094"/>
            <a:ext cx="569641" cy="93600"/>
          </a:xfrm>
          <a:prstGeom prst="rect">
            <a:avLst/>
          </a:prstGeom>
          <a:noFill/>
          <a:ln w="25400">
            <a:solidFill>
              <a:srgbClr val="FD531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8" name="타원 47"/>
          <p:cNvSpPr/>
          <p:nvPr/>
        </p:nvSpPr>
        <p:spPr>
          <a:xfrm>
            <a:off x="7673975" y="2241854"/>
            <a:ext cx="182880" cy="182880"/>
          </a:xfrm>
          <a:prstGeom prst="ellipse">
            <a:avLst/>
          </a:prstGeom>
          <a:solidFill>
            <a:srgbClr val="FD5312"/>
          </a:solidFill>
          <a:ln w="25400">
            <a:solidFill>
              <a:srgbClr val="FD531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6000" rIns="0" bIns="36000" rtlCol="0" anchor="ctr"/>
          <a:lstStyle/>
          <a:p>
            <a:pPr algn="ctr"/>
            <a:r>
              <a:rPr lang="en-US" altLang="ko-KR" sz="1000" b="1" spc="-100" dirty="0">
                <a:latin typeface="+mn-ea"/>
              </a:rPr>
              <a:t>1</a:t>
            </a:r>
            <a:endParaRPr lang="ko-KR" altLang="en-US" sz="1000" b="1" spc="-100" dirty="0">
              <a:latin typeface="+mn-ea"/>
            </a:endParaRPr>
          </a:p>
        </p:txBody>
      </p:sp>
      <p:sp>
        <p:nvSpPr>
          <p:cNvPr id="23" name="사각형: 둥근 모서리 81">
            <a:extLst>
              <a:ext uri="{FF2B5EF4-FFF2-40B4-BE49-F238E27FC236}">
                <a16:creationId xmlns:a16="http://schemas.microsoft.com/office/drawing/2014/main" xmlns="" id="{E908EED5-9D07-442C-87CA-697451B62CB7}"/>
              </a:ext>
            </a:extLst>
          </p:cNvPr>
          <p:cNvSpPr/>
          <p:nvPr/>
        </p:nvSpPr>
        <p:spPr>
          <a:xfrm>
            <a:off x="3970021" y="802347"/>
            <a:ext cx="5662930" cy="550546"/>
          </a:xfrm>
          <a:prstGeom prst="roundRect">
            <a:avLst>
              <a:gd name="adj" fmla="val 6492"/>
            </a:avLst>
          </a:prstGeom>
          <a:solidFill>
            <a:schemeClr val="bg1"/>
          </a:solidFill>
          <a:ln w="6350">
            <a:solidFill>
              <a:schemeClr val="bg1">
                <a:lumMod val="75000"/>
              </a:schemeClr>
            </a:solidFill>
          </a:ln>
          <a:effectLst>
            <a:outerShdw blurRad="889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defTabSz="1090746" fontAlgn="ctr" latinLnBrk="0">
              <a:buClr>
                <a:srgbClr val="336699"/>
              </a:buClr>
              <a:defRPr/>
            </a:pPr>
            <a:endParaRPr kumimoji="1" lang="en-US" altLang="ko-KR" sz="200" b="1" kern="0" dirty="0">
              <a:ln w="0">
                <a:solidFill>
                  <a:srgbClr val="0B4355">
                    <a:alpha val="5000"/>
                  </a:srgbClr>
                </a:solidFill>
              </a:ln>
              <a:solidFill>
                <a:srgbClr val="C00000"/>
              </a:solidFill>
              <a:latin typeface="나눔바른고딕" panose="020B0600000101010101" charset="-127"/>
              <a:ea typeface="나눔바른고딕" panose="020B0600000101010101" charset="-127"/>
              <a:sym typeface="Wingdings" pitchFamily="2" charset="2"/>
            </a:endParaRPr>
          </a:p>
        </p:txBody>
      </p:sp>
      <p:grpSp>
        <p:nvGrpSpPr>
          <p:cNvPr id="6" name="그룹 5"/>
          <p:cNvGrpSpPr/>
          <p:nvPr/>
        </p:nvGrpSpPr>
        <p:grpSpPr>
          <a:xfrm>
            <a:off x="4084126" y="907605"/>
            <a:ext cx="5437430" cy="364741"/>
            <a:chOff x="4084126" y="907605"/>
            <a:chExt cx="5437430" cy="364741"/>
          </a:xfrm>
        </p:grpSpPr>
        <p:cxnSp>
          <p:nvCxnSpPr>
            <p:cNvPr id="25" name="직선 화살표 연결선 24"/>
            <p:cNvCxnSpPr/>
            <p:nvPr/>
          </p:nvCxnSpPr>
          <p:spPr>
            <a:xfrm>
              <a:off x="5189441" y="1109350"/>
              <a:ext cx="1087584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7" name="그룹 26"/>
            <p:cNvGrpSpPr/>
            <p:nvPr/>
          </p:nvGrpSpPr>
          <p:grpSpPr>
            <a:xfrm>
              <a:off x="4084126" y="907606"/>
              <a:ext cx="1251086" cy="364740"/>
              <a:chOff x="6489033" y="907606"/>
              <a:chExt cx="1472766" cy="364740"/>
            </a:xfrm>
          </p:grpSpPr>
          <p:sp>
            <p:nvSpPr>
              <p:cNvPr id="42" name="Rectangle 113"/>
              <p:cNvSpPr>
                <a:spLocks noChangeArrowheads="1"/>
              </p:cNvSpPr>
              <p:nvPr/>
            </p:nvSpPr>
            <p:spPr bwMode="auto">
              <a:xfrm>
                <a:off x="6489036" y="1076885"/>
                <a:ext cx="1472762" cy="195461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반별검사결과관리</a:t>
                </a:r>
              </a:p>
            </p:txBody>
          </p:sp>
          <p:sp>
            <p:nvSpPr>
              <p:cNvPr id="43" name="Rectangle 113"/>
              <p:cNvSpPr>
                <a:spLocks noChangeArrowheads="1"/>
              </p:cNvSpPr>
              <p:nvPr/>
            </p:nvSpPr>
            <p:spPr bwMode="auto">
              <a:xfrm>
                <a:off x="6489033" y="907606"/>
                <a:ext cx="1472766" cy="169279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</a:t>
                </a:r>
                <a:r>
                  <a:rPr lang="en-US" altLang="ko-KR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sp>
          <p:nvSpPr>
            <p:cNvPr id="52" name="Rectangle 113"/>
            <p:cNvSpPr>
              <a:spLocks noChangeArrowheads="1"/>
            </p:cNvSpPr>
            <p:nvPr/>
          </p:nvSpPr>
          <p:spPr bwMode="auto">
            <a:xfrm>
              <a:off x="8370205" y="1076883"/>
              <a:ext cx="1151351" cy="19546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75000"/>
                </a:schemeClr>
              </a:solidFill>
              <a:headEnd/>
              <a:tailEnd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0" tIns="0" rIns="0" bIns="0" anchor="ctr"/>
            <a:lstStyle/>
            <a:p>
              <a:pPr algn="ctr"/>
              <a:r>
                <a:rPr lang="ko-KR" altLang="en-US" sz="700" dirty="0">
                  <a:solidFill>
                    <a:srgbClr val="000000"/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가정통신문관리</a:t>
              </a:r>
            </a:p>
          </p:txBody>
        </p:sp>
        <p:sp>
          <p:nvSpPr>
            <p:cNvPr id="53" name="Rectangle 113"/>
            <p:cNvSpPr>
              <a:spLocks noChangeArrowheads="1"/>
            </p:cNvSpPr>
            <p:nvPr/>
          </p:nvSpPr>
          <p:spPr bwMode="auto">
            <a:xfrm>
              <a:off x="8370199" y="907605"/>
              <a:ext cx="1151355" cy="169278"/>
            </a:xfrm>
            <a:prstGeom prst="rect">
              <a:avLst/>
            </a:prstGeom>
            <a:solidFill>
              <a:srgbClr val="006600"/>
            </a:solidFill>
            <a:ln>
              <a:solidFill>
                <a:srgbClr val="006600"/>
              </a:solidFill>
              <a:headEnd/>
              <a:tailEnd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0" tIns="20893" rIns="0" bIns="0" anchor="ctr"/>
            <a:lstStyle/>
            <a:p>
              <a:pPr algn="ctr"/>
              <a:r>
                <a:rPr lang="ko-KR" altLang="en-US" sz="800" b="1" dirty="0" err="1">
                  <a:solidFill>
                    <a:schemeClr val="bg1"/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나이스</a:t>
              </a:r>
              <a:r>
                <a:rPr lang="en-US" altLang="ko-KR" sz="800" b="1" dirty="0">
                  <a:solidFill>
                    <a:schemeClr val="bg1"/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(</a:t>
              </a:r>
              <a:r>
                <a:rPr lang="ko-KR" altLang="en-US" sz="800" b="1" dirty="0">
                  <a:solidFill>
                    <a:schemeClr val="bg1"/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학교</a:t>
              </a:r>
              <a:r>
                <a:rPr lang="en-US" altLang="ko-KR" sz="800" b="1" dirty="0">
                  <a:solidFill>
                    <a:schemeClr val="bg1"/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)</a:t>
              </a:r>
              <a:endParaRPr lang="ko-KR" altLang="en-US" sz="800" b="1" dirty="0">
                <a:solidFill>
                  <a:schemeClr val="bg1"/>
                </a:solidFill>
                <a:latin typeface="나눔바른고딕" panose="020B0600000101010101" charset="-127"/>
                <a:ea typeface="나눔바른고딕" panose="020B0600000101010101" charset="-127"/>
                <a:cs typeface="돋음"/>
              </a:endParaRPr>
            </a:p>
          </p:txBody>
        </p:sp>
        <p:cxnSp>
          <p:nvCxnSpPr>
            <p:cNvPr id="54" name="직선 화살표 연결선 53"/>
            <p:cNvCxnSpPr/>
            <p:nvPr/>
          </p:nvCxnSpPr>
          <p:spPr>
            <a:xfrm>
              <a:off x="7276465" y="1109350"/>
              <a:ext cx="1087584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Rectangle 113"/>
            <p:cNvSpPr>
              <a:spLocks noChangeArrowheads="1"/>
            </p:cNvSpPr>
            <p:nvPr/>
          </p:nvSpPr>
          <p:spPr bwMode="auto">
            <a:xfrm>
              <a:off x="6277030" y="1076883"/>
              <a:ext cx="1151350" cy="19546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75000"/>
                </a:schemeClr>
              </a:solidFill>
              <a:headEnd/>
              <a:tailEnd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0" tIns="0" rIns="0" bIns="0" anchor="ctr"/>
            <a:lstStyle/>
            <a:p>
              <a:pPr algn="ctr"/>
              <a:r>
                <a:rPr lang="ko-KR" altLang="en-US" sz="7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반별검사결과</a:t>
              </a:r>
            </a:p>
          </p:txBody>
        </p:sp>
        <p:sp>
          <p:nvSpPr>
            <p:cNvPr id="37" name="Rectangle 113"/>
            <p:cNvSpPr>
              <a:spLocks noChangeArrowheads="1"/>
            </p:cNvSpPr>
            <p:nvPr/>
          </p:nvSpPr>
          <p:spPr bwMode="auto">
            <a:xfrm>
              <a:off x="6277025" y="907605"/>
              <a:ext cx="1151356" cy="169278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chemeClr val="bg1">
                  <a:lumMod val="75000"/>
                </a:schemeClr>
              </a:solidFill>
              <a:headEnd/>
              <a:tailEnd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0" tIns="20893" rIns="0" bIns="0" anchor="ctr"/>
            <a:lstStyle/>
            <a:p>
              <a:pPr algn="ctr"/>
              <a:r>
                <a:rPr lang="ko-KR" altLang="en-US" sz="8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나이스</a:t>
              </a:r>
              <a:r>
                <a:rPr lang="en-US" altLang="ko-KR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(</a:t>
              </a:r>
              <a:r>
                <a:rPr lang="ko-KR" alt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학교</a:t>
              </a:r>
              <a:r>
                <a:rPr lang="en-US" altLang="ko-KR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)</a:t>
              </a:r>
              <a:endParaRPr lang="ko-KR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나눔바른고딕" panose="020B0600000101010101" charset="-127"/>
                <a:ea typeface="나눔바른고딕" panose="020B0600000101010101" charset="-127"/>
                <a:cs typeface="돋음"/>
              </a:endParaRPr>
            </a:p>
          </p:txBody>
        </p:sp>
      </p:grpSp>
      <p:sp>
        <p:nvSpPr>
          <p:cNvPr id="19" name="직사각형 18">
            <a:extLst>
              <a:ext uri="{FF2B5EF4-FFF2-40B4-BE49-F238E27FC236}">
                <a16:creationId xmlns:a16="http://schemas.microsoft.com/office/drawing/2014/main" xmlns="" id="{7E13B21E-D9E5-4BE6-AB9C-ADCDEF6AE8BD}"/>
              </a:ext>
            </a:extLst>
          </p:cNvPr>
          <p:cNvSpPr/>
          <p:nvPr/>
        </p:nvSpPr>
        <p:spPr>
          <a:xfrm>
            <a:off x="328189" y="5949876"/>
            <a:ext cx="7980693" cy="600934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80000" indent="-180000">
              <a:lnSpc>
                <a:spcPct val="120000"/>
              </a:lnSpc>
            </a:pP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① 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[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학적주소가져오기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(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선택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)] 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버튼을 클릭하여 가정통신문을 발송하기 위한 학생별 주소를 개별로 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가져오기함</a:t>
            </a:r>
            <a:endParaRPr lang="en-US" altLang="ko-KR" sz="1100" b="1" dirty="0">
              <a:ln>
                <a:solidFill>
                  <a:schemeClr val="tx1">
                    <a:lumMod val="85000"/>
                    <a:lumOff val="15000"/>
                    <a:alpha val="0"/>
                  </a:schemeClr>
                </a:solidFill>
              </a:ln>
              <a:solidFill>
                <a:srgbClr val="FD5312"/>
              </a:solidFill>
              <a:latin typeface="나눔바른고딕" panose="020B0600000101010101" charset="-127"/>
              <a:ea typeface="나눔바른고딕" panose="020B0600000101010101" charset="-127"/>
            </a:endParaRPr>
          </a:p>
          <a:p>
            <a:pPr marL="180000" indent="-180000">
              <a:lnSpc>
                <a:spcPct val="120000"/>
              </a:lnSpc>
            </a:pP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②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[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학적주소가져오기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(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일괄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)] 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버튼을 클릭하여 가정통신문을 발송하기 위한 학생별 주소를 일괄로 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가져오기함</a:t>
            </a:r>
            <a:endParaRPr lang="en-US" altLang="ko-KR" sz="1100" b="1" dirty="0">
              <a:ln>
                <a:solidFill>
                  <a:schemeClr val="tx1">
                    <a:lumMod val="85000"/>
                    <a:lumOff val="15000"/>
                    <a:alpha val="0"/>
                  </a:schemeClr>
                </a:solidFill>
              </a:ln>
              <a:solidFill>
                <a:srgbClr val="FD5312"/>
              </a:solidFill>
              <a:latin typeface="나눔바른고딕" panose="020B0600000101010101" charset="-127"/>
              <a:ea typeface="나눔바른고딕" panose="020B0600000101010101" charset="-127"/>
            </a:endParaRPr>
          </a:p>
          <a:p>
            <a:pPr marL="180000" indent="-180000">
              <a:lnSpc>
                <a:spcPct val="120000"/>
              </a:lnSpc>
            </a:pP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※ [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학적주소가져오기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(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선택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)] 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버튼을 클릭할 시 기존 주소는 삭제되고 학적주소로 변경됨</a:t>
            </a:r>
            <a:endParaRPr lang="en-US" altLang="ko-KR" sz="1100" b="1" dirty="0">
              <a:ln>
                <a:solidFill>
                  <a:schemeClr val="tx1">
                    <a:lumMod val="85000"/>
                    <a:lumOff val="15000"/>
                    <a:alpha val="0"/>
                  </a:schemeClr>
                </a:solidFill>
              </a:ln>
              <a:solidFill>
                <a:srgbClr val="FD5312"/>
              </a:solidFill>
              <a:latin typeface="나눔바른고딕" panose="020B0600000101010101" charset="-127"/>
              <a:ea typeface="나눔바른고딕" panose="020B0600000101010101" charset="-127"/>
            </a:endParaRPr>
          </a:p>
        </p:txBody>
      </p:sp>
      <p:sp>
        <p:nvSpPr>
          <p:cNvPr id="2" name="직사각형 1">
            <a:extLst>
              <a:ext uri="{FF2B5EF4-FFF2-40B4-BE49-F238E27FC236}">
                <a16:creationId xmlns:a16="http://schemas.microsoft.com/office/drawing/2014/main" xmlns="" id="{DE4FE98E-3856-2575-EF89-612D94C316C4}"/>
              </a:ext>
            </a:extLst>
          </p:cNvPr>
          <p:cNvSpPr/>
          <p:nvPr/>
        </p:nvSpPr>
        <p:spPr>
          <a:xfrm>
            <a:off x="8419524" y="2366191"/>
            <a:ext cx="569641" cy="111503"/>
          </a:xfrm>
          <a:prstGeom prst="rect">
            <a:avLst/>
          </a:prstGeom>
          <a:noFill/>
          <a:ln w="25400">
            <a:solidFill>
              <a:srgbClr val="FD531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타원 2">
            <a:extLst>
              <a:ext uri="{FF2B5EF4-FFF2-40B4-BE49-F238E27FC236}">
                <a16:creationId xmlns:a16="http://schemas.microsoft.com/office/drawing/2014/main" xmlns="" id="{C632AFAD-CCB8-5D05-2A1A-597C4206B815}"/>
              </a:ext>
            </a:extLst>
          </p:cNvPr>
          <p:cNvSpPr/>
          <p:nvPr/>
        </p:nvSpPr>
        <p:spPr>
          <a:xfrm>
            <a:off x="8300347" y="2242800"/>
            <a:ext cx="182880" cy="182880"/>
          </a:xfrm>
          <a:prstGeom prst="ellipse">
            <a:avLst/>
          </a:prstGeom>
          <a:solidFill>
            <a:srgbClr val="FD5312"/>
          </a:solidFill>
          <a:ln w="25400">
            <a:solidFill>
              <a:srgbClr val="FD531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6000" rIns="0" bIns="36000" rtlCol="0" anchor="ctr"/>
          <a:lstStyle/>
          <a:p>
            <a:pPr algn="ctr"/>
            <a:r>
              <a:rPr lang="en-US" altLang="ko-KR" sz="1000" b="1" spc="-100" dirty="0">
                <a:latin typeface="+mn-ea"/>
              </a:rPr>
              <a:t>2</a:t>
            </a:r>
            <a:endParaRPr lang="ko-KR" altLang="en-US" sz="1000" b="1" spc="-1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020663530"/>
      </p:ext>
    </p:extLst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46DCB597-255E-0947-6E26-46D2A512C7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xmlns="" id="{04F90031-953B-5FD6-8937-992A2A3241F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589" y="1779588"/>
            <a:ext cx="9273336" cy="3960000"/>
          </a:xfrm>
          <a:prstGeom prst="rect">
            <a:avLst/>
          </a:prstGeom>
          <a:ln w="6350">
            <a:solidFill>
              <a:schemeClr val="tx1"/>
            </a:solidFill>
          </a:ln>
        </p:spPr>
      </p:pic>
      <p:sp>
        <p:nvSpPr>
          <p:cNvPr id="93" name="TextBox 4">
            <a:extLst>
              <a:ext uri="{FF2B5EF4-FFF2-40B4-BE49-F238E27FC236}">
                <a16:creationId xmlns:a16="http://schemas.microsoft.com/office/drawing/2014/main" xmlns="" id="{4ACE3FF7-09DC-439F-F1B0-626CD0D2A24B}"/>
              </a:ext>
            </a:extLst>
          </p:cNvPr>
          <p:cNvSpPr txBox="1"/>
          <p:nvPr/>
        </p:nvSpPr>
        <p:spPr>
          <a:xfrm>
            <a:off x="96327" y="39171"/>
            <a:ext cx="51569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000" b="1" spc="-7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학교 주요 업무처리 방법</a:t>
            </a:r>
          </a:p>
        </p:txBody>
      </p:sp>
      <p:sp>
        <p:nvSpPr>
          <p:cNvPr id="19" name="직사각형 18">
            <a:extLst>
              <a:ext uri="{FF2B5EF4-FFF2-40B4-BE49-F238E27FC236}">
                <a16:creationId xmlns:a16="http://schemas.microsoft.com/office/drawing/2014/main" xmlns="" id="{06DA26E2-C891-B31D-91B3-FAF263B0E4D0}"/>
              </a:ext>
            </a:extLst>
          </p:cNvPr>
          <p:cNvSpPr/>
          <p:nvPr/>
        </p:nvSpPr>
        <p:spPr>
          <a:xfrm>
            <a:off x="328189" y="5949876"/>
            <a:ext cx="7980693" cy="609398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80000" indent="-180000">
              <a:lnSpc>
                <a:spcPct val="120000"/>
              </a:lnSpc>
            </a:pP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③ 학생 성명을 클릭하여 주소변경이력 팝업에서 해당 학생의 주소변경이력을 확인함</a:t>
            </a:r>
            <a:endParaRPr lang="en-US" altLang="ko-KR" sz="1100" b="1" dirty="0">
              <a:ln>
                <a:solidFill>
                  <a:schemeClr val="tx1">
                    <a:lumMod val="85000"/>
                    <a:lumOff val="15000"/>
                    <a:alpha val="0"/>
                  </a:schemeClr>
                </a:solidFill>
              </a:ln>
              <a:solidFill>
                <a:srgbClr val="FD5312"/>
              </a:solidFill>
              <a:latin typeface="나눔바른고딕" panose="020B0600000101010101" charset="-127"/>
              <a:ea typeface="나눔바른고딕" panose="020B0600000101010101" charset="-127"/>
            </a:endParaRPr>
          </a:p>
          <a:p>
            <a:pPr marL="180000" indent="-180000">
              <a:lnSpc>
                <a:spcPct val="120000"/>
              </a:lnSpc>
            </a:pP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④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[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선택주소반영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] 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버튼을 클릭하여 선택된 주소를 </a:t>
            </a:r>
            <a:r>
              <a:rPr lang="ko-KR" altLang="en-US" sz="1100" b="1" dirty="0" smtClean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반영함</a:t>
            </a:r>
            <a:endParaRPr lang="en-US" altLang="ko-KR" sz="1100" b="1" dirty="0" smtClean="0">
              <a:ln>
                <a:solidFill>
                  <a:schemeClr val="tx1">
                    <a:lumMod val="85000"/>
                    <a:lumOff val="15000"/>
                    <a:alpha val="0"/>
                  </a:schemeClr>
                </a:solidFill>
              </a:ln>
              <a:solidFill>
                <a:srgbClr val="FD5312"/>
              </a:solidFill>
              <a:latin typeface="나눔바른고딕" panose="020B0600000101010101" charset="-127"/>
              <a:ea typeface="나눔바른고딕" panose="020B0600000101010101" charset="-127"/>
            </a:endParaRPr>
          </a:p>
          <a:p>
            <a:pPr marL="180000" indent="-180000">
              <a:lnSpc>
                <a:spcPct val="120000"/>
              </a:lnSpc>
            </a:pP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chemeClr val="accent6"/>
                </a:solidFill>
                <a:latin typeface="나눔바른고딕" panose="020B0600000101010101" charset="-127"/>
                <a:ea typeface="나눔바른고딕" panose="020B0600000101010101" charset="-127"/>
              </a:rPr>
              <a:t> </a:t>
            </a:r>
            <a:r>
              <a:rPr lang="en-US" altLang="ko-KR" sz="1100" b="1" dirty="0" smtClean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chemeClr val="accent6"/>
                </a:solidFill>
                <a:latin typeface="나눔바른고딕" panose="020B0600000101010101" charset="-127"/>
                <a:ea typeface="나눔바른고딕" panose="020B0600000101010101" charset="-127"/>
              </a:rPr>
              <a:t>   [</a:t>
            </a:r>
            <a:r>
              <a:rPr lang="ko-KR" altLang="en-US" sz="1100" b="1" dirty="0" smtClean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chemeClr val="accent6"/>
                </a:solidFill>
                <a:latin typeface="나눔바른고딕" panose="020B0600000101010101" charset="-127"/>
                <a:ea typeface="나눔바른고딕" panose="020B0600000101010101" charset="-127"/>
              </a:rPr>
              <a:t>변경사항</a:t>
            </a:r>
            <a:r>
              <a:rPr lang="en-US" altLang="ko-KR" sz="1100" b="1" dirty="0" smtClean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chemeClr val="accent6"/>
                </a:solidFill>
                <a:latin typeface="나눔바른고딕" panose="020B0600000101010101" charset="-127"/>
                <a:ea typeface="나눔바른고딕" panose="020B0600000101010101" charset="-127"/>
              </a:rPr>
              <a:t>]</a:t>
            </a:r>
            <a:r>
              <a:rPr lang="ko-KR" altLang="en-US" sz="1100" b="1" dirty="0">
                <a:latin typeface="+mn-ea"/>
              </a:rPr>
              <a:t> 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chemeClr val="accent6"/>
                </a:solidFill>
                <a:latin typeface="나눔바른고딕" panose="020B0600000101010101" charset="-127"/>
                <a:ea typeface="나눔바른고딕" panose="020B0600000101010101" charset="-127"/>
              </a:rPr>
              <a:t>가정통신문 발송 주소 이력 관리를 통해 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chemeClr val="accent6"/>
                </a:solidFill>
                <a:latin typeface="나눔바른고딕" panose="020B0600000101010101" charset="-127"/>
                <a:ea typeface="나눔바른고딕" panose="020B0600000101010101" charset="-127"/>
              </a:rPr>
              <a:t>에듀로에서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chemeClr val="accent6"/>
                </a:solidFill>
                <a:latin typeface="나눔바른고딕" panose="020B0600000101010101" charset="-127"/>
                <a:ea typeface="나눔바른고딕" panose="020B0600000101010101" charset="-127"/>
              </a:rPr>
              <a:t> 학부모가 입력한 </a:t>
            </a:r>
            <a:r>
              <a:rPr lang="ko-KR" altLang="en-US" sz="1100" b="1" dirty="0" smtClean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chemeClr val="accent6"/>
                </a:solidFill>
                <a:latin typeface="나눔바른고딕" panose="020B0600000101010101" charset="-127"/>
                <a:ea typeface="나눔바른고딕" panose="020B0600000101010101" charset="-127"/>
              </a:rPr>
              <a:t>주소</a:t>
            </a:r>
            <a:r>
              <a:rPr lang="en-US" altLang="ko-KR" sz="1100" b="1" dirty="0" smtClean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chemeClr val="accent6"/>
                </a:solidFill>
                <a:latin typeface="나눔바른고딕" panose="020B0600000101010101" charset="-127"/>
                <a:ea typeface="나눔바른고딕" panose="020B0600000101010101" charset="-127"/>
              </a:rPr>
              <a:t>(1</a:t>
            </a:r>
            <a:r>
              <a:rPr lang="ko-KR" altLang="en-US" sz="1100" b="1" dirty="0" smtClean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chemeClr val="accent6"/>
                </a:solidFill>
                <a:latin typeface="나눔바른고딕" panose="020B0600000101010101" charset="-127"/>
                <a:ea typeface="나눔바른고딕" panose="020B0600000101010101" charset="-127"/>
              </a:rPr>
              <a:t>번</a:t>
            </a:r>
            <a:r>
              <a:rPr lang="en-US" altLang="ko-KR" sz="1100" b="1" dirty="0" smtClean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chemeClr val="accent6"/>
                </a:solidFill>
                <a:latin typeface="나눔바른고딕" panose="020B0600000101010101" charset="-127"/>
                <a:ea typeface="나눔바른고딕" panose="020B0600000101010101" charset="-127"/>
              </a:rPr>
              <a:t>)</a:t>
            </a:r>
            <a:r>
              <a:rPr lang="ko-KR" altLang="en-US" sz="1100" b="1" dirty="0" smtClean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chemeClr val="accent6"/>
                </a:solidFill>
                <a:latin typeface="나눔바른고딕" panose="020B0600000101010101" charset="-127"/>
                <a:ea typeface="나눔바른고딕" panose="020B0600000101010101" charset="-127"/>
              </a:rPr>
              <a:t>를 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chemeClr val="accent6"/>
                </a:solidFill>
                <a:latin typeface="나눔바른고딕" panose="020B0600000101010101" charset="-127"/>
                <a:ea typeface="나눔바른고딕" panose="020B0600000101010101" charset="-127"/>
              </a:rPr>
              <a:t>불러올 수 있도록 개선</a:t>
            </a:r>
            <a:endParaRPr lang="en-US" altLang="ko-KR" sz="1100" b="1" dirty="0">
              <a:ln>
                <a:solidFill>
                  <a:schemeClr val="tx1">
                    <a:lumMod val="85000"/>
                    <a:lumOff val="15000"/>
                    <a:alpha val="0"/>
                  </a:schemeClr>
                </a:solidFill>
              </a:ln>
              <a:solidFill>
                <a:schemeClr val="accent6"/>
              </a:solidFill>
              <a:latin typeface="나눔바른고딕" panose="020B0600000101010101" charset="-127"/>
              <a:ea typeface="나눔바른고딕" panose="020B0600000101010101" charset="-127"/>
            </a:endParaRPr>
          </a:p>
        </p:txBody>
      </p:sp>
      <p:sp>
        <p:nvSpPr>
          <p:cNvPr id="14" name="모서리가 둥근 직사각형 13">
            <a:extLst>
              <a:ext uri="{FF2B5EF4-FFF2-40B4-BE49-F238E27FC236}">
                <a16:creationId xmlns:a16="http://schemas.microsoft.com/office/drawing/2014/main" xmlns="" id="{B753163C-7206-AFE0-DF81-6766900A6B48}"/>
              </a:ext>
            </a:extLst>
          </p:cNvPr>
          <p:cNvSpPr/>
          <p:nvPr/>
        </p:nvSpPr>
        <p:spPr>
          <a:xfrm>
            <a:off x="163006" y="802346"/>
            <a:ext cx="3642849" cy="669007"/>
          </a:xfrm>
          <a:prstGeom prst="roundRect">
            <a:avLst>
              <a:gd name="adj" fmla="val 50000"/>
            </a:avLst>
          </a:prstGeom>
          <a:solidFill>
            <a:srgbClr val="E2F0D9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4. </a:t>
            </a:r>
            <a:r>
              <a:rPr lang="ko-KR" altLang="en-US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학교 </a:t>
            </a:r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– </a:t>
            </a:r>
            <a:r>
              <a:rPr lang="ko-KR" altLang="en-US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검사결과관리</a:t>
            </a:r>
            <a:endParaRPr lang="en-US" altLang="ko-KR" sz="1600" b="1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66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lvl="0"/>
            <a:r>
              <a:rPr lang="en-US" altLang="ko-KR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4.5. </a:t>
            </a:r>
            <a:r>
              <a:rPr lang="ko-KR" altLang="en-US" b="1" dirty="0" err="1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검사결과지통보</a:t>
            </a:r>
            <a:r>
              <a:rPr lang="en-US" altLang="ko-KR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(2/5)</a:t>
            </a:r>
            <a:endParaRPr lang="ko-KR" altLang="en-US" b="1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66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45" name="직사각형 44">
            <a:extLst>
              <a:ext uri="{FF2B5EF4-FFF2-40B4-BE49-F238E27FC236}">
                <a16:creationId xmlns:a16="http://schemas.microsoft.com/office/drawing/2014/main" xmlns="" id="{DA3D9D73-CBB3-B196-107A-19B58FB2C3ED}"/>
              </a:ext>
            </a:extLst>
          </p:cNvPr>
          <p:cNvSpPr/>
          <p:nvPr/>
        </p:nvSpPr>
        <p:spPr>
          <a:xfrm>
            <a:off x="1856110" y="2666119"/>
            <a:ext cx="739515" cy="173686"/>
          </a:xfrm>
          <a:prstGeom prst="rect">
            <a:avLst/>
          </a:prstGeom>
          <a:noFill/>
          <a:ln w="25400">
            <a:solidFill>
              <a:srgbClr val="FD531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8" name="타원 47">
            <a:extLst>
              <a:ext uri="{FF2B5EF4-FFF2-40B4-BE49-F238E27FC236}">
                <a16:creationId xmlns:a16="http://schemas.microsoft.com/office/drawing/2014/main" xmlns="" id="{37515571-D279-E627-1D9A-85ED80960E2C}"/>
              </a:ext>
            </a:extLst>
          </p:cNvPr>
          <p:cNvSpPr/>
          <p:nvPr/>
        </p:nvSpPr>
        <p:spPr>
          <a:xfrm>
            <a:off x="1735677" y="2568329"/>
            <a:ext cx="182880" cy="182880"/>
          </a:xfrm>
          <a:prstGeom prst="ellipse">
            <a:avLst/>
          </a:prstGeom>
          <a:solidFill>
            <a:srgbClr val="FD5312"/>
          </a:solidFill>
          <a:ln w="25400">
            <a:solidFill>
              <a:srgbClr val="FD531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6000" rIns="0" bIns="36000" rtlCol="0" anchor="ctr"/>
          <a:lstStyle/>
          <a:p>
            <a:pPr algn="ctr"/>
            <a:r>
              <a:rPr lang="en-US" altLang="ko-KR" sz="1000" b="1" spc="-100" dirty="0">
                <a:latin typeface="+mn-ea"/>
              </a:rPr>
              <a:t>3</a:t>
            </a:r>
            <a:endParaRPr lang="ko-KR" altLang="en-US" sz="1000" b="1" spc="-100" dirty="0">
              <a:latin typeface="+mn-ea"/>
            </a:endParaRPr>
          </a:p>
        </p:txBody>
      </p:sp>
      <p:sp>
        <p:nvSpPr>
          <p:cNvPr id="23" name="사각형: 둥근 모서리 81">
            <a:extLst>
              <a:ext uri="{FF2B5EF4-FFF2-40B4-BE49-F238E27FC236}">
                <a16:creationId xmlns:a16="http://schemas.microsoft.com/office/drawing/2014/main" xmlns="" id="{E8CE064F-93E9-81E5-9658-206EBEE460A3}"/>
              </a:ext>
            </a:extLst>
          </p:cNvPr>
          <p:cNvSpPr/>
          <p:nvPr/>
        </p:nvSpPr>
        <p:spPr>
          <a:xfrm>
            <a:off x="3970021" y="802347"/>
            <a:ext cx="5662930" cy="550546"/>
          </a:xfrm>
          <a:prstGeom prst="roundRect">
            <a:avLst>
              <a:gd name="adj" fmla="val 6492"/>
            </a:avLst>
          </a:prstGeom>
          <a:solidFill>
            <a:schemeClr val="bg1"/>
          </a:solidFill>
          <a:ln w="6350">
            <a:solidFill>
              <a:schemeClr val="bg1">
                <a:lumMod val="75000"/>
              </a:schemeClr>
            </a:solidFill>
          </a:ln>
          <a:effectLst>
            <a:outerShdw blurRad="889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defTabSz="1090746" fontAlgn="ctr" latinLnBrk="0">
              <a:buClr>
                <a:srgbClr val="336699"/>
              </a:buClr>
              <a:defRPr/>
            </a:pPr>
            <a:endParaRPr kumimoji="1" lang="en-US" altLang="ko-KR" sz="200" b="1" kern="0" dirty="0">
              <a:ln w="0">
                <a:solidFill>
                  <a:srgbClr val="0B4355">
                    <a:alpha val="5000"/>
                  </a:srgbClr>
                </a:solidFill>
              </a:ln>
              <a:solidFill>
                <a:srgbClr val="C00000"/>
              </a:solidFill>
              <a:latin typeface="나눔바른고딕" panose="020B0600000101010101" charset="-127"/>
              <a:ea typeface="나눔바른고딕" panose="020B0600000101010101" charset="-127"/>
              <a:sym typeface="Wingdings" pitchFamily="2" charset="2"/>
            </a:endParaRPr>
          </a:p>
        </p:txBody>
      </p:sp>
      <p:grpSp>
        <p:nvGrpSpPr>
          <p:cNvPr id="6" name="그룹 5">
            <a:extLst>
              <a:ext uri="{FF2B5EF4-FFF2-40B4-BE49-F238E27FC236}">
                <a16:creationId xmlns:a16="http://schemas.microsoft.com/office/drawing/2014/main" xmlns="" id="{B434283D-D6C0-1135-C16B-8E8CBF142A7D}"/>
              </a:ext>
            </a:extLst>
          </p:cNvPr>
          <p:cNvGrpSpPr/>
          <p:nvPr/>
        </p:nvGrpSpPr>
        <p:grpSpPr>
          <a:xfrm>
            <a:off x="4084126" y="907605"/>
            <a:ext cx="5437430" cy="364741"/>
            <a:chOff x="4084126" y="907605"/>
            <a:chExt cx="5437430" cy="364741"/>
          </a:xfrm>
        </p:grpSpPr>
        <p:cxnSp>
          <p:nvCxnSpPr>
            <p:cNvPr id="25" name="직선 화살표 연결선 24">
              <a:extLst>
                <a:ext uri="{FF2B5EF4-FFF2-40B4-BE49-F238E27FC236}">
                  <a16:creationId xmlns:a16="http://schemas.microsoft.com/office/drawing/2014/main" xmlns="" id="{39A5A526-C17A-2131-9950-76C8075A2F1D}"/>
                </a:ext>
              </a:extLst>
            </p:cNvPr>
            <p:cNvCxnSpPr/>
            <p:nvPr/>
          </p:nvCxnSpPr>
          <p:spPr>
            <a:xfrm>
              <a:off x="5189441" y="1109350"/>
              <a:ext cx="1087584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7" name="그룹 26">
              <a:extLst>
                <a:ext uri="{FF2B5EF4-FFF2-40B4-BE49-F238E27FC236}">
                  <a16:creationId xmlns:a16="http://schemas.microsoft.com/office/drawing/2014/main" xmlns="" id="{BF4E4B19-4914-2DF1-0745-6893F4E58842}"/>
                </a:ext>
              </a:extLst>
            </p:cNvPr>
            <p:cNvGrpSpPr/>
            <p:nvPr/>
          </p:nvGrpSpPr>
          <p:grpSpPr>
            <a:xfrm>
              <a:off x="4084126" y="907606"/>
              <a:ext cx="1251086" cy="364740"/>
              <a:chOff x="6489033" y="907606"/>
              <a:chExt cx="1472766" cy="364740"/>
            </a:xfrm>
          </p:grpSpPr>
          <p:sp>
            <p:nvSpPr>
              <p:cNvPr id="42" name="Rectangle 113">
                <a:extLst>
                  <a:ext uri="{FF2B5EF4-FFF2-40B4-BE49-F238E27FC236}">
                    <a16:creationId xmlns:a16="http://schemas.microsoft.com/office/drawing/2014/main" xmlns="" id="{959E11A5-C801-62D9-2D31-BF884158FF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89036" y="1076885"/>
                <a:ext cx="1472762" cy="195461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반별검사결과관리</a:t>
                </a:r>
              </a:p>
            </p:txBody>
          </p:sp>
          <p:sp>
            <p:nvSpPr>
              <p:cNvPr id="43" name="Rectangle 113">
                <a:extLst>
                  <a:ext uri="{FF2B5EF4-FFF2-40B4-BE49-F238E27FC236}">
                    <a16:creationId xmlns:a16="http://schemas.microsoft.com/office/drawing/2014/main" xmlns="" id="{C62C00B6-789C-DA28-6919-34F38AA294E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89033" y="907606"/>
                <a:ext cx="1472766" cy="169279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</a:t>
                </a:r>
                <a:r>
                  <a:rPr lang="en-US" altLang="ko-KR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sp>
          <p:nvSpPr>
            <p:cNvPr id="52" name="Rectangle 113">
              <a:extLst>
                <a:ext uri="{FF2B5EF4-FFF2-40B4-BE49-F238E27FC236}">
                  <a16:creationId xmlns:a16="http://schemas.microsoft.com/office/drawing/2014/main" xmlns="" id="{91D5B419-61B7-C71D-DC93-7243DA9DBEE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70205" y="1076883"/>
              <a:ext cx="1151351" cy="19546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75000"/>
                </a:schemeClr>
              </a:solidFill>
              <a:headEnd/>
              <a:tailEnd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0" tIns="0" rIns="0" bIns="0" anchor="ctr"/>
            <a:lstStyle/>
            <a:p>
              <a:pPr algn="ctr"/>
              <a:r>
                <a:rPr lang="ko-KR" altLang="en-US" sz="700" dirty="0">
                  <a:solidFill>
                    <a:srgbClr val="000000"/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가정통신문관리</a:t>
              </a:r>
            </a:p>
          </p:txBody>
        </p:sp>
        <p:sp>
          <p:nvSpPr>
            <p:cNvPr id="53" name="Rectangle 113">
              <a:extLst>
                <a:ext uri="{FF2B5EF4-FFF2-40B4-BE49-F238E27FC236}">
                  <a16:creationId xmlns:a16="http://schemas.microsoft.com/office/drawing/2014/main" xmlns="" id="{00F8AA75-EB7A-FF6E-4D8A-1B635828C6A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70199" y="907605"/>
              <a:ext cx="1151355" cy="169278"/>
            </a:xfrm>
            <a:prstGeom prst="rect">
              <a:avLst/>
            </a:prstGeom>
            <a:solidFill>
              <a:srgbClr val="006600"/>
            </a:solidFill>
            <a:ln>
              <a:solidFill>
                <a:srgbClr val="006600"/>
              </a:solidFill>
              <a:headEnd/>
              <a:tailEnd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0" tIns="20893" rIns="0" bIns="0" anchor="ctr"/>
            <a:lstStyle/>
            <a:p>
              <a:pPr algn="ctr"/>
              <a:r>
                <a:rPr lang="ko-KR" altLang="en-US" sz="800" b="1" dirty="0" err="1">
                  <a:solidFill>
                    <a:schemeClr val="bg1"/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나이스</a:t>
              </a:r>
              <a:r>
                <a:rPr lang="en-US" altLang="ko-KR" sz="800" b="1" dirty="0">
                  <a:solidFill>
                    <a:schemeClr val="bg1"/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(</a:t>
              </a:r>
              <a:r>
                <a:rPr lang="ko-KR" altLang="en-US" sz="800" b="1" dirty="0">
                  <a:solidFill>
                    <a:schemeClr val="bg1"/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학교</a:t>
              </a:r>
              <a:r>
                <a:rPr lang="en-US" altLang="ko-KR" sz="800" b="1" dirty="0">
                  <a:solidFill>
                    <a:schemeClr val="bg1"/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)</a:t>
              </a:r>
              <a:endParaRPr lang="ko-KR" altLang="en-US" sz="800" b="1" dirty="0">
                <a:solidFill>
                  <a:schemeClr val="bg1"/>
                </a:solidFill>
                <a:latin typeface="나눔바른고딕" panose="020B0600000101010101" charset="-127"/>
                <a:ea typeface="나눔바른고딕" panose="020B0600000101010101" charset="-127"/>
                <a:cs typeface="돋음"/>
              </a:endParaRPr>
            </a:p>
          </p:txBody>
        </p:sp>
        <p:cxnSp>
          <p:nvCxnSpPr>
            <p:cNvPr id="54" name="직선 화살표 연결선 53">
              <a:extLst>
                <a:ext uri="{FF2B5EF4-FFF2-40B4-BE49-F238E27FC236}">
                  <a16:creationId xmlns:a16="http://schemas.microsoft.com/office/drawing/2014/main" xmlns="" id="{8355D823-07A9-99BB-7A1C-DD6472D3C250}"/>
                </a:ext>
              </a:extLst>
            </p:cNvPr>
            <p:cNvCxnSpPr/>
            <p:nvPr/>
          </p:nvCxnSpPr>
          <p:spPr>
            <a:xfrm>
              <a:off x="7276465" y="1109350"/>
              <a:ext cx="1087584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Rectangle 113">
              <a:extLst>
                <a:ext uri="{FF2B5EF4-FFF2-40B4-BE49-F238E27FC236}">
                  <a16:creationId xmlns:a16="http://schemas.microsoft.com/office/drawing/2014/main" xmlns="" id="{4528DC5C-0257-A61A-BBC4-F561166CDE4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77030" y="1076883"/>
              <a:ext cx="1151350" cy="19546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75000"/>
                </a:schemeClr>
              </a:solidFill>
              <a:headEnd/>
              <a:tailEnd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0" tIns="0" rIns="0" bIns="0" anchor="ctr"/>
            <a:lstStyle/>
            <a:p>
              <a:pPr algn="ctr"/>
              <a:r>
                <a:rPr lang="ko-KR" altLang="en-US" sz="7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반별검사결과</a:t>
              </a:r>
            </a:p>
          </p:txBody>
        </p:sp>
        <p:sp>
          <p:nvSpPr>
            <p:cNvPr id="37" name="Rectangle 113">
              <a:extLst>
                <a:ext uri="{FF2B5EF4-FFF2-40B4-BE49-F238E27FC236}">
                  <a16:creationId xmlns:a16="http://schemas.microsoft.com/office/drawing/2014/main" xmlns="" id="{88F7C002-0E19-5A4B-2FF2-D4B4CC12D6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77025" y="907605"/>
              <a:ext cx="1151356" cy="169278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chemeClr val="bg1">
                  <a:lumMod val="75000"/>
                </a:schemeClr>
              </a:solidFill>
              <a:headEnd/>
              <a:tailEnd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0" tIns="20893" rIns="0" bIns="0" anchor="ctr"/>
            <a:lstStyle/>
            <a:p>
              <a:pPr algn="ctr"/>
              <a:r>
                <a:rPr lang="ko-KR" altLang="en-US" sz="8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나이스</a:t>
              </a:r>
              <a:r>
                <a:rPr lang="en-US" altLang="ko-KR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(</a:t>
              </a:r>
              <a:r>
                <a:rPr lang="ko-KR" alt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학교</a:t>
              </a:r>
              <a:r>
                <a:rPr lang="en-US" altLang="ko-KR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)</a:t>
              </a:r>
              <a:endParaRPr lang="ko-KR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나눔바른고딕" panose="020B0600000101010101" charset="-127"/>
                <a:ea typeface="나눔바른고딕" panose="020B0600000101010101" charset="-127"/>
                <a:cs typeface="돋음"/>
              </a:endParaRPr>
            </a:p>
          </p:txBody>
        </p:sp>
      </p:grpSp>
      <p:sp>
        <p:nvSpPr>
          <p:cNvPr id="2" name="직사각형 1">
            <a:extLst>
              <a:ext uri="{FF2B5EF4-FFF2-40B4-BE49-F238E27FC236}">
                <a16:creationId xmlns:a16="http://schemas.microsoft.com/office/drawing/2014/main" xmlns="" id="{FF925ADD-996B-0547-B506-0E5E6BC18EC0}"/>
              </a:ext>
            </a:extLst>
          </p:cNvPr>
          <p:cNvSpPr/>
          <p:nvPr/>
        </p:nvSpPr>
        <p:spPr>
          <a:xfrm>
            <a:off x="6224009" y="2485251"/>
            <a:ext cx="386341" cy="127401"/>
          </a:xfrm>
          <a:prstGeom prst="rect">
            <a:avLst/>
          </a:prstGeom>
          <a:noFill/>
          <a:ln w="25400">
            <a:solidFill>
              <a:srgbClr val="FD531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타원 2">
            <a:extLst>
              <a:ext uri="{FF2B5EF4-FFF2-40B4-BE49-F238E27FC236}">
                <a16:creationId xmlns:a16="http://schemas.microsoft.com/office/drawing/2014/main" xmlns="" id="{DAA84EE7-ED9E-3FA9-2FE7-DE37B2CE1FA4}"/>
              </a:ext>
            </a:extLst>
          </p:cNvPr>
          <p:cNvSpPr/>
          <p:nvPr/>
        </p:nvSpPr>
        <p:spPr>
          <a:xfrm>
            <a:off x="6103576" y="2387461"/>
            <a:ext cx="182880" cy="182880"/>
          </a:xfrm>
          <a:prstGeom prst="ellipse">
            <a:avLst/>
          </a:prstGeom>
          <a:solidFill>
            <a:srgbClr val="FD5312"/>
          </a:solidFill>
          <a:ln w="25400">
            <a:solidFill>
              <a:srgbClr val="FD531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6000" rIns="0" bIns="36000" rtlCol="0" anchor="ctr"/>
          <a:lstStyle/>
          <a:p>
            <a:pPr algn="ctr"/>
            <a:r>
              <a:rPr lang="en-US" altLang="ko-KR" sz="1000" b="1" spc="-100" dirty="0">
                <a:latin typeface="+mn-ea"/>
              </a:rPr>
              <a:t>4</a:t>
            </a:r>
            <a:endParaRPr lang="ko-KR" altLang="en-US" sz="1000" b="1" spc="-100" dirty="0">
              <a:latin typeface="+mn-ea"/>
            </a:endParaRPr>
          </a:p>
        </p:txBody>
      </p:sp>
      <p:cxnSp>
        <p:nvCxnSpPr>
          <p:cNvPr id="11" name="꺾인 연결선 8">
            <a:extLst>
              <a:ext uri="{FF2B5EF4-FFF2-40B4-BE49-F238E27FC236}">
                <a16:creationId xmlns:a16="http://schemas.microsoft.com/office/drawing/2014/main" xmlns="" id="{FC70CC2C-7567-5E7D-01FF-276D4584E3A4}"/>
              </a:ext>
            </a:extLst>
          </p:cNvPr>
          <p:cNvCxnSpPr>
            <a:cxnSpLocks/>
          </p:cNvCxnSpPr>
          <p:nvPr/>
        </p:nvCxnSpPr>
        <p:spPr>
          <a:xfrm rot="16200000" flipH="1">
            <a:off x="2169899" y="2895774"/>
            <a:ext cx="919782" cy="807846"/>
          </a:xfrm>
          <a:prstGeom prst="bentConnector3">
            <a:avLst>
              <a:gd name="adj1" fmla="val 99707"/>
            </a:avLst>
          </a:prstGeom>
          <a:ln w="25400">
            <a:solidFill>
              <a:srgbClr val="FD531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직사각형 20">
            <a:extLst>
              <a:ext uri="{FF2B5EF4-FFF2-40B4-BE49-F238E27FC236}">
                <a16:creationId xmlns:a16="http://schemas.microsoft.com/office/drawing/2014/main" xmlns="" id="{B79009A5-B811-82C5-7364-6081E016D3FE}"/>
              </a:ext>
            </a:extLst>
          </p:cNvPr>
          <p:cNvSpPr/>
          <p:nvPr/>
        </p:nvSpPr>
        <p:spPr>
          <a:xfrm>
            <a:off x="3462382" y="2763728"/>
            <a:ext cx="187779" cy="165567"/>
          </a:xfrm>
          <a:prstGeom prst="rect">
            <a:avLst/>
          </a:prstGeom>
          <a:noFill/>
          <a:ln w="25400">
            <a:solidFill>
              <a:srgbClr val="FD531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56723735"/>
      </p:ext>
    </p:extLst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xmlns="" id="{85ADF409-BF5B-3D4F-D8B5-15A904AA738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800" y="1778400"/>
            <a:ext cx="9246769" cy="3960000"/>
          </a:xfrm>
          <a:prstGeom prst="rect">
            <a:avLst/>
          </a:prstGeom>
          <a:ln w="6350">
            <a:solidFill>
              <a:schemeClr val="tx1"/>
            </a:solidFill>
          </a:ln>
        </p:spPr>
      </p:pic>
      <p:sp>
        <p:nvSpPr>
          <p:cNvPr id="93" name="TextBox 4">
            <a:extLst>
              <a:ext uri="{FF2B5EF4-FFF2-40B4-BE49-F238E27FC236}">
                <a16:creationId xmlns:a16="http://schemas.microsoft.com/office/drawing/2014/main" xmlns="" id="{B2A2134E-34A5-422C-8D66-092F6558A4F0}"/>
              </a:ext>
            </a:extLst>
          </p:cNvPr>
          <p:cNvSpPr txBox="1"/>
          <p:nvPr/>
        </p:nvSpPr>
        <p:spPr>
          <a:xfrm>
            <a:off x="96327" y="39171"/>
            <a:ext cx="51569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000" b="1" spc="-7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학교 주요 업무처리 방법</a:t>
            </a:r>
          </a:p>
        </p:txBody>
      </p:sp>
      <p:sp>
        <p:nvSpPr>
          <p:cNvPr id="14" name="모서리가 둥근 직사각형 13">
            <a:extLst>
              <a:ext uri="{FF2B5EF4-FFF2-40B4-BE49-F238E27FC236}">
                <a16:creationId xmlns:a16="http://schemas.microsoft.com/office/drawing/2014/main" xmlns="" id="{A48839FD-54EA-214C-BE98-4BDD2DF3094C}"/>
              </a:ext>
            </a:extLst>
          </p:cNvPr>
          <p:cNvSpPr/>
          <p:nvPr/>
        </p:nvSpPr>
        <p:spPr>
          <a:xfrm>
            <a:off x="163006" y="802346"/>
            <a:ext cx="3642849" cy="669007"/>
          </a:xfrm>
          <a:prstGeom prst="roundRect">
            <a:avLst>
              <a:gd name="adj" fmla="val 50000"/>
            </a:avLst>
          </a:prstGeom>
          <a:solidFill>
            <a:srgbClr val="E2F0D9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4. </a:t>
            </a:r>
            <a:r>
              <a:rPr lang="ko-KR" altLang="en-US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학교 </a:t>
            </a:r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– </a:t>
            </a:r>
            <a:r>
              <a:rPr lang="ko-KR" altLang="en-US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검사결과관리</a:t>
            </a:r>
            <a:endParaRPr lang="en-US" altLang="ko-KR" sz="1600" b="1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66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lvl="0"/>
            <a:r>
              <a:rPr lang="en-US" altLang="ko-KR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4.5. </a:t>
            </a:r>
            <a:r>
              <a:rPr lang="ko-KR" altLang="en-US" b="1" dirty="0" err="1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검사결과지통보</a:t>
            </a:r>
            <a:r>
              <a:rPr lang="en-US" altLang="ko-KR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(3/5)</a:t>
            </a:r>
            <a:endParaRPr lang="ko-KR" altLang="en-US" b="1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66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45" name="직사각형 44"/>
          <p:cNvSpPr/>
          <p:nvPr/>
        </p:nvSpPr>
        <p:spPr>
          <a:xfrm>
            <a:off x="2670753" y="2677810"/>
            <a:ext cx="275647" cy="118846"/>
          </a:xfrm>
          <a:prstGeom prst="rect">
            <a:avLst/>
          </a:prstGeom>
          <a:noFill/>
          <a:ln w="25400">
            <a:solidFill>
              <a:srgbClr val="FD531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8" name="타원 47"/>
          <p:cNvSpPr/>
          <p:nvPr/>
        </p:nvSpPr>
        <p:spPr>
          <a:xfrm>
            <a:off x="2566612" y="2573670"/>
            <a:ext cx="182880" cy="182880"/>
          </a:xfrm>
          <a:prstGeom prst="ellipse">
            <a:avLst/>
          </a:prstGeom>
          <a:solidFill>
            <a:srgbClr val="FD5312"/>
          </a:solidFill>
          <a:ln w="25400">
            <a:solidFill>
              <a:srgbClr val="FD531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6000" rIns="0" bIns="36000" rtlCol="0" anchor="ctr"/>
          <a:lstStyle/>
          <a:p>
            <a:pPr algn="ctr"/>
            <a:r>
              <a:rPr lang="en-US" altLang="ko-KR" sz="1000" b="1" spc="-100" dirty="0">
                <a:latin typeface="+mn-ea"/>
              </a:rPr>
              <a:t>5</a:t>
            </a:r>
            <a:endParaRPr lang="ko-KR" altLang="en-US" sz="1000" b="1" spc="-100" dirty="0">
              <a:latin typeface="+mn-ea"/>
            </a:endParaRPr>
          </a:p>
        </p:txBody>
      </p:sp>
      <p:cxnSp>
        <p:nvCxnSpPr>
          <p:cNvPr id="9" name="꺾인 연결선 8"/>
          <p:cNvCxnSpPr>
            <a:cxnSpLocks/>
          </p:cNvCxnSpPr>
          <p:nvPr/>
        </p:nvCxnSpPr>
        <p:spPr>
          <a:xfrm rot="16200000" flipH="1">
            <a:off x="2342241" y="3269341"/>
            <a:ext cx="1159394" cy="214023"/>
          </a:xfrm>
          <a:prstGeom prst="bentConnector3">
            <a:avLst>
              <a:gd name="adj1" fmla="val 99840"/>
            </a:avLst>
          </a:prstGeom>
          <a:ln w="25400">
            <a:solidFill>
              <a:srgbClr val="FD531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직사각형 11"/>
          <p:cNvSpPr/>
          <p:nvPr/>
        </p:nvSpPr>
        <p:spPr>
          <a:xfrm>
            <a:off x="8991645" y="2363774"/>
            <a:ext cx="182880" cy="131776"/>
          </a:xfrm>
          <a:prstGeom prst="rect">
            <a:avLst/>
          </a:prstGeom>
          <a:noFill/>
          <a:ln w="25400">
            <a:solidFill>
              <a:srgbClr val="FD531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3" name="타원 12"/>
          <p:cNvSpPr/>
          <p:nvPr/>
        </p:nvSpPr>
        <p:spPr>
          <a:xfrm>
            <a:off x="8867199" y="2259634"/>
            <a:ext cx="182880" cy="182880"/>
          </a:xfrm>
          <a:prstGeom prst="ellipse">
            <a:avLst/>
          </a:prstGeom>
          <a:solidFill>
            <a:srgbClr val="FD5312"/>
          </a:solidFill>
          <a:ln w="25400">
            <a:solidFill>
              <a:srgbClr val="FD531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6000" rIns="0" bIns="36000" rtlCol="0" anchor="ctr"/>
          <a:lstStyle/>
          <a:p>
            <a:pPr algn="ctr"/>
            <a:r>
              <a:rPr lang="en-US" altLang="ko-KR" sz="1000" b="1" spc="-100" dirty="0">
                <a:latin typeface="+mn-ea"/>
              </a:rPr>
              <a:t>6</a:t>
            </a:r>
            <a:endParaRPr lang="ko-KR" altLang="en-US" sz="1000" b="1" spc="-100" dirty="0">
              <a:latin typeface="+mn-ea"/>
            </a:endParaRPr>
          </a:p>
        </p:txBody>
      </p:sp>
      <p:sp>
        <p:nvSpPr>
          <p:cNvPr id="33" name="사각형: 둥근 모서리 81">
            <a:extLst>
              <a:ext uri="{FF2B5EF4-FFF2-40B4-BE49-F238E27FC236}">
                <a16:creationId xmlns:a16="http://schemas.microsoft.com/office/drawing/2014/main" xmlns="" id="{E908EED5-9D07-442C-87CA-697451B62CB7}"/>
              </a:ext>
            </a:extLst>
          </p:cNvPr>
          <p:cNvSpPr/>
          <p:nvPr/>
        </p:nvSpPr>
        <p:spPr>
          <a:xfrm>
            <a:off x="3970021" y="802347"/>
            <a:ext cx="5662930" cy="550546"/>
          </a:xfrm>
          <a:prstGeom prst="roundRect">
            <a:avLst>
              <a:gd name="adj" fmla="val 6492"/>
            </a:avLst>
          </a:prstGeom>
          <a:solidFill>
            <a:schemeClr val="bg1"/>
          </a:solidFill>
          <a:ln w="6350">
            <a:solidFill>
              <a:schemeClr val="bg1">
                <a:lumMod val="75000"/>
              </a:schemeClr>
            </a:solidFill>
          </a:ln>
          <a:effectLst>
            <a:outerShdw blurRad="889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defTabSz="1090746" fontAlgn="ctr" latinLnBrk="0">
              <a:buClr>
                <a:srgbClr val="336699"/>
              </a:buClr>
              <a:defRPr/>
            </a:pPr>
            <a:endParaRPr kumimoji="1" lang="en-US" altLang="ko-KR" sz="200" b="1" kern="0" dirty="0">
              <a:ln w="0">
                <a:solidFill>
                  <a:srgbClr val="0B4355">
                    <a:alpha val="5000"/>
                  </a:srgbClr>
                </a:solidFill>
              </a:ln>
              <a:solidFill>
                <a:srgbClr val="C00000"/>
              </a:solidFill>
              <a:latin typeface="나눔바른고딕" panose="020B0600000101010101" charset="-127"/>
              <a:ea typeface="나눔바른고딕" panose="020B0600000101010101" charset="-127"/>
              <a:sym typeface="Wingdings" pitchFamily="2" charset="2"/>
            </a:endParaRPr>
          </a:p>
        </p:txBody>
      </p:sp>
      <p:grpSp>
        <p:nvGrpSpPr>
          <p:cNvPr id="34" name="그룹 33"/>
          <p:cNvGrpSpPr/>
          <p:nvPr/>
        </p:nvGrpSpPr>
        <p:grpSpPr>
          <a:xfrm>
            <a:off x="4084126" y="907605"/>
            <a:ext cx="5437430" cy="364741"/>
            <a:chOff x="4084126" y="907605"/>
            <a:chExt cx="5437430" cy="364741"/>
          </a:xfrm>
        </p:grpSpPr>
        <p:cxnSp>
          <p:nvCxnSpPr>
            <p:cNvPr id="35" name="직선 화살표 연결선 34"/>
            <p:cNvCxnSpPr/>
            <p:nvPr/>
          </p:nvCxnSpPr>
          <p:spPr>
            <a:xfrm>
              <a:off x="5189441" y="1109350"/>
              <a:ext cx="1087584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6" name="그룹 35"/>
            <p:cNvGrpSpPr/>
            <p:nvPr/>
          </p:nvGrpSpPr>
          <p:grpSpPr>
            <a:xfrm>
              <a:off x="4084126" y="907606"/>
              <a:ext cx="1251086" cy="364740"/>
              <a:chOff x="6489033" y="907606"/>
              <a:chExt cx="1472766" cy="364740"/>
            </a:xfrm>
          </p:grpSpPr>
          <p:sp>
            <p:nvSpPr>
              <p:cNvPr id="42" name="Rectangle 113"/>
              <p:cNvSpPr>
                <a:spLocks noChangeArrowheads="1"/>
              </p:cNvSpPr>
              <p:nvPr/>
            </p:nvSpPr>
            <p:spPr bwMode="auto">
              <a:xfrm>
                <a:off x="6489036" y="1076885"/>
                <a:ext cx="1472762" cy="195461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반별검사결과관리</a:t>
                </a:r>
              </a:p>
            </p:txBody>
          </p:sp>
          <p:sp>
            <p:nvSpPr>
              <p:cNvPr id="43" name="Rectangle 113"/>
              <p:cNvSpPr>
                <a:spLocks noChangeArrowheads="1"/>
              </p:cNvSpPr>
              <p:nvPr/>
            </p:nvSpPr>
            <p:spPr bwMode="auto">
              <a:xfrm>
                <a:off x="6489033" y="907606"/>
                <a:ext cx="1472766" cy="169279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</a:t>
                </a:r>
                <a:r>
                  <a:rPr lang="en-US" altLang="ko-KR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sp>
          <p:nvSpPr>
            <p:cNvPr id="37" name="Rectangle 113"/>
            <p:cNvSpPr>
              <a:spLocks noChangeArrowheads="1"/>
            </p:cNvSpPr>
            <p:nvPr/>
          </p:nvSpPr>
          <p:spPr bwMode="auto">
            <a:xfrm>
              <a:off x="8370205" y="1076883"/>
              <a:ext cx="1151351" cy="19546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75000"/>
                </a:schemeClr>
              </a:solidFill>
              <a:headEnd/>
              <a:tailEnd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0" tIns="0" rIns="0" bIns="0" anchor="ctr"/>
            <a:lstStyle/>
            <a:p>
              <a:pPr algn="ctr"/>
              <a:r>
                <a:rPr lang="ko-KR" altLang="en-US" sz="700" dirty="0">
                  <a:solidFill>
                    <a:srgbClr val="000000"/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가정통신문관리</a:t>
              </a:r>
            </a:p>
          </p:txBody>
        </p:sp>
        <p:sp>
          <p:nvSpPr>
            <p:cNvPr id="38" name="Rectangle 113"/>
            <p:cNvSpPr>
              <a:spLocks noChangeArrowheads="1"/>
            </p:cNvSpPr>
            <p:nvPr/>
          </p:nvSpPr>
          <p:spPr bwMode="auto">
            <a:xfrm>
              <a:off x="8370199" y="907605"/>
              <a:ext cx="1151355" cy="169278"/>
            </a:xfrm>
            <a:prstGeom prst="rect">
              <a:avLst/>
            </a:prstGeom>
            <a:solidFill>
              <a:srgbClr val="006600"/>
            </a:solidFill>
            <a:ln>
              <a:solidFill>
                <a:srgbClr val="006600"/>
              </a:solidFill>
              <a:headEnd/>
              <a:tailEnd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0" tIns="20893" rIns="0" bIns="0" anchor="ctr"/>
            <a:lstStyle/>
            <a:p>
              <a:pPr algn="ctr"/>
              <a:r>
                <a:rPr lang="ko-KR" altLang="en-US" sz="800" b="1" dirty="0" err="1">
                  <a:solidFill>
                    <a:schemeClr val="bg1"/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나이스</a:t>
              </a:r>
              <a:r>
                <a:rPr lang="en-US" altLang="ko-KR" sz="800" b="1" dirty="0">
                  <a:solidFill>
                    <a:schemeClr val="bg1"/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(</a:t>
              </a:r>
              <a:r>
                <a:rPr lang="ko-KR" altLang="en-US" sz="800" b="1" dirty="0">
                  <a:solidFill>
                    <a:schemeClr val="bg1"/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학교</a:t>
              </a:r>
              <a:r>
                <a:rPr lang="en-US" altLang="ko-KR" sz="800" b="1" dirty="0">
                  <a:solidFill>
                    <a:schemeClr val="bg1"/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)</a:t>
              </a:r>
              <a:endParaRPr lang="ko-KR" altLang="en-US" sz="800" b="1" dirty="0">
                <a:solidFill>
                  <a:schemeClr val="bg1"/>
                </a:solidFill>
                <a:latin typeface="나눔바른고딕" panose="020B0600000101010101" charset="-127"/>
                <a:ea typeface="나눔바른고딕" panose="020B0600000101010101" charset="-127"/>
                <a:cs typeface="돋음"/>
              </a:endParaRPr>
            </a:p>
          </p:txBody>
        </p:sp>
        <p:cxnSp>
          <p:nvCxnSpPr>
            <p:cNvPr id="39" name="직선 화살표 연결선 38"/>
            <p:cNvCxnSpPr/>
            <p:nvPr/>
          </p:nvCxnSpPr>
          <p:spPr>
            <a:xfrm>
              <a:off x="7276465" y="1109350"/>
              <a:ext cx="1087584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Rectangle 113"/>
            <p:cNvSpPr>
              <a:spLocks noChangeArrowheads="1"/>
            </p:cNvSpPr>
            <p:nvPr/>
          </p:nvSpPr>
          <p:spPr bwMode="auto">
            <a:xfrm>
              <a:off x="6277030" y="1076883"/>
              <a:ext cx="1151350" cy="19546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75000"/>
                </a:schemeClr>
              </a:solidFill>
              <a:headEnd/>
              <a:tailEnd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0" tIns="0" rIns="0" bIns="0" anchor="ctr"/>
            <a:lstStyle/>
            <a:p>
              <a:pPr algn="ctr"/>
              <a:r>
                <a:rPr lang="ko-KR" altLang="en-US" sz="7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반별검사결과</a:t>
              </a:r>
            </a:p>
          </p:txBody>
        </p:sp>
        <p:sp>
          <p:nvSpPr>
            <p:cNvPr id="41" name="Rectangle 113"/>
            <p:cNvSpPr>
              <a:spLocks noChangeArrowheads="1"/>
            </p:cNvSpPr>
            <p:nvPr/>
          </p:nvSpPr>
          <p:spPr bwMode="auto">
            <a:xfrm>
              <a:off x="6277025" y="907605"/>
              <a:ext cx="1151356" cy="169278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chemeClr val="bg1">
                  <a:lumMod val="75000"/>
                </a:schemeClr>
              </a:solidFill>
              <a:headEnd/>
              <a:tailEnd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0" tIns="20893" rIns="0" bIns="0" anchor="ctr"/>
            <a:lstStyle/>
            <a:p>
              <a:pPr algn="ctr"/>
              <a:r>
                <a:rPr lang="ko-KR" altLang="en-US" sz="8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나이스</a:t>
              </a:r>
              <a:r>
                <a:rPr lang="en-US" altLang="ko-KR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(</a:t>
              </a:r>
              <a:r>
                <a:rPr lang="ko-KR" alt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학교</a:t>
              </a:r>
              <a:r>
                <a:rPr lang="en-US" altLang="ko-KR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)</a:t>
              </a:r>
              <a:endParaRPr lang="ko-KR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나눔바른고딕" panose="020B0600000101010101" charset="-127"/>
                <a:ea typeface="나눔바른고딕" panose="020B0600000101010101" charset="-127"/>
                <a:cs typeface="돋음"/>
              </a:endParaRPr>
            </a:p>
          </p:txBody>
        </p:sp>
      </p:grpSp>
      <p:sp>
        <p:nvSpPr>
          <p:cNvPr id="22" name="직사각형 21">
            <a:extLst>
              <a:ext uri="{FF2B5EF4-FFF2-40B4-BE49-F238E27FC236}">
                <a16:creationId xmlns:a16="http://schemas.microsoft.com/office/drawing/2014/main" xmlns="" id="{7E13B21E-D9E5-4BE6-AB9C-ADCDEF6AE8BD}"/>
              </a:ext>
            </a:extLst>
          </p:cNvPr>
          <p:cNvSpPr/>
          <p:nvPr/>
        </p:nvSpPr>
        <p:spPr>
          <a:xfrm>
            <a:off x="307730" y="5961747"/>
            <a:ext cx="7980693" cy="406265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80000" indent="-180000">
              <a:lnSpc>
                <a:spcPct val="120000"/>
              </a:lnSpc>
            </a:pP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⑤ 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[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주소찾기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] 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버튼을 클릭하여 도로명주소찾기 팝업에서 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학생별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주소를 입력함</a:t>
            </a:r>
            <a:endParaRPr lang="en-US" altLang="ko-KR" sz="1100" b="1" dirty="0">
              <a:ln>
                <a:solidFill>
                  <a:schemeClr val="tx1">
                    <a:lumMod val="85000"/>
                    <a:lumOff val="15000"/>
                    <a:alpha val="0"/>
                  </a:schemeClr>
                </a:solidFill>
              </a:ln>
              <a:solidFill>
                <a:srgbClr val="FD5312"/>
              </a:solidFill>
              <a:latin typeface="나눔바른고딕" panose="020B0600000101010101" charset="-127"/>
              <a:ea typeface="나눔바른고딕" panose="020B0600000101010101" charset="-127"/>
            </a:endParaRPr>
          </a:p>
          <a:p>
            <a:pPr marL="180000" indent="-180000">
              <a:lnSpc>
                <a:spcPct val="120000"/>
              </a:lnSpc>
            </a:pP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⑥ 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[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저장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] 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버튼을 클릭하여 입력한 학생 주소를 저장함</a:t>
            </a:r>
            <a:endParaRPr lang="en-US" altLang="ko-KR" sz="1100" b="1" dirty="0">
              <a:ln>
                <a:solidFill>
                  <a:schemeClr val="tx1">
                    <a:lumMod val="85000"/>
                    <a:lumOff val="15000"/>
                    <a:alpha val="0"/>
                  </a:schemeClr>
                </a:solidFill>
              </a:ln>
              <a:solidFill>
                <a:srgbClr val="FD5312"/>
              </a:solidFill>
              <a:latin typeface="나눔바른고딕" panose="020B0600000101010101" charset="-127"/>
              <a:ea typeface="나눔바른고딕" panose="020B0600000101010101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958301086"/>
      </p:ext>
    </p:extLst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xmlns="" id="{AE1A9DC7-E1A8-815A-F26D-90FC2184FD6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590" y="1778356"/>
            <a:ext cx="9272820" cy="3956400"/>
          </a:xfrm>
          <a:prstGeom prst="rect">
            <a:avLst/>
          </a:prstGeom>
          <a:ln w="6350">
            <a:solidFill>
              <a:schemeClr val="tx1"/>
            </a:solidFill>
          </a:ln>
        </p:spPr>
      </p:pic>
      <p:sp>
        <p:nvSpPr>
          <p:cNvPr id="93" name="TextBox 4">
            <a:extLst>
              <a:ext uri="{FF2B5EF4-FFF2-40B4-BE49-F238E27FC236}">
                <a16:creationId xmlns:a16="http://schemas.microsoft.com/office/drawing/2014/main" xmlns="" id="{B2A2134E-34A5-422C-8D66-092F6558A4F0}"/>
              </a:ext>
            </a:extLst>
          </p:cNvPr>
          <p:cNvSpPr txBox="1"/>
          <p:nvPr/>
        </p:nvSpPr>
        <p:spPr>
          <a:xfrm>
            <a:off x="96327" y="39171"/>
            <a:ext cx="51569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000" b="1" spc="-7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학교 주요 업무처리 방법</a:t>
            </a:r>
          </a:p>
        </p:txBody>
      </p:sp>
      <p:sp>
        <p:nvSpPr>
          <p:cNvPr id="14" name="모서리가 둥근 직사각형 13">
            <a:extLst>
              <a:ext uri="{FF2B5EF4-FFF2-40B4-BE49-F238E27FC236}">
                <a16:creationId xmlns:a16="http://schemas.microsoft.com/office/drawing/2014/main" xmlns="" id="{A48839FD-54EA-214C-BE98-4BDD2DF3094C}"/>
              </a:ext>
            </a:extLst>
          </p:cNvPr>
          <p:cNvSpPr/>
          <p:nvPr/>
        </p:nvSpPr>
        <p:spPr>
          <a:xfrm>
            <a:off x="163006" y="802346"/>
            <a:ext cx="3642849" cy="669007"/>
          </a:xfrm>
          <a:prstGeom prst="roundRect">
            <a:avLst>
              <a:gd name="adj" fmla="val 50000"/>
            </a:avLst>
          </a:prstGeom>
          <a:solidFill>
            <a:srgbClr val="E2F0D9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4. </a:t>
            </a:r>
            <a:r>
              <a:rPr lang="ko-KR" altLang="en-US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학교 </a:t>
            </a:r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– </a:t>
            </a:r>
            <a:r>
              <a:rPr lang="ko-KR" altLang="en-US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검사결과관리</a:t>
            </a:r>
            <a:endParaRPr lang="en-US" altLang="ko-KR" sz="1600" b="1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66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lvl="0"/>
            <a:r>
              <a:rPr lang="en-US" altLang="ko-KR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4.5. </a:t>
            </a:r>
            <a:r>
              <a:rPr lang="ko-KR" altLang="en-US" b="1" dirty="0" err="1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검사결과지통보</a:t>
            </a:r>
            <a:r>
              <a:rPr lang="en-US" altLang="ko-KR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(3/5)</a:t>
            </a:r>
            <a:endParaRPr lang="ko-KR" altLang="en-US" b="1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66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45" name="직사각형 44"/>
          <p:cNvSpPr/>
          <p:nvPr/>
        </p:nvSpPr>
        <p:spPr>
          <a:xfrm>
            <a:off x="1375781" y="2681599"/>
            <a:ext cx="222614" cy="309251"/>
          </a:xfrm>
          <a:prstGeom prst="rect">
            <a:avLst/>
          </a:prstGeom>
          <a:noFill/>
          <a:ln w="25400">
            <a:solidFill>
              <a:srgbClr val="FD531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8" name="타원 47"/>
          <p:cNvSpPr/>
          <p:nvPr/>
        </p:nvSpPr>
        <p:spPr>
          <a:xfrm>
            <a:off x="1270289" y="2553000"/>
            <a:ext cx="182880" cy="182880"/>
          </a:xfrm>
          <a:prstGeom prst="ellipse">
            <a:avLst/>
          </a:prstGeom>
          <a:solidFill>
            <a:srgbClr val="FD5312"/>
          </a:solidFill>
          <a:ln w="25400">
            <a:solidFill>
              <a:srgbClr val="FD531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6000" rIns="0" bIns="36000" rtlCol="0" anchor="ctr"/>
          <a:lstStyle/>
          <a:p>
            <a:pPr algn="ctr"/>
            <a:r>
              <a:rPr lang="en-US" altLang="ko-KR" sz="1000" b="1" spc="-100" dirty="0">
                <a:latin typeface="+mn-ea"/>
              </a:rPr>
              <a:t>7</a:t>
            </a:r>
            <a:endParaRPr lang="ko-KR" altLang="en-US" sz="1000" b="1" spc="-100" dirty="0">
              <a:latin typeface="+mn-ea"/>
            </a:endParaRPr>
          </a:p>
        </p:txBody>
      </p:sp>
      <p:cxnSp>
        <p:nvCxnSpPr>
          <p:cNvPr id="9" name="꺾인 연결선 8"/>
          <p:cNvCxnSpPr>
            <a:cxnSpLocks/>
          </p:cNvCxnSpPr>
          <p:nvPr/>
        </p:nvCxnSpPr>
        <p:spPr>
          <a:xfrm>
            <a:off x="1493438" y="3004780"/>
            <a:ext cx="1567262" cy="786170"/>
          </a:xfrm>
          <a:prstGeom prst="bentConnector3">
            <a:avLst>
              <a:gd name="adj1" fmla="val -240"/>
            </a:avLst>
          </a:prstGeom>
          <a:ln w="25400">
            <a:solidFill>
              <a:srgbClr val="FD531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직사각형 11"/>
          <p:cNvSpPr/>
          <p:nvPr/>
        </p:nvSpPr>
        <p:spPr>
          <a:xfrm>
            <a:off x="9207128" y="2369127"/>
            <a:ext cx="352526" cy="123937"/>
          </a:xfrm>
          <a:prstGeom prst="rect">
            <a:avLst/>
          </a:prstGeom>
          <a:noFill/>
          <a:ln w="25400">
            <a:solidFill>
              <a:srgbClr val="FD531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타원 12"/>
          <p:cNvSpPr/>
          <p:nvPr/>
        </p:nvSpPr>
        <p:spPr>
          <a:xfrm>
            <a:off x="9109338" y="2243764"/>
            <a:ext cx="182880" cy="182880"/>
          </a:xfrm>
          <a:prstGeom prst="ellipse">
            <a:avLst/>
          </a:prstGeom>
          <a:solidFill>
            <a:srgbClr val="FD5312"/>
          </a:solidFill>
          <a:ln w="25400">
            <a:solidFill>
              <a:srgbClr val="FD531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6000" rIns="0" bIns="36000" rtlCol="0" anchor="ctr"/>
          <a:lstStyle/>
          <a:p>
            <a:pPr algn="ctr"/>
            <a:r>
              <a:rPr lang="en-US" altLang="ko-KR" sz="1000" b="1" spc="-100" dirty="0">
                <a:latin typeface="+mn-ea"/>
              </a:rPr>
              <a:t>7</a:t>
            </a:r>
            <a:endParaRPr lang="ko-KR" altLang="en-US" sz="1000" b="1" spc="-100" dirty="0">
              <a:latin typeface="+mn-ea"/>
            </a:endParaRPr>
          </a:p>
        </p:txBody>
      </p:sp>
      <p:sp>
        <p:nvSpPr>
          <p:cNvPr id="44" name="사각형: 둥근 모서리 81">
            <a:extLst>
              <a:ext uri="{FF2B5EF4-FFF2-40B4-BE49-F238E27FC236}">
                <a16:creationId xmlns:a16="http://schemas.microsoft.com/office/drawing/2014/main" xmlns="" id="{E908EED5-9D07-442C-87CA-697451B62CB7}"/>
              </a:ext>
            </a:extLst>
          </p:cNvPr>
          <p:cNvSpPr/>
          <p:nvPr/>
        </p:nvSpPr>
        <p:spPr>
          <a:xfrm>
            <a:off x="3970021" y="802347"/>
            <a:ext cx="5662930" cy="550546"/>
          </a:xfrm>
          <a:prstGeom prst="roundRect">
            <a:avLst>
              <a:gd name="adj" fmla="val 6492"/>
            </a:avLst>
          </a:prstGeom>
          <a:solidFill>
            <a:schemeClr val="bg1"/>
          </a:solidFill>
          <a:ln w="6350">
            <a:solidFill>
              <a:schemeClr val="bg1">
                <a:lumMod val="75000"/>
              </a:schemeClr>
            </a:solidFill>
          </a:ln>
          <a:effectLst>
            <a:outerShdw blurRad="889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defTabSz="1090746" fontAlgn="ctr" latinLnBrk="0">
              <a:buClr>
                <a:srgbClr val="336699"/>
              </a:buClr>
              <a:defRPr/>
            </a:pPr>
            <a:endParaRPr kumimoji="1" lang="en-US" altLang="ko-KR" sz="200" b="1" kern="0" dirty="0">
              <a:ln w="0">
                <a:solidFill>
                  <a:srgbClr val="0B4355">
                    <a:alpha val="5000"/>
                  </a:srgbClr>
                </a:solidFill>
              </a:ln>
              <a:solidFill>
                <a:srgbClr val="C00000"/>
              </a:solidFill>
              <a:latin typeface="나눔바른고딕" panose="020B0600000101010101" charset="-127"/>
              <a:ea typeface="나눔바른고딕" panose="020B0600000101010101" charset="-127"/>
              <a:sym typeface="Wingdings" pitchFamily="2" charset="2"/>
            </a:endParaRPr>
          </a:p>
        </p:txBody>
      </p:sp>
      <p:grpSp>
        <p:nvGrpSpPr>
          <p:cNvPr id="46" name="그룹 45"/>
          <p:cNvGrpSpPr/>
          <p:nvPr/>
        </p:nvGrpSpPr>
        <p:grpSpPr>
          <a:xfrm>
            <a:off x="4084126" y="907605"/>
            <a:ext cx="5437430" cy="364741"/>
            <a:chOff x="4084126" y="907605"/>
            <a:chExt cx="5437430" cy="364741"/>
          </a:xfrm>
        </p:grpSpPr>
        <p:cxnSp>
          <p:nvCxnSpPr>
            <p:cNvPr id="47" name="직선 화살표 연결선 46"/>
            <p:cNvCxnSpPr/>
            <p:nvPr/>
          </p:nvCxnSpPr>
          <p:spPr>
            <a:xfrm>
              <a:off x="5189441" y="1109350"/>
              <a:ext cx="1087584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0" name="그룹 49"/>
            <p:cNvGrpSpPr/>
            <p:nvPr/>
          </p:nvGrpSpPr>
          <p:grpSpPr>
            <a:xfrm>
              <a:off x="4084126" y="907606"/>
              <a:ext cx="1251086" cy="364740"/>
              <a:chOff x="6489033" y="907606"/>
              <a:chExt cx="1472766" cy="364740"/>
            </a:xfrm>
          </p:grpSpPr>
          <p:sp>
            <p:nvSpPr>
              <p:cNvPr id="56" name="Rectangle 113"/>
              <p:cNvSpPr>
                <a:spLocks noChangeArrowheads="1"/>
              </p:cNvSpPr>
              <p:nvPr/>
            </p:nvSpPr>
            <p:spPr bwMode="auto">
              <a:xfrm>
                <a:off x="6489036" y="1076885"/>
                <a:ext cx="1472762" cy="195461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반별검사결과관리</a:t>
                </a:r>
              </a:p>
            </p:txBody>
          </p:sp>
          <p:sp>
            <p:nvSpPr>
              <p:cNvPr id="57" name="Rectangle 113"/>
              <p:cNvSpPr>
                <a:spLocks noChangeArrowheads="1"/>
              </p:cNvSpPr>
              <p:nvPr/>
            </p:nvSpPr>
            <p:spPr bwMode="auto">
              <a:xfrm>
                <a:off x="6489033" y="907606"/>
                <a:ext cx="1472766" cy="169279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</a:t>
                </a:r>
                <a:r>
                  <a:rPr lang="en-US" altLang="ko-KR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sp>
          <p:nvSpPr>
            <p:cNvPr id="51" name="Rectangle 113"/>
            <p:cNvSpPr>
              <a:spLocks noChangeArrowheads="1"/>
            </p:cNvSpPr>
            <p:nvPr/>
          </p:nvSpPr>
          <p:spPr bwMode="auto">
            <a:xfrm>
              <a:off x="8370205" y="1076883"/>
              <a:ext cx="1151351" cy="19546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75000"/>
                </a:schemeClr>
              </a:solidFill>
              <a:headEnd/>
              <a:tailEnd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0" tIns="0" rIns="0" bIns="0" anchor="ctr"/>
            <a:lstStyle/>
            <a:p>
              <a:pPr algn="ctr"/>
              <a:r>
                <a:rPr lang="ko-KR" altLang="en-US" sz="700" dirty="0">
                  <a:solidFill>
                    <a:srgbClr val="000000"/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가정통신문관리</a:t>
              </a:r>
            </a:p>
          </p:txBody>
        </p:sp>
        <p:sp>
          <p:nvSpPr>
            <p:cNvPr id="52" name="Rectangle 113"/>
            <p:cNvSpPr>
              <a:spLocks noChangeArrowheads="1"/>
            </p:cNvSpPr>
            <p:nvPr/>
          </p:nvSpPr>
          <p:spPr bwMode="auto">
            <a:xfrm>
              <a:off x="8370199" y="907605"/>
              <a:ext cx="1151355" cy="169278"/>
            </a:xfrm>
            <a:prstGeom prst="rect">
              <a:avLst/>
            </a:prstGeom>
            <a:solidFill>
              <a:srgbClr val="006600"/>
            </a:solidFill>
            <a:ln>
              <a:solidFill>
                <a:srgbClr val="006600"/>
              </a:solidFill>
              <a:headEnd/>
              <a:tailEnd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0" tIns="20893" rIns="0" bIns="0" anchor="ctr"/>
            <a:lstStyle/>
            <a:p>
              <a:pPr algn="ctr"/>
              <a:r>
                <a:rPr lang="ko-KR" altLang="en-US" sz="800" b="1" dirty="0" err="1">
                  <a:solidFill>
                    <a:schemeClr val="bg1"/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나이스</a:t>
              </a:r>
              <a:r>
                <a:rPr lang="en-US" altLang="ko-KR" sz="800" b="1" dirty="0">
                  <a:solidFill>
                    <a:schemeClr val="bg1"/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(</a:t>
              </a:r>
              <a:r>
                <a:rPr lang="ko-KR" altLang="en-US" sz="800" b="1" dirty="0">
                  <a:solidFill>
                    <a:schemeClr val="bg1"/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학교</a:t>
              </a:r>
              <a:r>
                <a:rPr lang="en-US" altLang="ko-KR" sz="800" b="1" dirty="0">
                  <a:solidFill>
                    <a:schemeClr val="bg1"/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)</a:t>
              </a:r>
              <a:endParaRPr lang="ko-KR" altLang="en-US" sz="800" b="1" dirty="0">
                <a:solidFill>
                  <a:schemeClr val="bg1"/>
                </a:solidFill>
                <a:latin typeface="나눔바른고딕" panose="020B0600000101010101" charset="-127"/>
                <a:ea typeface="나눔바른고딕" panose="020B0600000101010101" charset="-127"/>
                <a:cs typeface="돋음"/>
              </a:endParaRPr>
            </a:p>
          </p:txBody>
        </p:sp>
        <p:cxnSp>
          <p:nvCxnSpPr>
            <p:cNvPr id="53" name="직선 화살표 연결선 52"/>
            <p:cNvCxnSpPr/>
            <p:nvPr/>
          </p:nvCxnSpPr>
          <p:spPr>
            <a:xfrm>
              <a:off x="7276465" y="1109350"/>
              <a:ext cx="1087584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4" name="Rectangle 113"/>
            <p:cNvSpPr>
              <a:spLocks noChangeArrowheads="1"/>
            </p:cNvSpPr>
            <p:nvPr/>
          </p:nvSpPr>
          <p:spPr bwMode="auto">
            <a:xfrm>
              <a:off x="6277030" y="1076883"/>
              <a:ext cx="1151350" cy="19546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75000"/>
                </a:schemeClr>
              </a:solidFill>
              <a:headEnd/>
              <a:tailEnd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0" tIns="0" rIns="0" bIns="0" anchor="ctr"/>
            <a:lstStyle/>
            <a:p>
              <a:pPr algn="ctr"/>
              <a:r>
                <a:rPr lang="ko-KR" altLang="en-US" sz="7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반별검사결과</a:t>
              </a:r>
            </a:p>
          </p:txBody>
        </p:sp>
        <p:sp>
          <p:nvSpPr>
            <p:cNvPr id="55" name="Rectangle 113"/>
            <p:cNvSpPr>
              <a:spLocks noChangeArrowheads="1"/>
            </p:cNvSpPr>
            <p:nvPr/>
          </p:nvSpPr>
          <p:spPr bwMode="auto">
            <a:xfrm>
              <a:off x="6277025" y="907605"/>
              <a:ext cx="1151356" cy="169278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chemeClr val="bg1">
                  <a:lumMod val="75000"/>
                </a:schemeClr>
              </a:solidFill>
              <a:headEnd/>
              <a:tailEnd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0" tIns="20893" rIns="0" bIns="0" anchor="ctr"/>
            <a:lstStyle/>
            <a:p>
              <a:pPr algn="ctr"/>
              <a:r>
                <a:rPr lang="ko-KR" altLang="en-US" sz="8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나이스</a:t>
              </a:r>
              <a:r>
                <a:rPr lang="en-US" altLang="ko-KR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(</a:t>
              </a:r>
              <a:r>
                <a:rPr lang="ko-KR" alt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학교</a:t>
              </a:r>
              <a:r>
                <a:rPr lang="en-US" altLang="ko-KR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)</a:t>
              </a:r>
              <a:endParaRPr lang="ko-KR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나눔바른고딕" panose="020B0600000101010101" charset="-127"/>
                <a:ea typeface="나눔바른고딕" panose="020B0600000101010101" charset="-127"/>
                <a:cs typeface="돋음"/>
              </a:endParaRPr>
            </a:p>
          </p:txBody>
        </p:sp>
      </p:grpSp>
      <p:sp>
        <p:nvSpPr>
          <p:cNvPr id="23" name="직사각형 22">
            <a:extLst>
              <a:ext uri="{FF2B5EF4-FFF2-40B4-BE49-F238E27FC236}">
                <a16:creationId xmlns:a16="http://schemas.microsoft.com/office/drawing/2014/main" xmlns="" id="{7E13B21E-D9E5-4BE6-AB9C-ADCDEF6AE8BD}"/>
              </a:ext>
            </a:extLst>
          </p:cNvPr>
          <p:cNvSpPr/>
          <p:nvPr/>
        </p:nvSpPr>
        <p:spPr>
          <a:xfrm>
            <a:off x="381910" y="5931419"/>
            <a:ext cx="7404432" cy="203133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80000" indent="-180000">
              <a:lnSpc>
                <a:spcPct val="120000"/>
              </a:lnSpc>
            </a:pP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⑦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해당 학생을 선택하고 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[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문의처입력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] 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버튼을 클릭하여 팝업에서 문의처 성명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, 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전화번호 등을 입력하고 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[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저장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] 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버튼을 클릭함</a:t>
            </a:r>
            <a:endParaRPr lang="en-US" altLang="ko-KR" sz="1100" b="1" dirty="0">
              <a:ln>
                <a:solidFill>
                  <a:schemeClr val="tx1">
                    <a:lumMod val="85000"/>
                    <a:lumOff val="15000"/>
                    <a:alpha val="0"/>
                  </a:schemeClr>
                </a:solidFill>
              </a:ln>
              <a:solidFill>
                <a:srgbClr val="FD5312"/>
              </a:solidFill>
              <a:latin typeface="나눔바른고딕" panose="020B0600000101010101" charset="-127"/>
              <a:ea typeface="나눔바른고딕" panose="020B0600000101010101" charset="-127"/>
            </a:endParaRPr>
          </a:p>
        </p:txBody>
      </p:sp>
      <p:sp>
        <p:nvSpPr>
          <p:cNvPr id="24" name="직사각형 23"/>
          <p:cNvSpPr/>
          <p:nvPr/>
        </p:nvSpPr>
        <p:spPr>
          <a:xfrm>
            <a:off x="6407201" y="2828813"/>
            <a:ext cx="222614" cy="123937"/>
          </a:xfrm>
          <a:prstGeom prst="rect">
            <a:avLst/>
          </a:prstGeom>
          <a:noFill/>
          <a:ln w="25400">
            <a:solidFill>
              <a:srgbClr val="FD531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타원 6">
            <a:extLst>
              <a:ext uri="{FF2B5EF4-FFF2-40B4-BE49-F238E27FC236}">
                <a16:creationId xmlns:a16="http://schemas.microsoft.com/office/drawing/2014/main" xmlns="" id="{94DF1EF7-9EBA-910E-90FD-6139AA39FD8C}"/>
              </a:ext>
            </a:extLst>
          </p:cNvPr>
          <p:cNvSpPr/>
          <p:nvPr/>
        </p:nvSpPr>
        <p:spPr>
          <a:xfrm>
            <a:off x="6277025" y="2703154"/>
            <a:ext cx="182880" cy="182880"/>
          </a:xfrm>
          <a:prstGeom prst="ellipse">
            <a:avLst/>
          </a:prstGeom>
          <a:solidFill>
            <a:srgbClr val="FD5312"/>
          </a:solidFill>
          <a:ln w="25400">
            <a:solidFill>
              <a:srgbClr val="FD531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6000" rIns="0" bIns="36000" rtlCol="0" anchor="ctr"/>
          <a:lstStyle/>
          <a:p>
            <a:pPr algn="ctr"/>
            <a:r>
              <a:rPr lang="en-US" altLang="ko-KR" sz="1000" b="1" spc="-100" dirty="0">
                <a:latin typeface="+mn-ea"/>
              </a:rPr>
              <a:t>7</a:t>
            </a:r>
            <a:endParaRPr lang="ko-KR" altLang="en-US" sz="1000" b="1" spc="-1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450162785"/>
      </p:ext>
    </p:extLst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xmlns="" id="{05CCFB5C-19BA-A1B3-B5E0-51ED307E07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5624" y="1778356"/>
            <a:ext cx="9272819" cy="3956400"/>
          </a:xfrm>
          <a:prstGeom prst="rect">
            <a:avLst/>
          </a:prstGeom>
          <a:ln w="6350">
            <a:solidFill>
              <a:schemeClr val="tx1"/>
            </a:solidFill>
          </a:ln>
        </p:spPr>
      </p:pic>
      <p:sp>
        <p:nvSpPr>
          <p:cNvPr id="93" name="TextBox 4">
            <a:extLst>
              <a:ext uri="{FF2B5EF4-FFF2-40B4-BE49-F238E27FC236}">
                <a16:creationId xmlns:a16="http://schemas.microsoft.com/office/drawing/2014/main" xmlns="" id="{B2A2134E-34A5-422C-8D66-092F6558A4F0}"/>
              </a:ext>
            </a:extLst>
          </p:cNvPr>
          <p:cNvSpPr txBox="1"/>
          <p:nvPr/>
        </p:nvSpPr>
        <p:spPr>
          <a:xfrm>
            <a:off x="96327" y="39171"/>
            <a:ext cx="51569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000" b="1" spc="-7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학교 주요 업무처리 방법</a:t>
            </a:r>
          </a:p>
        </p:txBody>
      </p:sp>
      <p:sp>
        <p:nvSpPr>
          <p:cNvPr id="14" name="모서리가 둥근 직사각형 13">
            <a:extLst>
              <a:ext uri="{FF2B5EF4-FFF2-40B4-BE49-F238E27FC236}">
                <a16:creationId xmlns:a16="http://schemas.microsoft.com/office/drawing/2014/main" xmlns="" id="{A48839FD-54EA-214C-BE98-4BDD2DF3094C}"/>
              </a:ext>
            </a:extLst>
          </p:cNvPr>
          <p:cNvSpPr/>
          <p:nvPr/>
        </p:nvSpPr>
        <p:spPr>
          <a:xfrm>
            <a:off x="163006" y="802346"/>
            <a:ext cx="3642849" cy="669007"/>
          </a:xfrm>
          <a:prstGeom prst="roundRect">
            <a:avLst>
              <a:gd name="adj" fmla="val 50000"/>
            </a:avLst>
          </a:prstGeom>
          <a:solidFill>
            <a:srgbClr val="E2F0D9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4. </a:t>
            </a:r>
            <a:r>
              <a:rPr lang="ko-KR" altLang="en-US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학교 </a:t>
            </a:r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– </a:t>
            </a:r>
            <a:r>
              <a:rPr lang="ko-KR" altLang="en-US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검사결과관리</a:t>
            </a:r>
            <a:endParaRPr lang="en-US" altLang="ko-KR" sz="1600" b="1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66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lvl="0"/>
            <a:r>
              <a:rPr lang="en-US" altLang="ko-KR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4.5. </a:t>
            </a:r>
            <a:r>
              <a:rPr lang="ko-KR" altLang="en-US" b="1" dirty="0" err="1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검사결과지통보</a:t>
            </a:r>
            <a:r>
              <a:rPr lang="en-US" altLang="ko-KR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(4/5)</a:t>
            </a:r>
            <a:endParaRPr lang="ko-KR" altLang="en-US" b="1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66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cxnSp>
        <p:nvCxnSpPr>
          <p:cNvPr id="9" name="꺾인 연결선 8"/>
          <p:cNvCxnSpPr>
            <a:cxnSpLocks/>
            <a:stCxn id="12" idx="2"/>
          </p:cNvCxnSpPr>
          <p:nvPr/>
        </p:nvCxnSpPr>
        <p:spPr>
          <a:xfrm rot="5400000">
            <a:off x="7475744" y="2306188"/>
            <a:ext cx="1057521" cy="2610508"/>
          </a:xfrm>
          <a:prstGeom prst="bentConnector2">
            <a:avLst/>
          </a:prstGeom>
          <a:ln w="25400">
            <a:solidFill>
              <a:srgbClr val="FD531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직사각형 11"/>
          <p:cNvSpPr/>
          <p:nvPr/>
        </p:nvSpPr>
        <p:spPr>
          <a:xfrm>
            <a:off x="9097961" y="2991242"/>
            <a:ext cx="423594" cy="91440"/>
          </a:xfrm>
          <a:prstGeom prst="rect">
            <a:avLst/>
          </a:prstGeom>
          <a:noFill/>
          <a:ln w="25400">
            <a:solidFill>
              <a:srgbClr val="FD531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타원 12"/>
          <p:cNvSpPr/>
          <p:nvPr/>
        </p:nvSpPr>
        <p:spPr>
          <a:xfrm>
            <a:off x="8991339" y="2899802"/>
            <a:ext cx="182880" cy="182880"/>
          </a:xfrm>
          <a:prstGeom prst="ellipse">
            <a:avLst/>
          </a:prstGeom>
          <a:solidFill>
            <a:srgbClr val="FD5312"/>
          </a:solidFill>
          <a:ln w="25400">
            <a:solidFill>
              <a:srgbClr val="FD531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6000" rIns="0" bIns="36000" rtlCol="0" anchor="ctr"/>
          <a:lstStyle/>
          <a:p>
            <a:pPr algn="ctr"/>
            <a:r>
              <a:rPr lang="en-US" altLang="ko-KR" sz="1000" b="1" spc="-100" dirty="0">
                <a:latin typeface="+mn-ea"/>
              </a:rPr>
              <a:t>8</a:t>
            </a:r>
            <a:endParaRPr lang="ko-KR" altLang="en-US" sz="1000" b="1" spc="-100" dirty="0">
              <a:latin typeface="+mn-ea"/>
            </a:endParaRPr>
          </a:p>
        </p:txBody>
      </p:sp>
      <p:sp>
        <p:nvSpPr>
          <p:cNvPr id="32" name="사각형: 둥근 모서리 81">
            <a:extLst>
              <a:ext uri="{FF2B5EF4-FFF2-40B4-BE49-F238E27FC236}">
                <a16:creationId xmlns:a16="http://schemas.microsoft.com/office/drawing/2014/main" xmlns="" id="{E908EED5-9D07-442C-87CA-697451B62CB7}"/>
              </a:ext>
            </a:extLst>
          </p:cNvPr>
          <p:cNvSpPr/>
          <p:nvPr/>
        </p:nvSpPr>
        <p:spPr>
          <a:xfrm>
            <a:off x="3970021" y="802347"/>
            <a:ext cx="5662930" cy="550546"/>
          </a:xfrm>
          <a:prstGeom prst="roundRect">
            <a:avLst>
              <a:gd name="adj" fmla="val 6492"/>
            </a:avLst>
          </a:prstGeom>
          <a:solidFill>
            <a:schemeClr val="bg1"/>
          </a:solidFill>
          <a:ln w="6350">
            <a:solidFill>
              <a:schemeClr val="bg1">
                <a:lumMod val="75000"/>
              </a:schemeClr>
            </a:solidFill>
          </a:ln>
          <a:effectLst>
            <a:outerShdw blurRad="889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defTabSz="1090746" fontAlgn="ctr" latinLnBrk="0">
              <a:buClr>
                <a:srgbClr val="336699"/>
              </a:buClr>
              <a:defRPr/>
            </a:pPr>
            <a:endParaRPr kumimoji="1" lang="en-US" altLang="ko-KR" sz="200" b="1" kern="0" dirty="0">
              <a:ln w="0">
                <a:solidFill>
                  <a:srgbClr val="0B4355">
                    <a:alpha val="5000"/>
                  </a:srgbClr>
                </a:solidFill>
              </a:ln>
              <a:solidFill>
                <a:srgbClr val="C00000"/>
              </a:solidFill>
              <a:latin typeface="나눔바른고딕" panose="020B0600000101010101" charset="-127"/>
              <a:ea typeface="나눔바른고딕" panose="020B0600000101010101" charset="-127"/>
              <a:sym typeface="Wingdings" pitchFamily="2" charset="2"/>
            </a:endParaRPr>
          </a:p>
        </p:txBody>
      </p:sp>
      <p:grpSp>
        <p:nvGrpSpPr>
          <p:cNvPr id="33" name="그룹 32"/>
          <p:cNvGrpSpPr/>
          <p:nvPr/>
        </p:nvGrpSpPr>
        <p:grpSpPr>
          <a:xfrm>
            <a:off x="4084126" y="907605"/>
            <a:ext cx="5437430" cy="364741"/>
            <a:chOff x="4084126" y="907605"/>
            <a:chExt cx="5437430" cy="364741"/>
          </a:xfrm>
        </p:grpSpPr>
        <p:cxnSp>
          <p:nvCxnSpPr>
            <p:cNvPr id="34" name="직선 화살표 연결선 33"/>
            <p:cNvCxnSpPr/>
            <p:nvPr/>
          </p:nvCxnSpPr>
          <p:spPr>
            <a:xfrm>
              <a:off x="5189441" y="1109350"/>
              <a:ext cx="1087584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5" name="그룹 34"/>
            <p:cNvGrpSpPr/>
            <p:nvPr/>
          </p:nvGrpSpPr>
          <p:grpSpPr>
            <a:xfrm>
              <a:off x="4084126" y="907606"/>
              <a:ext cx="1251086" cy="364740"/>
              <a:chOff x="6489033" y="907606"/>
              <a:chExt cx="1472766" cy="364740"/>
            </a:xfrm>
          </p:grpSpPr>
          <p:sp>
            <p:nvSpPr>
              <p:cNvPr id="41" name="Rectangle 113"/>
              <p:cNvSpPr>
                <a:spLocks noChangeArrowheads="1"/>
              </p:cNvSpPr>
              <p:nvPr/>
            </p:nvSpPr>
            <p:spPr bwMode="auto">
              <a:xfrm>
                <a:off x="6489036" y="1076885"/>
                <a:ext cx="1472762" cy="195461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반별검사결과관리</a:t>
                </a:r>
              </a:p>
            </p:txBody>
          </p:sp>
          <p:sp>
            <p:nvSpPr>
              <p:cNvPr id="42" name="Rectangle 113"/>
              <p:cNvSpPr>
                <a:spLocks noChangeArrowheads="1"/>
              </p:cNvSpPr>
              <p:nvPr/>
            </p:nvSpPr>
            <p:spPr bwMode="auto">
              <a:xfrm>
                <a:off x="6489033" y="907606"/>
                <a:ext cx="1472766" cy="169279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</a:t>
                </a:r>
                <a:r>
                  <a:rPr lang="en-US" altLang="ko-KR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sp>
          <p:nvSpPr>
            <p:cNvPr id="36" name="Rectangle 113"/>
            <p:cNvSpPr>
              <a:spLocks noChangeArrowheads="1"/>
            </p:cNvSpPr>
            <p:nvPr/>
          </p:nvSpPr>
          <p:spPr bwMode="auto">
            <a:xfrm>
              <a:off x="8370205" y="1076883"/>
              <a:ext cx="1151351" cy="19546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75000"/>
                </a:schemeClr>
              </a:solidFill>
              <a:headEnd/>
              <a:tailEnd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0" tIns="0" rIns="0" bIns="0" anchor="ctr"/>
            <a:lstStyle/>
            <a:p>
              <a:pPr algn="ctr"/>
              <a:r>
                <a:rPr lang="ko-KR" altLang="en-US" sz="700" dirty="0">
                  <a:solidFill>
                    <a:srgbClr val="000000"/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가정통신문관리</a:t>
              </a:r>
            </a:p>
          </p:txBody>
        </p:sp>
        <p:sp>
          <p:nvSpPr>
            <p:cNvPr id="37" name="Rectangle 113"/>
            <p:cNvSpPr>
              <a:spLocks noChangeArrowheads="1"/>
            </p:cNvSpPr>
            <p:nvPr/>
          </p:nvSpPr>
          <p:spPr bwMode="auto">
            <a:xfrm>
              <a:off x="8370199" y="907605"/>
              <a:ext cx="1151355" cy="169278"/>
            </a:xfrm>
            <a:prstGeom prst="rect">
              <a:avLst/>
            </a:prstGeom>
            <a:solidFill>
              <a:srgbClr val="006600"/>
            </a:solidFill>
            <a:ln>
              <a:solidFill>
                <a:srgbClr val="006600"/>
              </a:solidFill>
              <a:headEnd/>
              <a:tailEnd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0" tIns="20893" rIns="0" bIns="0" anchor="ctr"/>
            <a:lstStyle/>
            <a:p>
              <a:pPr algn="ctr"/>
              <a:r>
                <a:rPr lang="ko-KR" altLang="en-US" sz="800" b="1" dirty="0" err="1">
                  <a:solidFill>
                    <a:schemeClr val="bg1"/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나이스</a:t>
              </a:r>
              <a:r>
                <a:rPr lang="en-US" altLang="ko-KR" sz="800" b="1" dirty="0">
                  <a:solidFill>
                    <a:schemeClr val="bg1"/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(</a:t>
              </a:r>
              <a:r>
                <a:rPr lang="ko-KR" altLang="en-US" sz="800" b="1" dirty="0">
                  <a:solidFill>
                    <a:schemeClr val="bg1"/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학교</a:t>
              </a:r>
              <a:r>
                <a:rPr lang="en-US" altLang="ko-KR" sz="800" b="1" dirty="0">
                  <a:solidFill>
                    <a:schemeClr val="bg1"/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)</a:t>
              </a:r>
              <a:endParaRPr lang="ko-KR" altLang="en-US" sz="800" b="1" dirty="0">
                <a:solidFill>
                  <a:schemeClr val="bg1"/>
                </a:solidFill>
                <a:latin typeface="나눔바른고딕" panose="020B0600000101010101" charset="-127"/>
                <a:ea typeface="나눔바른고딕" panose="020B0600000101010101" charset="-127"/>
                <a:cs typeface="돋음"/>
              </a:endParaRPr>
            </a:p>
          </p:txBody>
        </p:sp>
        <p:cxnSp>
          <p:nvCxnSpPr>
            <p:cNvPr id="38" name="직선 화살표 연결선 37"/>
            <p:cNvCxnSpPr/>
            <p:nvPr/>
          </p:nvCxnSpPr>
          <p:spPr>
            <a:xfrm>
              <a:off x="7276465" y="1109350"/>
              <a:ext cx="1087584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Rectangle 113"/>
            <p:cNvSpPr>
              <a:spLocks noChangeArrowheads="1"/>
            </p:cNvSpPr>
            <p:nvPr/>
          </p:nvSpPr>
          <p:spPr bwMode="auto">
            <a:xfrm>
              <a:off x="6277030" y="1076883"/>
              <a:ext cx="1151350" cy="19546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75000"/>
                </a:schemeClr>
              </a:solidFill>
              <a:headEnd/>
              <a:tailEnd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0" tIns="0" rIns="0" bIns="0" anchor="ctr"/>
            <a:lstStyle/>
            <a:p>
              <a:pPr algn="ctr"/>
              <a:r>
                <a:rPr lang="ko-KR" altLang="en-US" sz="7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반별검사결과</a:t>
              </a:r>
            </a:p>
          </p:txBody>
        </p:sp>
        <p:sp>
          <p:nvSpPr>
            <p:cNvPr id="40" name="Rectangle 113"/>
            <p:cNvSpPr>
              <a:spLocks noChangeArrowheads="1"/>
            </p:cNvSpPr>
            <p:nvPr/>
          </p:nvSpPr>
          <p:spPr bwMode="auto">
            <a:xfrm>
              <a:off x="6277025" y="907605"/>
              <a:ext cx="1151356" cy="169278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chemeClr val="bg1">
                  <a:lumMod val="75000"/>
                </a:schemeClr>
              </a:solidFill>
              <a:headEnd/>
              <a:tailEnd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0" tIns="20893" rIns="0" bIns="0" anchor="ctr"/>
            <a:lstStyle/>
            <a:p>
              <a:pPr algn="ctr"/>
              <a:r>
                <a:rPr lang="ko-KR" altLang="en-US" sz="8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나이스</a:t>
              </a:r>
              <a:r>
                <a:rPr lang="en-US" altLang="ko-KR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(</a:t>
              </a:r>
              <a:r>
                <a:rPr lang="ko-KR" alt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학교</a:t>
              </a:r>
              <a:r>
                <a:rPr lang="en-US" altLang="ko-KR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)</a:t>
              </a:r>
              <a:endParaRPr lang="ko-KR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나눔바른고딕" panose="020B0600000101010101" charset="-127"/>
                <a:ea typeface="나눔바른고딕" panose="020B0600000101010101" charset="-127"/>
                <a:cs typeface="돋음"/>
              </a:endParaRPr>
            </a:p>
          </p:txBody>
        </p:sp>
      </p:grpSp>
      <p:sp>
        <p:nvSpPr>
          <p:cNvPr id="22" name="직사각형 21">
            <a:extLst>
              <a:ext uri="{FF2B5EF4-FFF2-40B4-BE49-F238E27FC236}">
                <a16:creationId xmlns:a16="http://schemas.microsoft.com/office/drawing/2014/main" xmlns="" id="{7E13B21E-D9E5-4BE6-AB9C-ADCDEF6AE8BD}"/>
              </a:ext>
            </a:extLst>
          </p:cNvPr>
          <p:cNvSpPr/>
          <p:nvPr/>
        </p:nvSpPr>
        <p:spPr>
          <a:xfrm>
            <a:off x="381910" y="5931419"/>
            <a:ext cx="7404432" cy="406265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80000" indent="-180000">
              <a:lnSpc>
                <a:spcPct val="120000"/>
              </a:lnSpc>
            </a:pP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⑧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[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입력사항조회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] 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버튼을 클릭하여 입력한 내용을 확인함</a:t>
            </a:r>
            <a:endParaRPr lang="en-US" altLang="ko-KR" sz="1100" b="1" dirty="0">
              <a:ln>
                <a:solidFill>
                  <a:schemeClr val="tx1">
                    <a:lumMod val="85000"/>
                    <a:lumOff val="15000"/>
                    <a:alpha val="0"/>
                  </a:schemeClr>
                </a:solidFill>
              </a:ln>
              <a:solidFill>
                <a:srgbClr val="FD5312"/>
              </a:solidFill>
              <a:latin typeface="나눔바른고딕" panose="020B0600000101010101" charset="-127"/>
              <a:ea typeface="나눔바른고딕" panose="020B0600000101010101" charset="-127"/>
            </a:endParaRPr>
          </a:p>
          <a:p>
            <a:pPr marL="180000" indent="-180000">
              <a:lnSpc>
                <a:spcPct val="120000"/>
              </a:lnSpc>
            </a:pP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※ 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내용 수정이 필요한 경우 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: 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수정할 학생을 선택하고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⑦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[</a:t>
            </a:r>
            <a:r>
              <a:rPr lang="ko-KR" altLang="en-US" sz="1100" b="1" dirty="0" smtClean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문의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처입력</a:t>
            </a:r>
            <a:r>
              <a:rPr lang="en-US" altLang="ko-KR" sz="1100" b="1" dirty="0" smtClean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] 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버튼을 클릭하여 내용 수정 입력</a:t>
            </a:r>
            <a:endParaRPr lang="en-US" altLang="ko-KR" sz="1100" b="1" dirty="0">
              <a:ln>
                <a:solidFill>
                  <a:schemeClr val="tx1">
                    <a:lumMod val="85000"/>
                    <a:lumOff val="15000"/>
                    <a:alpha val="0"/>
                  </a:schemeClr>
                </a:solidFill>
              </a:ln>
              <a:solidFill>
                <a:srgbClr val="FD5312"/>
              </a:solidFill>
              <a:latin typeface="나눔바른고딕" panose="020B0600000101010101" charset="-127"/>
              <a:ea typeface="나눔바른고딕" panose="020B0600000101010101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729955107"/>
      </p:ext>
    </p:extLst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>
            <a:extLst>
              <a:ext uri="{FF2B5EF4-FFF2-40B4-BE49-F238E27FC236}">
                <a16:creationId xmlns:a16="http://schemas.microsoft.com/office/drawing/2014/main" xmlns="" id="{216FE525-C3D1-3659-7B14-1A633DB44C1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200" y="1778356"/>
            <a:ext cx="9273600" cy="3960000"/>
          </a:xfrm>
          <a:prstGeom prst="rect">
            <a:avLst/>
          </a:prstGeom>
          <a:ln w="6350">
            <a:solidFill>
              <a:schemeClr val="tx1"/>
            </a:solidFill>
          </a:ln>
        </p:spPr>
      </p:pic>
      <p:sp>
        <p:nvSpPr>
          <p:cNvPr id="93" name="TextBox 4">
            <a:extLst>
              <a:ext uri="{FF2B5EF4-FFF2-40B4-BE49-F238E27FC236}">
                <a16:creationId xmlns:a16="http://schemas.microsoft.com/office/drawing/2014/main" xmlns="" id="{B2A2134E-34A5-422C-8D66-092F6558A4F0}"/>
              </a:ext>
            </a:extLst>
          </p:cNvPr>
          <p:cNvSpPr txBox="1"/>
          <p:nvPr/>
        </p:nvSpPr>
        <p:spPr>
          <a:xfrm>
            <a:off x="96327" y="39171"/>
            <a:ext cx="51569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000" b="1" spc="-7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학교 주요 업무처리 방법</a:t>
            </a:r>
          </a:p>
        </p:txBody>
      </p:sp>
      <p:sp>
        <p:nvSpPr>
          <p:cNvPr id="14" name="모서리가 둥근 직사각형 13">
            <a:extLst>
              <a:ext uri="{FF2B5EF4-FFF2-40B4-BE49-F238E27FC236}">
                <a16:creationId xmlns:a16="http://schemas.microsoft.com/office/drawing/2014/main" xmlns="" id="{A48839FD-54EA-214C-BE98-4BDD2DF3094C}"/>
              </a:ext>
            </a:extLst>
          </p:cNvPr>
          <p:cNvSpPr/>
          <p:nvPr/>
        </p:nvSpPr>
        <p:spPr>
          <a:xfrm>
            <a:off x="163006" y="802346"/>
            <a:ext cx="3642849" cy="669007"/>
          </a:xfrm>
          <a:prstGeom prst="roundRect">
            <a:avLst>
              <a:gd name="adj" fmla="val 50000"/>
            </a:avLst>
          </a:prstGeom>
          <a:solidFill>
            <a:srgbClr val="E2F0D9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4. </a:t>
            </a:r>
            <a:r>
              <a:rPr lang="ko-KR" altLang="en-US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학교 </a:t>
            </a:r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– </a:t>
            </a:r>
            <a:r>
              <a:rPr lang="ko-KR" altLang="en-US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검사결과관리</a:t>
            </a:r>
            <a:endParaRPr lang="en-US" altLang="ko-KR" sz="1600" b="1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66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lvl="0"/>
            <a:r>
              <a:rPr lang="en-US" altLang="ko-KR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4.5. </a:t>
            </a:r>
            <a:r>
              <a:rPr lang="ko-KR" altLang="en-US" b="1" dirty="0" err="1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검사결과지통보</a:t>
            </a:r>
            <a:r>
              <a:rPr lang="en-US" altLang="ko-KR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(5/5)</a:t>
            </a:r>
            <a:endParaRPr lang="ko-KR" altLang="en-US" b="1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66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cxnSp>
        <p:nvCxnSpPr>
          <p:cNvPr id="9" name="꺾인 연결선 8"/>
          <p:cNvCxnSpPr>
            <a:cxnSpLocks/>
          </p:cNvCxnSpPr>
          <p:nvPr/>
        </p:nvCxnSpPr>
        <p:spPr>
          <a:xfrm rot="5400000">
            <a:off x="6511098" y="2703396"/>
            <a:ext cx="1561641" cy="778575"/>
          </a:xfrm>
          <a:prstGeom prst="bentConnector3">
            <a:avLst>
              <a:gd name="adj1" fmla="val 100015"/>
            </a:avLst>
          </a:prstGeom>
          <a:ln w="25400">
            <a:solidFill>
              <a:srgbClr val="FD531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직사각형 11"/>
          <p:cNvSpPr/>
          <p:nvPr/>
        </p:nvSpPr>
        <p:spPr>
          <a:xfrm>
            <a:off x="7002233" y="2161984"/>
            <a:ext cx="951238" cy="149879"/>
          </a:xfrm>
          <a:prstGeom prst="rect">
            <a:avLst/>
          </a:prstGeom>
          <a:noFill/>
          <a:ln w="25400">
            <a:solidFill>
              <a:srgbClr val="FD531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타원 12"/>
          <p:cNvSpPr/>
          <p:nvPr/>
        </p:nvSpPr>
        <p:spPr>
          <a:xfrm>
            <a:off x="6886029" y="2029451"/>
            <a:ext cx="182880" cy="182880"/>
          </a:xfrm>
          <a:prstGeom prst="ellipse">
            <a:avLst/>
          </a:prstGeom>
          <a:solidFill>
            <a:srgbClr val="FD5312"/>
          </a:solidFill>
          <a:ln w="25400">
            <a:solidFill>
              <a:srgbClr val="FD531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6000" rIns="0" bIns="36000" rtlCol="0" anchor="ctr"/>
          <a:lstStyle/>
          <a:p>
            <a:pPr algn="ctr"/>
            <a:r>
              <a:rPr lang="en-US" altLang="ko-KR" sz="1000" b="1" spc="-100" dirty="0">
                <a:latin typeface="+mn-ea"/>
              </a:rPr>
              <a:t>9</a:t>
            </a:r>
            <a:endParaRPr lang="ko-KR" altLang="en-US" sz="1000" b="1" spc="-100" dirty="0">
              <a:latin typeface="+mn-ea"/>
            </a:endParaRPr>
          </a:p>
        </p:txBody>
      </p:sp>
      <p:sp>
        <p:nvSpPr>
          <p:cNvPr id="32" name="사각형: 둥근 모서리 81">
            <a:extLst>
              <a:ext uri="{FF2B5EF4-FFF2-40B4-BE49-F238E27FC236}">
                <a16:creationId xmlns:a16="http://schemas.microsoft.com/office/drawing/2014/main" xmlns="" id="{E908EED5-9D07-442C-87CA-697451B62CB7}"/>
              </a:ext>
            </a:extLst>
          </p:cNvPr>
          <p:cNvSpPr/>
          <p:nvPr/>
        </p:nvSpPr>
        <p:spPr>
          <a:xfrm>
            <a:off x="3970021" y="802347"/>
            <a:ext cx="5662930" cy="550546"/>
          </a:xfrm>
          <a:prstGeom prst="roundRect">
            <a:avLst>
              <a:gd name="adj" fmla="val 6492"/>
            </a:avLst>
          </a:prstGeom>
          <a:solidFill>
            <a:schemeClr val="bg1"/>
          </a:solidFill>
          <a:ln w="6350">
            <a:solidFill>
              <a:schemeClr val="bg1">
                <a:lumMod val="75000"/>
              </a:schemeClr>
            </a:solidFill>
          </a:ln>
          <a:effectLst>
            <a:outerShdw blurRad="889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defTabSz="1090746" fontAlgn="ctr" latinLnBrk="0">
              <a:buClr>
                <a:srgbClr val="336699"/>
              </a:buClr>
              <a:defRPr/>
            </a:pPr>
            <a:endParaRPr kumimoji="1" lang="en-US" altLang="ko-KR" sz="200" b="1" kern="0" dirty="0">
              <a:ln w="0">
                <a:solidFill>
                  <a:srgbClr val="0B4355">
                    <a:alpha val="5000"/>
                  </a:srgbClr>
                </a:solidFill>
              </a:ln>
              <a:solidFill>
                <a:srgbClr val="C00000"/>
              </a:solidFill>
              <a:latin typeface="나눔바른고딕" panose="020B0600000101010101" charset="-127"/>
              <a:ea typeface="나눔바른고딕" panose="020B0600000101010101" charset="-127"/>
              <a:sym typeface="Wingdings" pitchFamily="2" charset="2"/>
            </a:endParaRPr>
          </a:p>
        </p:txBody>
      </p:sp>
      <p:grpSp>
        <p:nvGrpSpPr>
          <p:cNvPr id="33" name="그룹 32"/>
          <p:cNvGrpSpPr/>
          <p:nvPr/>
        </p:nvGrpSpPr>
        <p:grpSpPr>
          <a:xfrm>
            <a:off x="4084126" y="907605"/>
            <a:ext cx="5437430" cy="364741"/>
            <a:chOff x="4084126" y="907605"/>
            <a:chExt cx="5437430" cy="364741"/>
          </a:xfrm>
        </p:grpSpPr>
        <p:cxnSp>
          <p:nvCxnSpPr>
            <p:cNvPr id="34" name="직선 화살표 연결선 33"/>
            <p:cNvCxnSpPr/>
            <p:nvPr/>
          </p:nvCxnSpPr>
          <p:spPr>
            <a:xfrm>
              <a:off x="5189441" y="1109350"/>
              <a:ext cx="1087584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5" name="그룹 34"/>
            <p:cNvGrpSpPr/>
            <p:nvPr/>
          </p:nvGrpSpPr>
          <p:grpSpPr>
            <a:xfrm>
              <a:off x="4084126" y="907606"/>
              <a:ext cx="1251086" cy="364740"/>
              <a:chOff x="6489033" y="907606"/>
              <a:chExt cx="1472766" cy="364740"/>
            </a:xfrm>
          </p:grpSpPr>
          <p:sp>
            <p:nvSpPr>
              <p:cNvPr id="41" name="Rectangle 113"/>
              <p:cNvSpPr>
                <a:spLocks noChangeArrowheads="1"/>
              </p:cNvSpPr>
              <p:nvPr/>
            </p:nvSpPr>
            <p:spPr bwMode="auto">
              <a:xfrm>
                <a:off x="6489036" y="1076885"/>
                <a:ext cx="1472762" cy="195461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반별검사결과관리</a:t>
                </a:r>
              </a:p>
            </p:txBody>
          </p:sp>
          <p:sp>
            <p:nvSpPr>
              <p:cNvPr id="42" name="Rectangle 113"/>
              <p:cNvSpPr>
                <a:spLocks noChangeArrowheads="1"/>
              </p:cNvSpPr>
              <p:nvPr/>
            </p:nvSpPr>
            <p:spPr bwMode="auto">
              <a:xfrm>
                <a:off x="6489033" y="907606"/>
                <a:ext cx="1472766" cy="169279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</a:t>
                </a:r>
                <a:r>
                  <a:rPr lang="en-US" altLang="ko-KR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sp>
          <p:nvSpPr>
            <p:cNvPr id="36" name="Rectangle 113"/>
            <p:cNvSpPr>
              <a:spLocks noChangeArrowheads="1"/>
            </p:cNvSpPr>
            <p:nvPr/>
          </p:nvSpPr>
          <p:spPr bwMode="auto">
            <a:xfrm>
              <a:off x="8370205" y="1076883"/>
              <a:ext cx="1151351" cy="19546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75000"/>
                </a:schemeClr>
              </a:solidFill>
              <a:headEnd/>
              <a:tailEnd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0" tIns="0" rIns="0" bIns="0" anchor="ctr"/>
            <a:lstStyle/>
            <a:p>
              <a:pPr algn="ctr"/>
              <a:r>
                <a:rPr lang="ko-KR" altLang="en-US" sz="700" dirty="0">
                  <a:solidFill>
                    <a:srgbClr val="000000"/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가정통신문관리</a:t>
              </a:r>
            </a:p>
          </p:txBody>
        </p:sp>
        <p:sp>
          <p:nvSpPr>
            <p:cNvPr id="37" name="Rectangle 113"/>
            <p:cNvSpPr>
              <a:spLocks noChangeArrowheads="1"/>
            </p:cNvSpPr>
            <p:nvPr/>
          </p:nvSpPr>
          <p:spPr bwMode="auto">
            <a:xfrm>
              <a:off x="8370199" y="907605"/>
              <a:ext cx="1151355" cy="169278"/>
            </a:xfrm>
            <a:prstGeom prst="rect">
              <a:avLst/>
            </a:prstGeom>
            <a:solidFill>
              <a:srgbClr val="006600"/>
            </a:solidFill>
            <a:ln>
              <a:solidFill>
                <a:srgbClr val="006600"/>
              </a:solidFill>
              <a:headEnd/>
              <a:tailEnd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0" tIns="20893" rIns="0" bIns="0" anchor="ctr"/>
            <a:lstStyle/>
            <a:p>
              <a:pPr algn="ctr"/>
              <a:r>
                <a:rPr lang="ko-KR" altLang="en-US" sz="800" b="1" dirty="0" err="1">
                  <a:solidFill>
                    <a:schemeClr val="bg1"/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나이스</a:t>
              </a:r>
              <a:r>
                <a:rPr lang="en-US" altLang="ko-KR" sz="800" b="1" dirty="0">
                  <a:solidFill>
                    <a:schemeClr val="bg1"/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(</a:t>
              </a:r>
              <a:r>
                <a:rPr lang="ko-KR" altLang="en-US" sz="800" b="1" dirty="0">
                  <a:solidFill>
                    <a:schemeClr val="bg1"/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학교</a:t>
              </a:r>
              <a:r>
                <a:rPr lang="en-US" altLang="ko-KR" sz="800" b="1" dirty="0">
                  <a:solidFill>
                    <a:schemeClr val="bg1"/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)</a:t>
              </a:r>
              <a:endParaRPr lang="ko-KR" altLang="en-US" sz="800" b="1" dirty="0">
                <a:solidFill>
                  <a:schemeClr val="bg1"/>
                </a:solidFill>
                <a:latin typeface="나눔바른고딕" panose="020B0600000101010101" charset="-127"/>
                <a:ea typeface="나눔바른고딕" panose="020B0600000101010101" charset="-127"/>
                <a:cs typeface="돋음"/>
              </a:endParaRPr>
            </a:p>
          </p:txBody>
        </p:sp>
        <p:cxnSp>
          <p:nvCxnSpPr>
            <p:cNvPr id="38" name="직선 화살표 연결선 37"/>
            <p:cNvCxnSpPr/>
            <p:nvPr/>
          </p:nvCxnSpPr>
          <p:spPr>
            <a:xfrm>
              <a:off x="7276465" y="1109350"/>
              <a:ext cx="1087584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Rectangle 113"/>
            <p:cNvSpPr>
              <a:spLocks noChangeArrowheads="1"/>
            </p:cNvSpPr>
            <p:nvPr/>
          </p:nvSpPr>
          <p:spPr bwMode="auto">
            <a:xfrm>
              <a:off x="6277030" y="1076883"/>
              <a:ext cx="1151350" cy="19546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75000"/>
                </a:schemeClr>
              </a:solidFill>
              <a:headEnd/>
              <a:tailEnd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0" tIns="0" rIns="0" bIns="0" anchor="ctr"/>
            <a:lstStyle/>
            <a:p>
              <a:pPr algn="ctr"/>
              <a:r>
                <a:rPr lang="ko-KR" altLang="en-US" sz="7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반별검사결과</a:t>
              </a:r>
            </a:p>
          </p:txBody>
        </p:sp>
        <p:sp>
          <p:nvSpPr>
            <p:cNvPr id="40" name="Rectangle 113"/>
            <p:cNvSpPr>
              <a:spLocks noChangeArrowheads="1"/>
            </p:cNvSpPr>
            <p:nvPr/>
          </p:nvSpPr>
          <p:spPr bwMode="auto">
            <a:xfrm>
              <a:off x="6277025" y="907605"/>
              <a:ext cx="1151356" cy="169278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chemeClr val="bg1">
                  <a:lumMod val="75000"/>
                </a:schemeClr>
              </a:solidFill>
              <a:headEnd/>
              <a:tailEnd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0" tIns="20893" rIns="0" bIns="0" anchor="ctr"/>
            <a:lstStyle/>
            <a:p>
              <a:pPr algn="ctr"/>
              <a:r>
                <a:rPr lang="ko-KR" altLang="en-US" sz="8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나이스</a:t>
              </a:r>
              <a:r>
                <a:rPr lang="en-US" altLang="ko-KR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(</a:t>
              </a:r>
              <a:r>
                <a:rPr lang="ko-KR" alt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학교</a:t>
              </a:r>
              <a:r>
                <a:rPr lang="en-US" altLang="ko-KR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)</a:t>
              </a:r>
              <a:endParaRPr lang="ko-KR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나눔바른고딕" panose="020B0600000101010101" charset="-127"/>
                <a:ea typeface="나눔바른고딕" panose="020B0600000101010101" charset="-127"/>
                <a:cs typeface="돋음"/>
              </a:endParaRPr>
            </a:p>
          </p:txBody>
        </p:sp>
      </p:grpSp>
      <p:sp>
        <p:nvSpPr>
          <p:cNvPr id="20" name="직사각형 19">
            <a:extLst>
              <a:ext uri="{FF2B5EF4-FFF2-40B4-BE49-F238E27FC236}">
                <a16:creationId xmlns:a16="http://schemas.microsoft.com/office/drawing/2014/main" xmlns="" id="{7E13B21E-D9E5-4BE6-AB9C-ADCDEF6AE8BD}"/>
              </a:ext>
            </a:extLst>
          </p:cNvPr>
          <p:cNvSpPr/>
          <p:nvPr/>
        </p:nvSpPr>
        <p:spPr>
          <a:xfrm>
            <a:off x="340674" y="5937420"/>
            <a:ext cx="7260276" cy="406265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80000" indent="-180000">
              <a:lnSpc>
                <a:spcPct val="120000"/>
              </a:lnSpc>
            </a:pP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⑨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가정통신문을 출력할 학생을 선택한 후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[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가정통신문출력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] 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버튼을 클릭하면 해당 학생의 가정통신문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(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교사의견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)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을 출력할 수 </a:t>
            </a:r>
            <a:r>
              <a:rPr lang="ko-KR" altLang="en-US" sz="1100" b="1" dirty="0" smtClean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있음</a:t>
            </a:r>
            <a:endParaRPr lang="en-US" altLang="ko-KR" sz="1100" b="1" dirty="0" smtClean="0">
              <a:ln>
                <a:solidFill>
                  <a:schemeClr val="tx1">
                    <a:lumMod val="85000"/>
                    <a:lumOff val="15000"/>
                    <a:alpha val="0"/>
                  </a:schemeClr>
                </a:solidFill>
              </a:ln>
              <a:solidFill>
                <a:srgbClr val="FD5312"/>
              </a:solidFill>
              <a:latin typeface="나눔바른고딕" panose="020B0600000101010101" charset="-127"/>
              <a:ea typeface="나눔바른고딕" panose="020B0600000101010101" charset="-127"/>
            </a:endParaRPr>
          </a:p>
          <a:p>
            <a:pPr marL="180000" indent="-180000">
              <a:lnSpc>
                <a:spcPct val="120000"/>
              </a:lnSpc>
            </a:pP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chemeClr val="accent6"/>
                </a:solidFill>
                <a:latin typeface="나눔바른고딕" panose="020B0600000101010101" charset="-127"/>
                <a:ea typeface="나눔바른고딕" panose="020B0600000101010101" charset="-127"/>
              </a:rPr>
              <a:t> </a:t>
            </a:r>
            <a:r>
              <a:rPr lang="en-US" altLang="ko-KR" sz="1100" b="1" dirty="0" smtClean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chemeClr val="accent6"/>
                </a:solidFill>
                <a:latin typeface="나눔바른고딕" panose="020B0600000101010101" charset="-127"/>
                <a:ea typeface="나눔바른고딕" panose="020B0600000101010101" charset="-127"/>
              </a:rPr>
              <a:t>    [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chemeClr val="accent6"/>
                </a:solidFill>
                <a:latin typeface="나눔바른고딕" panose="020B0600000101010101" charset="-127"/>
                <a:ea typeface="나눔바른고딕" panose="020B0600000101010101" charset="-127"/>
              </a:rPr>
              <a:t>변경사항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chemeClr val="accent6"/>
                </a:solidFill>
                <a:latin typeface="나눔바른고딕" panose="020B0600000101010101" charset="-127"/>
                <a:ea typeface="나눔바른고딕" panose="020B0600000101010101" charset="-127"/>
              </a:rPr>
              <a:t>] 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chemeClr val="accent6"/>
                </a:solidFill>
                <a:latin typeface="나눔바른고딕" panose="020B0600000101010101" charset="-127"/>
                <a:ea typeface="나눔바른고딕" panose="020B0600000101010101" charset="-127"/>
              </a:rPr>
              <a:t>문의처 입력 화면 내 교사의견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chemeClr val="accent6"/>
                </a:solidFill>
                <a:latin typeface="나눔바른고딕" panose="020B0600000101010101" charset="-127"/>
                <a:ea typeface="나눔바른고딕" panose="020B0600000101010101" charset="-127"/>
              </a:rPr>
              <a:t> 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chemeClr val="accent6"/>
                </a:solidFill>
                <a:latin typeface="나눔바른고딕" panose="020B0600000101010101" charset="-127"/>
                <a:ea typeface="나눔바른고딕" panose="020B0600000101010101" charset="-127"/>
              </a:rPr>
              <a:t>작성시 가정통신문에서 출력되도록 개선</a:t>
            </a:r>
            <a:endParaRPr lang="en-US" altLang="ko-KR" sz="1100" b="1" dirty="0">
              <a:ln>
                <a:solidFill>
                  <a:schemeClr val="tx1">
                    <a:lumMod val="85000"/>
                    <a:lumOff val="15000"/>
                    <a:alpha val="0"/>
                  </a:schemeClr>
                </a:solidFill>
              </a:ln>
              <a:solidFill>
                <a:schemeClr val="accent6"/>
              </a:solidFill>
              <a:latin typeface="나눔바른고딕" panose="020B0600000101010101" charset="-127"/>
              <a:ea typeface="나눔바른고딕" panose="020B0600000101010101" charset="-127"/>
            </a:endParaRPr>
          </a:p>
        </p:txBody>
      </p:sp>
      <p:cxnSp>
        <p:nvCxnSpPr>
          <p:cNvPr id="24" name="꺾인 연결선 23"/>
          <p:cNvCxnSpPr>
            <a:cxnSpLocks/>
            <a:stCxn id="25" idx="2"/>
          </p:cNvCxnSpPr>
          <p:nvPr/>
        </p:nvCxnSpPr>
        <p:spPr>
          <a:xfrm rot="16200000" flipH="1">
            <a:off x="1734804" y="2356972"/>
            <a:ext cx="1177129" cy="2015460"/>
          </a:xfrm>
          <a:prstGeom prst="bentConnector2">
            <a:avLst/>
          </a:prstGeom>
          <a:ln w="25400">
            <a:solidFill>
              <a:srgbClr val="FD531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직사각형 24"/>
          <p:cNvSpPr/>
          <p:nvPr/>
        </p:nvSpPr>
        <p:spPr>
          <a:xfrm>
            <a:off x="1204331" y="2478400"/>
            <a:ext cx="222614" cy="297738"/>
          </a:xfrm>
          <a:prstGeom prst="rect">
            <a:avLst/>
          </a:prstGeom>
          <a:noFill/>
          <a:ln w="25400">
            <a:solidFill>
              <a:srgbClr val="FD531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3" name="타원 22"/>
          <p:cNvSpPr/>
          <p:nvPr/>
        </p:nvSpPr>
        <p:spPr>
          <a:xfrm>
            <a:off x="1089873" y="2394249"/>
            <a:ext cx="182880" cy="182880"/>
          </a:xfrm>
          <a:prstGeom prst="ellipse">
            <a:avLst/>
          </a:prstGeom>
          <a:solidFill>
            <a:srgbClr val="FD5312"/>
          </a:solidFill>
          <a:ln w="25400">
            <a:solidFill>
              <a:srgbClr val="FD531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6000" rIns="0" bIns="36000" rtlCol="0" anchor="ctr"/>
          <a:lstStyle/>
          <a:p>
            <a:pPr algn="ctr"/>
            <a:r>
              <a:rPr lang="en-US" altLang="ko-KR" sz="1000" b="1" spc="-100" dirty="0">
                <a:latin typeface="+mn-ea"/>
              </a:rPr>
              <a:t>9</a:t>
            </a:r>
            <a:endParaRPr lang="ko-KR" altLang="en-US" sz="1000" b="1" spc="-1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709260621"/>
      </p:ext>
    </p:extLst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5595" y="1779626"/>
            <a:ext cx="9273418" cy="3960000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</p:pic>
      <p:sp>
        <p:nvSpPr>
          <p:cNvPr id="93" name="TextBox 4">
            <a:extLst>
              <a:ext uri="{FF2B5EF4-FFF2-40B4-BE49-F238E27FC236}">
                <a16:creationId xmlns:a16="http://schemas.microsoft.com/office/drawing/2014/main" xmlns="" id="{B2A2134E-34A5-422C-8D66-092F6558A4F0}"/>
              </a:ext>
            </a:extLst>
          </p:cNvPr>
          <p:cNvSpPr txBox="1"/>
          <p:nvPr/>
        </p:nvSpPr>
        <p:spPr>
          <a:xfrm>
            <a:off x="96327" y="39171"/>
            <a:ext cx="51569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000" b="1" spc="-7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학교 주요 업무처리 방법</a:t>
            </a:r>
          </a:p>
        </p:txBody>
      </p:sp>
      <p:sp>
        <p:nvSpPr>
          <p:cNvPr id="14" name="모서리가 둥근 직사각형 13">
            <a:extLst>
              <a:ext uri="{FF2B5EF4-FFF2-40B4-BE49-F238E27FC236}">
                <a16:creationId xmlns:a16="http://schemas.microsoft.com/office/drawing/2014/main" xmlns="" id="{A48839FD-54EA-214C-BE98-4BDD2DF3094C}"/>
              </a:ext>
            </a:extLst>
          </p:cNvPr>
          <p:cNvSpPr/>
          <p:nvPr/>
        </p:nvSpPr>
        <p:spPr>
          <a:xfrm>
            <a:off x="163006" y="802346"/>
            <a:ext cx="3642849" cy="669007"/>
          </a:xfrm>
          <a:prstGeom prst="roundRect">
            <a:avLst>
              <a:gd name="adj" fmla="val 50000"/>
            </a:avLst>
          </a:prstGeom>
          <a:solidFill>
            <a:srgbClr val="E2F0D9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4. </a:t>
            </a:r>
            <a:r>
              <a:rPr lang="ko-KR" altLang="en-US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학교 </a:t>
            </a:r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– </a:t>
            </a:r>
            <a:r>
              <a:rPr lang="ko-KR" altLang="en-US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검사결과관리</a:t>
            </a:r>
            <a:endParaRPr lang="en-US" altLang="ko-KR" sz="1600" b="1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66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lvl="0"/>
            <a:r>
              <a:rPr lang="en-US" altLang="ko-KR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4.6. </a:t>
            </a:r>
            <a:r>
              <a:rPr lang="ko-KR" altLang="en-US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관리일지생성</a:t>
            </a:r>
          </a:p>
        </p:txBody>
      </p:sp>
      <p:sp>
        <p:nvSpPr>
          <p:cNvPr id="11" name="직사각형 10"/>
          <p:cNvSpPr/>
          <p:nvPr/>
        </p:nvSpPr>
        <p:spPr>
          <a:xfrm>
            <a:off x="3320080" y="3277754"/>
            <a:ext cx="510540" cy="201094"/>
          </a:xfrm>
          <a:prstGeom prst="rect">
            <a:avLst/>
          </a:prstGeom>
          <a:noFill/>
          <a:ln w="25400">
            <a:solidFill>
              <a:srgbClr val="FD531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타원 14"/>
          <p:cNvSpPr/>
          <p:nvPr/>
        </p:nvSpPr>
        <p:spPr>
          <a:xfrm>
            <a:off x="3228640" y="3186315"/>
            <a:ext cx="182880" cy="182880"/>
          </a:xfrm>
          <a:prstGeom prst="ellipse">
            <a:avLst/>
          </a:prstGeom>
          <a:solidFill>
            <a:srgbClr val="FD5312"/>
          </a:solidFill>
          <a:ln w="25400">
            <a:solidFill>
              <a:srgbClr val="FD531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6000" rIns="0" bIns="36000" rtlCol="0" anchor="ctr"/>
          <a:lstStyle/>
          <a:p>
            <a:pPr algn="ctr"/>
            <a:r>
              <a:rPr lang="en-US" altLang="ko-KR" sz="1000" b="1" spc="-100" dirty="0">
                <a:latin typeface="+mn-ea"/>
              </a:rPr>
              <a:t>1</a:t>
            </a:r>
            <a:endParaRPr lang="ko-KR" altLang="en-US" sz="1000" b="1" spc="-100" dirty="0">
              <a:latin typeface="+mn-ea"/>
            </a:endParaRPr>
          </a:p>
        </p:txBody>
      </p:sp>
      <p:sp>
        <p:nvSpPr>
          <p:cNvPr id="10" name="사각형: 둥근 모서리 81">
            <a:extLst>
              <a:ext uri="{FF2B5EF4-FFF2-40B4-BE49-F238E27FC236}">
                <a16:creationId xmlns:a16="http://schemas.microsoft.com/office/drawing/2014/main" xmlns="" id="{E908EED5-9D07-442C-87CA-697451B62CB7}"/>
              </a:ext>
            </a:extLst>
          </p:cNvPr>
          <p:cNvSpPr/>
          <p:nvPr/>
        </p:nvSpPr>
        <p:spPr>
          <a:xfrm>
            <a:off x="3970021" y="802347"/>
            <a:ext cx="5662930" cy="550546"/>
          </a:xfrm>
          <a:prstGeom prst="roundRect">
            <a:avLst>
              <a:gd name="adj" fmla="val 6492"/>
            </a:avLst>
          </a:prstGeom>
          <a:solidFill>
            <a:schemeClr val="bg1"/>
          </a:solidFill>
          <a:ln w="6350">
            <a:solidFill>
              <a:schemeClr val="bg1">
                <a:lumMod val="75000"/>
              </a:schemeClr>
            </a:solidFill>
          </a:ln>
          <a:effectLst>
            <a:outerShdw blurRad="889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defTabSz="1090746" fontAlgn="ctr" latinLnBrk="0">
              <a:buClr>
                <a:srgbClr val="336699"/>
              </a:buClr>
              <a:defRPr/>
            </a:pPr>
            <a:endParaRPr kumimoji="1" lang="en-US" altLang="ko-KR" sz="200" b="1" kern="0" dirty="0">
              <a:ln w="0">
                <a:solidFill>
                  <a:srgbClr val="0B4355">
                    <a:alpha val="5000"/>
                  </a:srgbClr>
                </a:solidFill>
              </a:ln>
              <a:solidFill>
                <a:srgbClr val="C00000"/>
              </a:solidFill>
              <a:latin typeface="나눔바른고딕" panose="020B0600000101010101" charset="-127"/>
              <a:ea typeface="나눔바른고딕" panose="020B0600000101010101" charset="-127"/>
              <a:sym typeface="Wingdings" pitchFamily="2" charset="2"/>
            </a:endParaRPr>
          </a:p>
        </p:txBody>
      </p:sp>
      <p:grpSp>
        <p:nvGrpSpPr>
          <p:cNvPr id="12" name="그룹 11"/>
          <p:cNvGrpSpPr/>
          <p:nvPr/>
        </p:nvGrpSpPr>
        <p:grpSpPr>
          <a:xfrm>
            <a:off x="4084126" y="907605"/>
            <a:ext cx="5437430" cy="364741"/>
            <a:chOff x="4084126" y="907605"/>
            <a:chExt cx="5437430" cy="364741"/>
          </a:xfrm>
        </p:grpSpPr>
        <p:cxnSp>
          <p:nvCxnSpPr>
            <p:cNvPr id="13" name="직선 화살표 연결선 12"/>
            <p:cNvCxnSpPr/>
            <p:nvPr/>
          </p:nvCxnSpPr>
          <p:spPr>
            <a:xfrm>
              <a:off x="5189441" y="1109350"/>
              <a:ext cx="1087584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" name="그룹 15"/>
            <p:cNvGrpSpPr/>
            <p:nvPr/>
          </p:nvGrpSpPr>
          <p:grpSpPr>
            <a:xfrm>
              <a:off x="4084126" y="907606"/>
              <a:ext cx="1251086" cy="364740"/>
              <a:chOff x="6489033" y="907606"/>
              <a:chExt cx="1472766" cy="364740"/>
            </a:xfrm>
          </p:grpSpPr>
          <p:sp>
            <p:nvSpPr>
              <p:cNvPr id="24" name="Rectangle 113"/>
              <p:cNvSpPr>
                <a:spLocks noChangeArrowheads="1"/>
              </p:cNvSpPr>
              <p:nvPr/>
            </p:nvSpPr>
            <p:spPr bwMode="auto">
              <a:xfrm>
                <a:off x="6489036" y="1076885"/>
                <a:ext cx="1472762" cy="195461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반별검사결과관리</a:t>
                </a:r>
              </a:p>
            </p:txBody>
          </p:sp>
          <p:sp>
            <p:nvSpPr>
              <p:cNvPr id="25" name="Rectangle 113"/>
              <p:cNvSpPr>
                <a:spLocks noChangeArrowheads="1"/>
              </p:cNvSpPr>
              <p:nvPr/>
            </p:nvSpPr>
            <p:spPr bwMode="auto">
              <a:xfrm>
                <a:off x="6489033" y="907606"/>
                <a:ext cx="1472766" cy="169279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</a:t>
                </a:r>
                <a:r>
                  <a:rPr lang="en-US" altLang="ko-KR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sp>
          <p:nvSpPr>
            <p:cNvPr id="19" name="Rectangle 113"/>
            <p:cNvSpPr>
              <a:spLocks noChangeArrowheads="1"/>
            </p:cNvSpPr>
            <p:nvPr/>
          </p:nvSpPr>
          <p:spPr bwMode="auto">
            <a:xfrm>
              <a:off x="8370205" y="1076883"/>
              <a:ext cx="1151351" cy="19546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75000"/>
                </a:schemeClr>
              </a:solidFill>
              <a:headEnd/>
              <a:tailEnd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0" tIns="0" rIns="0" bIns="0" anchor="ctr"/>
            <a:lstStyle/>
            <a:p>
              <a:pPr algn="ctr"/>
              <a:r>
                <a:rPr lang="ko-KR" altLang="en-US" sz="700" dirty="0">
                  <a:solidFill>
                    <a:srgbClr val="000000"/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관리일지생성</a:t>
              </a:r>
            </a:p>
          </p:txBody>
        </p:sp>
        <p:sp>
          <p:nvSpPr>
            <p:cNvPr id="20" name="Rectangle 113"/>
            <p:cNvSpPr>
              <a:spLocks noChangeArrowheads="1"/>
            </p:cNvSpPr>
            <p:nvPr/>
          </p:nvSpPr>
          <p:spPr bwMode="auto">
            <a:xfrm>
              <a:off x="8370199" y="907605"/>
              <a:ext cx="1151355" cy="169278"/>
            </a:xfrm>
            <a:prstGeom prst="rect">
              <a:avLst/>
            </a:prstGeom>
            <a:solidFill>
              <a:srgbClr val="006600"/>
            </a:solidFill>
            <a:ln>
              <a:solidFill>
                <a:srgbClr val="006600"/>
              </a:solidFill>
              <a:headEnd/>
              <a:tailEnd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0" tIns="20893" rIns="0" bIns="0" anchor="ctr"/>
            <a:lstStyle/>
            <a:p>
              <a:pPr algn="ctr"/>
              <a:r>
                <a:rPr lang="ko-KR" altLang="en-US" sz="800" b="1" dirty="0" err="1">
                  <a:solidFill>
                    <a:schemeClr val="bg1"/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나이스</a:t>
              </a:r>
              <a:r>
                <a:rPr lang="en-US" altLang="ko-KR" sz="800" b="1" dirty="0">
                  <a:solidFill>
                    <a:schemeClr val="bg1"/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(</a:t>
              </a:r>
              <a:r>
                <a:rPr lang="ko-KR" altLang="en-US" sz="800" b="1" dirty="0">
                  <a:solidFill>
                    <a:schemeClr val="bg1"/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학교</a:t>
              </a:r>
              <a:r>
                <a:rPr lang="en-US" altLang="ko-KR" sz="800" b="1" dirty="0">
                  <a:solidFill>
                    <a:schemeClr val="bg1"/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)</a:t>
              </a:r>
              <a:endParaRPr lang="ko-KR" altLang="en-US" sz="800" b="1" dirty="0">
                <a:solidFill>
                  <a:schemeClr val="bg1"/>
                </a:solidFill>
                <a:latin typeface="나눔바른고딕" panose="020B0600000101010101" charset="-127"/>
                <a:ea typeface="나눔바른고딕" panose="020B0600000101010101" charset="-127"/>
                <a:cs typeface="돋음"/>
              </a:endParaRPr>
            </a:p>
          </p:txBody>
        </p:sp>
        <p:cxnSp>
          <p:nvCxnSpPr>
            <p:cNvPr id="21" name="직선 화살표 연결선 20"/>
            <p:cNvCxnSpPr/>
            <p:nvPr/>
          </p:nvCxnSpPr>
          <p:spPr>
            <a:xfrm>
              <a:off x="7276465" y="1109350"/>
              <a:ext cx="1087584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113"/>
            <p:cNvSpPr>
              <a:spLocks noChangeArrowheads="1"/>
            </p:cNvSpPr>
            <p:nvPr/>
          </p:nvSpPr>
          <p:spPr bwMode="auto">
            <a:xfrm>
              <a:off x="6277030" y="1076883"/>
              <a:ext cx="1151350" cy="19546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75000"/>
                </a:schemeClr>
              </a:solidFill>
              <a:headEnd/>
              <a:tailEnd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0" tIns="0" rIns="0" bIns="0" anchor="ctr"/>
            <a:lstStyle/>
            <a:p>
              <a:pPr algn="ctr"/>
              <a:r>
                <a:rPr lang="ko-KR" altLang="en-US" sz="7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반별검사결과</a:t>
              </a:r>
            </a:p>
          </p:txBody>
        </p:sp>
        <p:sp>
          <p:nvSpPr>
            <p:cNvPr id="23" name="Rectangle 113"/>
            <p:cNvSpPr>
              <a:spLocks noChangeArrowheads="1"/>
            </p:cNvSpPr>
            <p:nvPr/>
          </p:nvSpPr>
          <p:spPr bwMode="auto">
            <a:xfrm>
              <a:off x="6277025" y="907605"/>
              <a:ext cx="1151356" cy="169278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chemeClr val="bg1">
                  <a:lumMod val="75000"/>
                </a:schemeClr>
              </a:solidFill>
              <a:headEnd/>
              <a:tailEnd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0" tIns="20893" rIns="0" bIns="0" anchor="ctr"/>
            <a:lstStyle/>
            <a:p>
              <a:pPr algn="ctr"/>
              <a:r>
                <a:rPr lang="ko-KR" altLang="en-US" sz="8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나이스</a:t>
              </a:r>
              <a:r>
                <a:rPr lang="en-US" altLang="ko-KR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(</a:t>
              </a:r>
              <a:r>
                <a:rPr lang="ko-KR" alt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학교</a:t>
              </a:r>
              <a:r>
                <a:rPr lang="en-US" altLang="ko-KR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)</a:t>
              </a:r>
              <a:endParaRPr lang="ko-KR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나눔바른고딕" panose="020B0600000101010101" charset="-127"/>
                <a:ea typeface="나눔바른고딕" panose="020B0600000101010101" charset="-127"/>
                <a:cs typeface="돋음"/>
              </a:endParaRPr>
            </a:p>
          </p:txBody>
        </p:sp>
      </p:grpSp>
      <p:sp>
        <p:nvSpPr>
          <p:cNvPr id="26" name="직사각형 25">
            <a:extLst>
              <a:ext uri="{FF2B5EF4-FFF2-40B4-BE49-F238E27FC236}">
                <a16:creationId xmlns:a16="http://schemas.microsoft.com/office/drawing/2014/main" xmlns="" id="{7E13B21E-D9E5-4BE6-AB9C-ADCDEF6AE8BD}"/>
              </a:ext>
            </a:extLst>
          </p:cNvPr>
          <p:cNvSpPr/>
          <p:nvPr/>
        </p:nvSpPr>
        <p:spPr>
          <a:xfrm>
            <a:off x="328189" y="5949876"/>
            <a:ext cx="7980693" cy="203133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80000" indent="-180000">
              <a:lnSpc>
                <a:spcPct val="120000"/>
              </a:lnSpc>
            </a:pP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① 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관심군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학생 목록이 조회되고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, 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학생 성명을 클릭하여 개인별 관리일지를 조회함</a:t>
            </a:r>
            <a:endParaRPr lang="en-US" altLang="ko-KR" sz="1100" b="1" dirty="0">
              <a:ln>
                <a:solidFill>
                  <a:schemeClr val="tx1">
                    <a:lumMod val="85000"/>
                    <a:lumOff val="15000"/>
                    <a:alpha val="0"/>
                  </a:schemeClr>
                </a:solidFill>
              </a:ln>
              <a:solidFill>
                <a:srgbClr val="FD5312"/>
              </a:solidFill>
              <a:latin typeface="나눔바른고딕" panose="020B0600000101010101" charset="-127"/>
              <a:ea typeface="나눔바른고딕" panose="020B0600000101010101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591334803"/>
      </p:ext>
    </p:extLst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7620" y="1777048"/>
            <a:ext cx="9273418" cy="3960000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</p:pic>
      <p:sp>
        <p:nvSpPr>
          <p:cNvPr id="93" name="TextBox 4">
            <a:extLst>
              <a:ext uri="{FF2B5EF4-FFF2-40B4-BE49-F238E27FC236}">
                <a16:creationId xmlns:a16="http://schemas.microsoft.com/office/drawing/2014/main" xmlns="" id="{B2A2134E-34A5-422C-8D66-092F6558A4F0}"/>
              </a:ext>
            </a:extLst>
          </p:cNvPr>
          <p:cNvSpPr txBox="1"/>
          <p:nvPr/>
        </p:nvSpPr>
        <p:spPr>
          <a:xfrm>
            <a:off x="96327" y="39171"/>
            <a:ext cx="51569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000" b="1" spc="-7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학교 주요 업무처리 방법</a:t>
            </a:r>
          </a:p>
        </p:txBody>
      </p:sp>
      <p:sp>
        <p:nvSpPr>
          <p:cNvPr id="14" name="모서리가 둥근 직사각형 13">
            <a:extLst>
              <a:ext uri="{FF2B5EF4-FFF2-40B4-BE49-F238E27FC236}">
                <a16:creationId xmlns:a16="http://schemas.microsoft.com/office/drawing/2014/main" xmlns="" id="{A48839FD-54EA-214C-BE98-4BDD2DF3094C}"/>
              </a:ext>
            </a:extLst>
          </p:cNvPr>
          <p:cNvSpPr/>
          <p:nvPr/>
        </p:nvSpPr>
        <p:spPr>
          <a:xfrm>
            <a:off x="163006" y="802346"/>
            <a:ext cx="3642849" cy="669007"/>
          </a:xfrm>
          <a:prstGeom prst="roundRect">
            <a:avLst>
              <a:gd name="adj" fmla="val 50000"/>
            </a:avLst>
          </a:prstGeom>
          <a:solidFill>
            <a:srgbClr val="E2F0D9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4. </a:t>
            </a:r>
            <a:r>
              <a:rPr lang="ko-KR" altLang="en-US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학교 </a:t>
            </a:r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– </a:t>
            </a:r>
            <a:r>
              <a:rPr lang="ko-KR" altLang="en-US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검사결과관리</a:t>
            </a:r>
            <a:endParaRPr lang="en-US" altLang="ko-KR" sz="1600" b="1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66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lvl="0"/>
            <a:r>
              <a:rPr lang="en-US" altLang="ko-KR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4.7. </a:t>
            </a:r>
            <a:r>
              <a:rPr lang="ko-KR" altLang="en-US" b="1" dirty="0" err="1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조치결과통계및제출</a:t>
            </a:r>
            <a:r>
              <a:rPr lang="en-US" altLang="ko-KR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(1/6)</a:t>
            </a:r>
            <a:endParaRPr lang="ko-KR" altLang="en-US" b="1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66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10" name="사각형: 둥근 모서리 81">
            <a:extLst>
              <a:ext uri="{FF2B5EF4-FFF2-40B4-BE49-F238E27FC236}">
                <a16:creationId xmlns:a16="http://schemas.microsoft.com/office/drawing/2014/main" xmlns="" id="{E908EED5-9D07-442C-87CA-697451B62CB7}"/>
              </a:ext>
            </a:extLst>
          </p:cNvPr>
          <p:cNvSpPr/>
          <p:nvPr/>
        </p:nvSpPr>
        <p:spPr>
          <a:xfrm>
            <a:off x="3970021" y="802347"/>
            <a:ext cx="5662930" cy="550546"/>
          </a:xfrm>
          <a:prstGeom prst="roundRect">
            <a:avLst>
              <a:gd name="adj" fmla="val 6492"/>
            </a:avLst>
          </a:prstGeom>
          <a:solidFill>
            <a:schemeClr val="bg1"/>
          </a:solidFill>
          <a:ln w="6350">
            <a:solidFill>
              <a:schemeClr val="bg1">
                <a:lumMod val="75000"/>
              </a:schemeClr>
            </a:solidFill>
          </a:ln>
          <a:effectLst>
            <a:outerShdw blurRad="889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defTabSz="1090746" fontAlgn="ctr" latinLnBrk="0">
              <a:buClr>
                <a:srgbClr val="336699"/>
              </a:buClr>
              <a:defRPr/>
            </a:pPr>
            <a:endParaRPr kumimoji="1" lang="en-US" altLang="ko-KR" sz="200" b="1" kern="0" dirty="0">
              <a:ln w="0">
                <a:solidFill>
                  <a:srgbClr val="0B4355">
                    <a:alpha val="5000"/>
                  </a:srgbClr>
                </a:solidFill>
              </a:ln>
              <a:solidFill>
                <a:srgbClr val="C00000"/>
              </a:solidFill>
              <a:latin typeface="나눔바른고딕" panose="020B0600000101010101" charset="-127"/>
              <a:ea typeface="나눔바른고딕" panose="020B0600000101010101" charset="-127"/>
              <a:sym typeface="Wingdings" pitchFamily="2" charset="2"/>
            </a:endParaRPr>
          </a:p>
        </p:txBody>
      </p:sp>
      <p:grpSp>
        <p:nvGrpSpPr>
          <p:cNvPr id="12" name="그룹 11"/>
          <p:cNvGrpSpPr/>
          <p:nvPr/>
        </p:nvGrpSpPr>
        <p:grpSpPr>
          <a:xfrm>
            <a:off x="4095750" y="907605"/>
            <a:ext cx="5435599" cy="364742"/>
            <a:chOff x="5461648" y="907605"/>
            <a:chExt cx="4069701" cy="364742"/>
          </a:xfrm>
        </p:grpSpPr>
        <p:cxnSp>
          <p:nvCxnSpPr>
            <p:cNvPr id="13" name="직선 화살표 연결선 12"/>
            <p:cNvCxnSpPr/>
            <p:nvPr/>
          </p:nvCxnSpPr>
          <p:spPr>
            <a:xfrm>
              <a:off x="6129798" y="1109350"/>
              <a:ext cx="146579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직선 화살표 연결선 15"/>
            <p:cNvCxnSpPr/>
            <p:nvPr/>
          </p:nvCxnSpPr>
          <p:spPr>
            <a:xfrm>
              <a:off x="7059723" y="1109350"/>
              <a:ext cx="146579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9" name="그룹 18"/>
            <p:cNvGrpSpPr/>
            <p:nvPr/>
          </p:nvGrpSpPr>
          <p:grpSpPr>
            <a:xfrm>
              <a:off x="5461648" y="907606"/>
              <a:ext cx="700613" cy="364740"/>
              <a:chOff x="6497545" y="907606"/>
              <a:chExt cx="687056" cy="364740"/>
            </a:xfrm>
          </p:grpSpPr>
          <p:sp>
            <p:nvSpPr>
              <p:cNvPr id="34" name="Rectangle 113"/>
              <p:cNvSpPr>
                <a:spLocks noChangeArrowheads="1"/>
              </p:cNvSpPr>
              <p:nvPr/>
            </p:nvSpPr>
            <p:spPr bwMode="auto">
              <a:xfrm>
                <a:off x="6497547" y="1076885"/>
                <a:ext cx="687054" cy="195461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dirty="0" err="1">
                    <a:solidFill>
                      <a:srgbClr val="000000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조치결과통계및제출</a:t>
                </a:r>
                <a:endParaRPr lang="ko-KR" altLang="en-US" sz="700" dirty="0">
                  <a:solidFill>
                    <a:srgbClr val="000000"/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  <p:sp>
            <p:nvSpPr>
              <p:cNvPr id="35" name="Rectangle 113"/>
              <p:cNvSpPr>
                <a:spLocks noChangeArrowheads="1"/>
              </p:cNvSpPr>
              <p:nvPr/>
            </p:nvSpPr>
            <p:spPr bwMode="auto">
              <a:xfrm>
                <a:off x="6497545" y="907606"/>
                <a:ext cx="687056" cy="169279"/>
              </a:xfrm>
              <a:prstGeom prst="rect">
                <a:avLst/>
              </a:prstGeom>
              <a:solidFill>
                <a:srgbClr val="006600"/>
              </a:solidFill>
              <a:ln>
                <a:solidFill>
                  <a:srgbClr val="006600"/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b="1" dirty="0" err="1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b="1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b="1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</a:t>
                </a:r>
                <a:r>
                  <a:rPr lang="en-US" altLang="ko-KR" sz="800" b="1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b="1" dirty="0">
                  <a:solidFill>
                    <a:schemeClr val="bg1"/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cxnSp>
          <p:nvCxnSpPr>
            <p:cNvPr id="20" name="직선 화살표 연결선 19"/>
            <p:cNvCxnSpPr/>
            <p:nvPr/>
          </p:nvCxnSpPr>
          <p:spPr>
            <a:xfrm>
              <a:off x="7984415" y="1109350"/>
              <a:ext cx="146579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1" name="그룹 20"/>
            <p:cNvGrpSpPr/>
            <p:nvPr/>
          </p:nvGrpSpPr>
          <p:grpSpPr>
            <a:xfrm>
              <a:off x="7206303" y="907605"/>
              <a:ext cx="816483" cy="364740"/>
              <a:chOff x="8096684" y="907605"/>
              <a:chExt cx="687056" cy="364740"/>
            </a:xfrm>
          </p:grpSpPr>
          <p:sp>
            <p:nvSpPr>
              <p:cNvPr id="32" name="Rectangle 113"/>
              <p:cNvSpPr>
                <a:spLocks noChangeArrowheads="1"/>
              </p:cNvSpPr>
              <p:nvPr/>
            </p:nvSpPr>
            <p:spPr bwMode="auto">
              <a:xfrm>
                <a:off x="8096685" y="1076883"/>
                <a:ext cx="68705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ko-KR" altLang="en-US" sz="7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학교급별조치결과통계</a:t>
                </a:r>
                <a:endParaRPr lang="ko-KR" altLang="en-US" sz="7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  <p:sp>
            <p:nvSpPr>
              <p:cNvPr id="33" name="Rectangle 113"/>
              <p:cNvSpPr>
                <a:spLocks noChangeArrowheads="1"/>
              </p:cNvSpPr>
              <p:nvPr/>
            </p:nvSpPr>
            <p:spPr bwMode="auto">
              <a:xfrm>
                <a:off x="8096684" y="907605"/>
                <a:ext cx="687056" cy="16927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ctr"/>
                <a:r>
                  <a:rPr lang="ko-KR" altLang="en-US" sz="800" kern="600" dirty="0" err="1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kern="6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kern="6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</a:t>
                </a:r>
                <a:r>
                  <a:rPr lang="en-US" altLang="ko-KR" sz="800" kern="6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kern="6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지원</a:t>
                </a:r>
                <a:r>
                  <a:rPr lang="en-US" altLang="ko-KR" sz="800" kern="6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r>
                  <a:rPr lang="ko-KR" altLang="en-US" sz="800" kern="6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청</a:t>
                </a:r>
                <a:r>
                  <a:rPr lang="en-US" altLang="ko-KR" sz="800" kern="6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kern="6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grpSp>
          <p:nvGrpSpPr>
            <p:cNvPr id="22" name="그룹 21"/>
            <p:cNvGrpSpPr/>
            <p:nvPr/>
          </p:nvGrpSpPr>
          <p:grpSpPr>
            <a:xfrm>
              <a:off x="6276040" y="907607"/>
              <a:ext cx="816483" cy="364740"/>
              <a:chOff x="7298520" y="907607"/>
              <a:chExt cx="687056" cy="364740"/>
            </a:xfrm>
          </p:grpSpPr>
          <p:sp>
            <p:nvSpPr>
              <p:cNvPr id="30" name="Rectangle 113"/>
              <p:cNvSpPr>
                <a:spLocks noChangeArrowheads="1"/>
              </p:cNvSpPr>
              <p:nvPr/>
            </p:nvSpPr>
            <p:spPr bwMode="auto">
              <a:xfrm>
                <a:off x="7298521" y="1076885"/>
                <a:ext cx="68705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학교별조치결과마감현황</a:t>
                </a:r>
                <a:endParaRPr lang="ko-KR" altLang="en-US" sz="7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  <p:sp>
            <p:nvSpPr>
              <p:cNvPr id="31" name="Rectangle 113"/>
              <p:cNvSpPr>
                <a:spLocks noChangeArrowheads="1"/>
              </p:cNvSpPr>
              <p:nvPr/>
            </p:nvSpPr>
            <p:spPr bwMode="auto">
              <a:xfrm>
                <a:off x="7298520" y="907607"/>
                <a:ext cx="687056" cy="16927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kern="600" dirty="0" err="1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kern="6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kern="6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</a:t>
                </a:r>
                <a:r>
                  <a:rPr lang="en-US" altLang="ko-KR" sz="800" kern="6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kern="6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지원</a:t>
                </a:r>
                <a:r>
                  <a:rPr lang="en-US" altLang="ko-KR" sz="800" kern="6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r>
                  <a:rPr lang="ko-KR" altLang="en-US" sz="800" kern="6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청</a:t>
                </a:r>
                <a:r>
                  <a:rPr lang="en-US" altLang="ko-KR" sz="800" kern="6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kern="6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grpSp>
          <p:nvGrpSpPr>
            <p:cNvPr id="23" name="그룹 22"/>
            <p:cNvGrpSpPr/>
            <p:nvPr/>
          </p:nvGrpSpPr>
          <p:grpSpPr>
            <a:xfrm>
              <a:off x="8886587" y="907605"/>
              <a:ext cx="644762" cy="364740"/>
              <a:chOff x="8885570" y="907605"/>
              <a:chExt cx="687057" cy="364740"/>
            </a:xfrm>
          </p:grpSpPr>
          <p:sp>
            <p:nvSpPr>
              <p:cNvPr id="28" name="Rectangle 113"/>
              <p:cNvSpPr>
                <a:spLocks noChangeArrowheads="1"/>
              </p:cNvSpPr>
              <p:nvPr/>
            </p:nvSpPr>
            <p:spPr bwMode="auto">
              <a:xfrm>
                <a:off x="8885572" y="1076883"/>
                <a:ext cx="68705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ko-KR" altLang="en-US" sz="7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조치결과통계표</a:t>
                </a:r>
              </a:p>
            </p:txBody>
          </p:sp>
          <p:sp>
            <p:nvSpPr>
              <p:cNvPr id="29" name="Rectangle 113"/>
              <p:cNvSpPr>
                <a:spLocks noChangeArrowheads="1"/>
              </p:cNvSpPr>
              <p:nvPr/>
            </p:nvSpPr>
            <p:spPr bwMode="auto">
              <a:xfrm>
                <a:off x="8885570" y="907605"/>
                <a:ext cx="687056" cy="16927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ko-KR" altLang="en-US" sz="8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교육부</a:t>
                </a:r>
                <a:r>
                  <a:rPr lang="en-US" altLang="ko-KR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cxnSp>
          <p:nvCxnSpPr>
            <p:cNvPr id="24" name="직선 화살표 연결선 23"/>
            <p:cNvCxnSpPr/>
            <p:nvPr/>
          </p:nvCxnSpPr>
          <p:spPr>
            <a:xfrm>
              <a:off x="8740008" y="1109350"/>
              <a:ext cx="146579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5" name="그룹 24"/>
            <p:cNvGrpSpPr/>
            <p:nvPr/>
          </p:nvGrpSpPr>
          <p:grpSpPr>
            <a:xfrm>
              <a:off x="8130994" y="907605"/>
              <a:ext cx="644762" cy="364740"/>
              <a:chOff x="8885570" y="907605"/>
              <a:chExt cx="687057" cy="364740"/>
            </a:xfrm>
          </p:grpSpPr>
          <p:sp>
            <p:nvSpPr>
              <p:cNvPr id="26" name="Rectangle 113"/>
              <p:cNvSpPr>
                <a:spLocks noChangeArrowheads="1"/>
              </p:cNvSpPr>
              <p:nvPr/>
            </p:nvSpPr>
            <p:spPr bwMode="auto">
              <a:xfrm>
                <a:off x="8885572" y="1076883"/>
                <a:ext cx="68705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ko-KR" altLang="en-US" sz="7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조치결과마감처리</a:t>
                </a:r>
              </a:p>
            </p:txBody>
          </p:sp>
          <p:sp>
            <p:nvSpPr>
              <p:cNvPr id="27" name="Rectangle 113"/>
              <p:cNvSpPr>
                <a:spLocks noChangeArrowheads="1"/>
              </p:cNvSpPr>
              <p:nvPr/>
            </p:nvSpPr>
            <p:spPr bwMode="auto">
              <a:xfrm>
                <a:off x="8885570" y="907605"/>
                <a:ext cx="687056" cy="16927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ko-KR" altLang="en-US" sz="8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교육청</a:t>
                </a:r>
                <a:r>
                  <a:rPr lang="en-US" altLang="ko-KR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</p:grpSp>
      <p:sp>
        <p:nvSpPr>
          <p:cNvPr id="44" name="직사각형 43">
            <a:extLst>
              <a:ext uri="{FF2B5EF4-FFF2-40B4-BE49-F238E27FC236}">
                <a16:creationId xmlns:a16="http://schemas.microsoft.com/office/drawing/2014/main" xmlns="" id="{7E13B21E-D9E5-4BE6-AB9C-ADCDEF6AE8BD}"/>
              </a:ext>
            </a:extLst>
          </p:cNvPr>
          <p:cNvSpPr/>
          <p:nvPr/>
        </p:nvSpPr>
        <p:spPr>
          <a:xfrm>
            <a:off x="317620" y="5879641"/>
            <a:ext cx="7735887" cy="406265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80000" indent="-180000">
              <a:lnSpc>
                <a:spcPct val="120000"/>
              </a:lnSpc>
            </a:pP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① 검사결과 제출 이후 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조치결과에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대한 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관심군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증감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, 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자살위험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증감 수치를 입력함</a:t>
            </a:r>
            <a:endParaRPr lang="en-US" altLang="ko-KR" sz="1100" b="1" dirty="0">
              <a:ln>
                <a:solidFill>
                  <a:schemeClr val="tx1">
                    <a:lumMod val="85000"/>
                    <a:lumOff val="15000"/>
                    <a:alpha val="0"/>
                  </a:schemeClr>
                </a:solidFill>
              </a:ln>
              <a:solidFill>
                <a:srgbClr val="FD5312"/>
              </a:solidFill>
              <a:latin typeface="나눔바른고딕" panose="020B0600000101010101" charset="-127"/>
              <a:ea typeface="나눔바른고딕" panose="020B0600000101010101" charset="-127"/>
            </a:endParaRPr>
          </a:p>
          <a:p>
            <a:pPr marL="180000" indent="-180000">
              <a:lnSpc>
                <a:spcPct val="120000"/>
              </a:lnSpc>
            </a:pP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※ 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조치결과통계는 검사결과통계자료에 대해 교육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(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지원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)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청 제출 이후 작성 가능함</a:t>
            </a:r>
            <a:endParaRPr lang="en-US" altLang="ko-KR" sz="1100" b="1" dirty="0">
              <a:ln>
                <a:solidFill>
                  <a:schemeClr val="tx1">
                    <a:lumMod val="85000"/>
                    <a:lumOff val="15000"/>
                    <a:alpha val="0"/>
                  </a:schemeClr>
                </a:solidFill>
              </a:ln>
              <a:solidFill>
                <a:srgbClr val="FD5312"/>
              </a:solidFill>
              <a:latin typeface="나눔바른고딕" panose="020B0600000101010101" charset="-127"/>
              <a:ea typeface="나눔바른고딕" panose="020B0600000101010101" charset="-127"/>
            </a:endParaRPr>
          </a:p>
        </p:txBody>
      </p:sp>
      <p:sp>
        <p:nvSpPr>
          <p:cNvPr id="45" name="직사각형 44"/>
          <p:cNvSpPr/>
          <p:nvPr/>
        </p:nvSpPr>
        <p:spPr>
          <a:xfrm>
            <a:off x="4332669" y="3352165"/>
            <a:ext cx="2039239" cy="1183005"/>
          </a:xfrm>
          <a:prstGeom prst="rect">
            <a:avLst/>
          </a:prstGeom>
          <a:noFill/>
          <a:ln w="25400">
            <a:solidFill>
              <a:srgbClr val="FD531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6" name="타원 45"/>
          <p:cNvSpPr/>
          <p:nvPr/>
        </p:nvSpPr>
        <p:spPr>
          <a:xfrm>
            <a:off x="4241229" y="3260725"/>
            <a:ext cx="182880" cy="176727"/>
          </a:xfrm>
          <a:prstGeom prst="ellipse">
            <a:avLst/>
          </a:prstGeom>
          <a:solidFill>
            <a:srgbClr val="FD5312"/>
          </a:solidFill>
          <a:ln w="25400">
            <a:solidFill>
              <a:srgbClr val="FD531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b="1" dirty="0">
                <a:latin typeface="+mn-ea"/>
              </a:rPr>
              <a:t>1</a:t>
            </a:r>
            <a:endParaRPr lang="ko-KR" altLang="en-US" sz="1100" b="1" dirty="0">
              <a:latin typeface="+mn-ea"/>
            </a:endParaRPr>
          </a:p>
        </p:txBody>
      </p:sp>
      <p:sp>
        <p:nvSpPr>
          <p:cNvPr id="36" name="직사각형 35">
            <a:extLst>
              <a:ext uri="{FF2B5EF4-FFF2-40B4-BE49-F238E27FC236}">
                <a16:creationId xmlns:a16="http://schemas.microsoft.com/office/drawing/2014/main" xmlns="" id="{7E13B21E-D9E5-4BE6-AB9C-ADCDEF6AE8BD}"/>
              </a:ext>
            </a:extLst>
          </p:cNvPr>
          <p:cNvSpPr/>
          <p:nvPr/>
        </p:nvSpPr>
        <p:spPr>
          <a:xfrm>
            <a:off x="3970021" y="1431930"/>
            <a:ext cx="5772028" cy="203133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80000" indent="-180000">
              <a:lnSpc>
                <a:spcPct val="120000"/>
              </a:lnSpc>
            </a:pP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※ (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업무흐름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) 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조치결과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작성 및 저장 → 승인요청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(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업무승인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) 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→ 마감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(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제출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)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하기</a:t>
            </a:r>
            <a:endParaRPr lang="en-US" altLang="ko-KR" sz="1100" b="1" dirty="0">
              <a:ln>
                <a:solidFill>
                  <a:schemeClr val="tx1">
                    <a:lumMod val="85000"/>
                    <a:lumOff val="15000"/>
                    <a:alpha val="0"/>
                  </a:schemeClr>
                </a:solidFill>
              </a:ln>
              <a:solidFill>
                <a:srgbClr val="FD5312"/>
              </a:solidFill>
              <a:latin typeface="나눔바른고딕" panose="020B0600000101010101" charset="-127"/>
              <a:ea typeface="나눔바른고딕" panose="020B0600000101010101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587018204"/>
      </p:ext>
    </p:extLst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5021" y="1780062"/>
            <a:ext cx="9273418" cy="3960000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</p:pic>
      <p:sp>
        <p:nvSpPr>
          <p:cNvPr id="93" name="TextBox 4">
            <a:extLst>
              <a:ext uri="{FF2B5EF4-FFF2-40B4-BE49-F238E27FC236}">
                <a16:creationId xmlns:a16="http://schemas.microsoft.com/office/drawing/2014/main" xmlns="" id="{B2A2134E-34A5-422C-8D66-092F6558A4F0}"/>
              </a:ext>
            </a:extLst>
          </p:cNvPr>
          <p:cNvSpPr txBox="1"/>
          <p:nvPr/>
        </p:nvSpPr>
        <p:spPr>
          <a:xfrm>
            <a:off x="96327" y="39171"/>
            <a:ext cx="51569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000" b="1" spc="-7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학교 주요 업무처리 방법</a:t>
            </a:r>
          </a:p>
        </p:txBody>
      </p:sp>
      <p:sp>
        <p:nvSpPr>
          <p:cNvPr id="14" name="모서리가 둥근 직사각형 13">
            <a:extLst>
              <a:ext uri="{FF2B5EF4-FFF2-40B4-BE49-F238E27FC236}">
                <a16:creationId xmlns:a16="http://schemas.microsoft.com/office/drawing/2014/main" xmlns="" id="{A48839FD-54EA-214C-BE98-4BDD2DF3094C}"/>
              </a:ext>
            </a:extLst>
          </p:cNvPr>
          <p:cNvSpPr/>
          <p:nvPr/>
        </p:nvSpPr>
        <p:spPr>
          <a:xfrm>
            <a:off x="163006" y="802346"/>
            <a:ext cx="3642849" cy="669007"/>
          </a:xfrm>
          <a:prstGeom prst="roundRect">
            <a:avLst>
              <a:gd name="adj" fmla="val 50000"/>
            </a:avLst>
          </a:prstGeom>
          <a:solidFill>
            <a:srgbClr val="E2F0D9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4. </a:t>
            </a:r>
            <a:r>
              <a:rPr lang="ko-KR" altLang="en-US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학교 </a:t>
            </a:r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– </a:t>
            </a:r>
            <a:r>
              <a:rPr lang="ko-KR" altLang="en-US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검사결과관리</a:t>
            </a:r>
            <a:endParaRPr lang="en-US" altLang="ko-KR" sz="1600" b="1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66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lvl="0"/>
            <a:r>
              <a:rPr lang="en-US" altLang="ko-KR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4.7. </a:t>
            </a:r>
            <a:r>
              <a:rPr lang="ko-KR" altLang="en-US" b="1" dirty="0" err="1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조치결과통계및제출</a:t>
            </a:r>
            <a:r>
              <a:rPr lang="en-US" altLang="ko-KR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(2/6)</a:t>
            </a:r>
            <a:endParaRPr lang="ko-KR" altLang="en-US" b="1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66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10" name="사각형: 둥근 모서리 81">
            <a:extLst>
              <a:ext uri="{FF2B5EF4-FFF2-40B4-BE49-F238E27FC236}">
                <a16:creationId xmlns:a16="http://schemas.microsoft.com/office/drawing/2014/main" xmlns="" id="{E908EED5-9D07-442C-87CA-697451B62CB7}"/>
              </a:ext>
            </a:extLst>
          </p:cNvPr>
          <p:cNvSpPr/>
          <p:nvPr/>
        </p:nvSpPr>
        <p:spPr>
          <a:xfrm>
            <a:off x="3970021" y="802347"/>
            <a:ext cx="5662930" cy="550546"/>
          </a:xfrm>
          <a:prstGeom prst="roundRect">
            <a:avLst>
              <a:gd name="adj" fmla="val 6492"/>
            </a:avLst>
          </a:prstGeom>
          <a:solidFill>
            <a:schemeClr val="bg1"/>
          </a:solidFill>
          <a:ln w="6350">
            <a:solidFill>
              <a:schemeClr val="bg1">
                <a:lumMod val="75000"/>
              </a:schemeClr>
            </a:solidFill>
          </a:ln>
          <a:effectLst>
            <a:outerShdw blurRad="889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defTabSz="1090746" fontAlgn="ctr" latinLnBrk="0">
              <a:buClr>
                <a:srgbClr val="336699"/>
              </a:buClr>
              <a:defRPr/>
            </a:pPr>
            <a:endParaRPr kumimoji="1" lang="en-US" altLang="ko-KR" sz="200" b="1" kern="0" dirty="0">
              <a:ln w="0">
                <a:solidFill>
                  <a:srgbClr val="0B4355">
                    <a:alpha val="5000"/>
                  </a:srgbClr>
                </a:solidFill>
              </a:ln>
              <a:solidFill>
                <a:srgbClr val="C00000"/>
              </a:solidFill>
              <a:latin typeface="나눔바른고딕" panose="020B0600000101010101" charset="-127"/>
              <a:ea typeface="나눔바른고딕" panose="020B0600000101010101" charset="-127"/>
              <a:sym typeface="Wingdings" pitchFamily="2" charset="2"/>
            </a:endParaRPr>
          </a:p>
        </p:txBody>
      </p:sp>
      <p:grpSp>
        <p:nvGrpSpPr>
          <p:cNvPr id="12" name="그룹 11"/>
          <p:cNvGrpSpPr/>
          <p:nvPr/>
        </p:nvGrpSpPr>
        <p:grpSpPr>
          <a:xfrm>
            <a:off x="4095750" y="907605"/>
            <a:ext cx="5435599" cy="364742"/>
            <a:chOff x="5461648" y="907605"/>
            <a:chExt cx="4069701" cy="364742"/>
          </a:xfrm>
        </p:grpSpPr>
        <p:cxnSp>
          <p:nvCxnSpPr>
            <p:cNvPr id="13" name="직선 화살표 연결선 12"/>
            <p:cNvCxnSpPr/>
            <p:nvPr/>
          </p:nvCxnSpPr>
          <p:spPr>
            <a:xfrm>
              <a:off x="6129798" y="1109350"/>
              <a:ext cx="146579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직선 화살표 연결선 15"/>
            <p:cNvCxnSpPr/>
            <p:nvPr/>
          </p:nvCxnSpPr>
          <p:spPr>
            <a:xfrm>
              <a:off x="7059723" y="1109350"/>
              <a:ext cx="146579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9" name="그룹 18"/>
            <p:cNvGrpSpPr/>
            <p:nvPr/>
          </p:nvGrpSpPr>
          <p:grpSpPr>
            <a:xfrm>
              <a:off x="5461648" y="907606"/>
              <a:ext cx="700613" cy="364740"/>
              <a:chOff x="6497545" y="907606"/>
              <a:chExt cx="687056" cy="364740"/>
            </a:xfrm>
          </p:grpSpPr>
          <p:sp>
            <p:nvSpPr>
              <p:cNvPr id="34" name="Rectangle 113"/>
              <p:cNvSpPr>
                <a:spLocks noChangeArrowheads="1"/>
              </p:cNvSpPr>
              <p:nvPr/>
            </p:nvSpPr>
            <p:spPr bwMode="auto">
              <a:xfrm>
                <a:off x="6497547" y="1076885"/>
                <a:ext cx="687054" cy="195461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dirty="0" err="1">
                    <a:solidFill>
                      <a:srgbClr val="000000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조치결과통계및제출</a:t>
                </a:r>
                <a:endParaRPr lang="ko-KR" altLang="en-US" sz="700" dirty="0">
                  <a:solidFill>
                    <a:srgbClr val="000000"/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  <p:sp>
            <p:nvSpPr>
              <p:cNvPr id="35" name="Rectangle 113"/>
              <p:cNvSpPr>
                <a:spLocks noChangeArrowheads="1"/>
              </p:cNvSpPr>
              <p:nvPr/>
            </p:nvSpPr>
            <p:spPr bwMode="auto">
              <a:xfrm>
                <a:off x="6497545" y="907606"/>
                <a:ext cx="687056" cy="169279"/>
              </a:xfrm>
              <a:prstGeom prst="rect">
                <a:avLst/>
              </a:prstGeom>
              <a:solidFill>
                <a:srgbClr val="006600"/>
              </a:solidFill>
              <a:ln>
                <a:solidFill>
                  <a:srgbClr val="006600"/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b="1" dirty="0" err="1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b="1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b="1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</a:t>
                </a:r>
                <a:r>
                  <a:rPr lang="en-US" altLang="ko-KR" sz="800" b="1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b="1" dirty="0">
                  <a:solidFill>
                    <a:schemeClr val="bg1"/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cxnSp>
          <p:nvCxnSpPr>
            <p:cNvPr id="20" name="직선 화살표 연결선 19"/>
            <p:cNvCxnSpPr/>
            <p:nvPr/>
          </p:nvCxnSpPr>
          <p:spPr>
            <a:xfrm>
              <a:off x="7984415" y="1109350"/>
              <a:ext cx="146579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1" name="그룹 20"/>
            <p:cNvGrpSpPr/>
            <p:nvPr/>
          </p:nvGrpSpPr>
          <p:grpSpPr>
            <a:xfrm>
              <a:off x="7206303" y="907605"/>
              <a:ext cx="816483" cy="364740"/>
              <a:chOff x="8096684" y="907605"/>
              <a:chExt cx="687056" cy="364740"/>
            </a:xfrm>
          </p:grpSpPr>
          <p:sp>
            <p:nvSpPr>
              <p:cNvPr id="32" name="Rectangle 113"/>
              <p:cNvSpPr>
                <a:spLocks noChangeArrowheads="1"/>
              </p:cNvSpPr>
              <p:nvPr/>
            </p:nvSpPr>
            <p:spPr bwMode="auto">
              <a:xfrm>
                <a:off x="8096685" y="1076883"/>
                <a:ext cx="68705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ko-KR" altLang="en-US" sz="7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학교급별조치결과통계</a:t>
                </a:r>
                <a:endParaRPr lang="ko-KR" altLang="en-US" sz="7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  <p:sp>
            <p:nvSpPr>
              <p:cNvPr id="33" name="Rectangle 113"/>
              <p:cNvSpPr>
                <a:spLocks noChangeArrowheads="1"/>
              </p:cNvSpPr>
              <p:nvPr/>
            </p:nvSpPr>
            <p:spPr bwMode="auto">
              <a:xfrm>
                <a:off x="8096684" y="907605"/>
                <a:ext cx="687056" cy="16927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ctr"/>
                <a:r>
                  <a:rPr lang="ko-KR" altLang="en-US" sz="800" kern="600" dirty="0" err="1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kern="6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kern="6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</a:t>
                </a:r>
                <a:r>
                  <a:rPr lang="en-US" altLang="ko-KR" sz="800" kern="6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kern="6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지원</a:t>
                </a:r>
                <a:r>
                  <a:rPr lang="en-US" altLang="ko-KR" sz="800" kern="6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r>
                  <a:rPr lang="ko-KR" altLang="en-US" sz="800" kern="6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청</a:t>
                </a:r>
                <a:r>
                  <a:rPr lang="en-US" altLang="ko-KR" sz="800" kern="6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kern="6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grpSp>
          <p:nvGrpSpPr>
            <p:cNvPr id="22" name="그룹 21"/>
            <p:cNvGrpSpPr/>
            <p:nvPr/>
          </p:nvGrpSpPr>
          <p:grpSpPr>
            <a:xfrm>
              <a:off x="6276040" y="907607"/>
              <a:ext cx="816483" cy="364740"/>
              <a:chOff x="7298520" y="907607"/>
              <a:chExt cx="687056" cy="364740"/>
            </a:xfrm>
          </p:grpSpPr>
          <p:sp>
            <p:nvSpPr>
              <p:cNvPr id="30" name="Rectangle 113"/>
              <p:cNvSpPr>
                <a:spLocks noChangeArrowheads="1"/>
              </p:cNvSpPr>
              <p:nvPr/>
            </p:nvSpPr>
            <p:spPr bwMode="auto">
              <a:xfrm>
                <a:off x="7298521" y="1076885"/>
                <a:ext cx="68705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학교별조치결과마감현황</a:t>
                </a:r>
                <a:endParaRPr lang="ko-KR" altLang="en-US" sz="7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  <p:sp>
            <p:nvSpPr>
              <p:cNvPr id="31" name="Rectangle 113"/>
              <p:cNvSpPr>
                <a:spLocks noChangeArrowheads="1"/>
              </p:cNvSpPr>
              <p:nvPr/>
            </p:nvSpPr>
            <p:spPr bwMode="auto">
              <a:xfrm>
                <a:off x="7298520" y="907607"/>
                <a:ext cx="687056" cy="16927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kern="600" dirty="0" err="1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kern="6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kern="6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</a:t>
                </a:r>
                <a:r>
                  <a:rPr lang="en-US" altLang="ko-KR" sz="800" kern="6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kern="6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지원</a:t>
                </a:r>
                <a:r>
                  <a:rPr lang="en-US" altLang="ko-KR" sz="800" kern="6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r>
                  <a:rPr lang="ko-KR" altLang="en-US" sz="800" kern="6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청</a:t>
                </a:r>
                <a:r>
                  <a:rPr lang="en-US" altLang="ko-KR" sz="800" kern="6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kern="6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grpSp>
          <p:nvGrpSpPr>
            <p:cNvPr id="23" name="그룹 22"/>
            <p:cNvGrpSpPr/>
            <p:nvPr/>
          </p:nvGrpSpPr>
          <p:grpSpPr>
            <a:xfrm>
              <a:off x="8886587" y="907605"/>
              <a:ext cx="644762" cy="364740"/>
              <a:chOff x="8885570" y="907605"/>
              <a:chExt cx="687057" cy="364740"/>
            </a:xfrm>
          </p:grpSpPr>
          <p:sp>
            <p:nvSpPr>
              <p:cNvPr id="28" name="Rectangle 113"/>
              <p:cNvSpPr>
                <a:spLocks noChangeArrowheads="1"/>
              </p:cNvSpPr>
              <p:nvPr/>
            </p:nvSpPr>
            <p:spPr bwMode="auto">
              <a:xfrm>
                <a:off x="8885572" y="1076883"/>
                <a:ext cx="68705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ko-KR" altLang="en-US" sz="7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조치결과통계표</a:t>
                </a:r>
              </a:p>
            </p:txBody>
          </p:sp>
          <p:sp>
            <p:nvSpPr>
              <p:cNvPr id="29" name="Rectangle 113"/>
              <p:cNvSpPr>
                <a:spLocks noChangeArrowheads="1"/>
              </p:cNvSpPr>
              <p:nvPr/>
            </p:nvSpPr>
            <p:spPr bwMode="auto">
              <a:xfrm>
                <a:off x="8885570" y="907605"/>
                <a:ext cx="687056" cy="16927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ko-KR" altLang="en-US" sz="8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교육부</a:t>
                </a:r>
                <a:r>
                  <a:rPr lang="en-US" altLang="ko-KR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cxnSp>
          <p:nvCxnSpPr>
            <p:cNvPr id="24" name="직선 화살표 연결선 23"/>
            <p:cNvCxnSpPr/>
            <p:nvPr/>
          </p:nvCxnSpPr>
          <p:spPr>
            <a:xfrm>
              <a:off x="8740008" y="1109350"/>
              <a:ext cx="146579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5" name="그룹 24"/>
            <p:cNvGrpSpPr/>
            <p:nvPr/>
          </p:nvGrpSpPr>
          <p:grpSpPr>
            <a:xfrm>
              <a:off x="8130994" y="907605"/>
              <a:ext cx="644762" cy="364740"/>
              <a:chOff x="8885570" y="907605"/>
              <a:chExt cx="687057" cy="364740"/>
            </a:xfrm>
          </p:grpSpPr>
          <p:sp>
            <p:nvSpPr>
              <p:cNvPr id="26" name="Rectangle 113"/>
              <p:cNvSpPr>
                <a:spLocks noChangeArrowheads="1"/>
              </p:cNvSpPr>
              <p:nvPr/>
            </p:nvSpPr>
            <p:spPr bwMode="auto">
              <a:xfrm>
                <a:off x="8885572" y="1076883"/>
                <a:ext cx="68705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ko-KR" altLang="en-US" sz="7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조치결과마감처리</a:t>
                </a:r>
              </a:p>
            </p:txBody>
          </p:sp>
          <p:sp>
            <p:nvSpPr>
              <p:cNvPr id="27" name="Rectangle 113"/>
              <p:cNvSpPr>
                <a:spLocks noChangeArrowheads="1"/>
              </p:cNvSpPr>
              <p:nvPr/>
            </p:nvSpPr>
            <p:spPr bwMode="auto">
              <a:xfrm>
                <a:off x="8885570" y="907605"/>
                <a:ext cx="687056" cy="16927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ko-KR" altLang="en-US" sz="8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교육청</a:t>
                </a:r>
                <a:r>
                  <a:rPr lang="en-US" altLang="ko-KR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</p:grpSp>
      <p:sp>
        <p:nvSpPr>
          <p:cNvPr id="39" name="직사각형 38">
            <a:extLst>
              <a:ext uri="{FF2B5EF4-FFF2-40B4-BE49-F238E27FC236}">
                <a16:creationId xmlns:a16="http://schemas.microsoft.com/office/drawing/2014/main" xmlns="" id="{7E13B21E-D9E5-4BE6-AB9C-ADCDEF6AE8BD}"/>
              </a:ext>
            </a:extLst>
          </p:cNvPr>
          <p:cNvSpPr/>
          <p:nvPr/>
        </p:nvSpPr>
        <p:spPr>
          <a:xfrm>
            <a:off x="315021" y="5845638"/>
            <a:ext cx="7735887" cy="541687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80000" indent="-180000">
              <a:lnSpc>
                <a:spcPct val="120000"/>
              </a:lnSpc>
            </a:pP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② 전문기관 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2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차 조치 현황을 작성함</a:t>
            </a:r>
            <a:endParaRPr lang="en-US" altLang="ko-KR" sz="1100" b="1" dirty="0">
              <a:ln>
                <a:solidFill>
                  <a:schemeClr val="tx1">
                    <a:lumMod val="85000"/>
                    <a:lumOff val="15000"/>
                    <a:alpha val="0"/>
                  </a:schemeClr>
                </a:solidFill>
              </a:ln>
              <a:solidFill>
                <a:srgbClr val="FD5312"/>
              </a:solidFill>
              <a:latin typeface="나눔바른고딕" panose="020B0600000101010101" charset="-127"/>
              <a:ea typeface="나눔바른고딕" panose="020B0600000101010101" charset="-127"/>
            </a:endParaRPr>
          </a:p>
          <a:p>
            <a:pPr fontAlgn="base"/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※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자살위험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학생 입력 시 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관심군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학생에 포함하여 작성함</a:t>
            </a:r>
            <a:endParaRPr lang="en-US" altLang="ko-KR" sz="1100" b="1" dirty="0">
              <a:ln>
                <a:solidFill>
                  <a:schemeClr val="tx1">
                    <a:lumMod val="85000"/>
                    <a:lumOff val="15000"/>
                    <a:alpha val="0"/>
                  </a:schemeClr>
                </a:solidFill>
              </a:ln>
              <a:solidFill>
                <a:srgbClr val="FD5312"/>
              </a:solidFill>
              <a:latin typeface="나눔바른고딕" panose="020B0600000101010101" charset="-127"/>
              <a:ea typeface="나눔바른고딕" panose="020B0600000101010101" charset="-127"/>
            </a:endParaRPr>
          </a:p>
          <a:p>
            <a:pPr fontAlgn="base"/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    </a:t>
            </a:r>
            <a:r>
              <a:rPr lang="ko-KR" altLang="en-US" sz="1100" b="1" dirty="0" smtClean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예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: 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관심군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2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명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, 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자살위험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2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명 ⇒ 총 학생수 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2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명   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/   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관심군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4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명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, 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자살위험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2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명 ⇒ 총 학생수 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4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명</a:t>
            </a:r>
            <a:endParaRPr lang="ko-KR" altLang="en-US" sz="1100" b="1" dirty="0">
              <a:ln>
                <a:solidFill>
                  <a:schemeClr val="tx1">
                    <a:lumMod val="85000"/>
                    <a:lumOff val="15000"/>
                    <a:alpha val="0"/>
                  </a:schemeClr>
                </a:solidFill>
              </a:ln>
              <a:solidFill>
                <a:srgbClr val="FD5312"/>
              </a:solidFill>
              <a:latin typeface="나눔바른고딕" panose="020B0600000101010101" charset="-127"/>
              <a:ea typeface="나눔바른고딕" panose="020B0600000101010101" charset="-127"/>
            </a:endParaRPr>
          </a:p>
        </p:txBody>
      </p:sp>
      <p:sp>
        <p:nvSpPr>
          <p:cNvPr id="41" name="직사각형 40"/>
          <p:cNvSpPr/>
          <p:nvPr/>
        </p:nvSpPr>
        <p:spPr>
          <a:xfrm>
            <a:off x="2344888" y="3207905"/>
            <a:ext cx="7192810" cy="1334885"/>
          </a:xfrm>
          <a:prstGeom prst="rect">
            <a:avLst/>
          </a:prstGeom>
          <a:noFill/>
          <a:ln w="25400">
            <a:solidFill>
              <a:srgbClr val="FD531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2" name="타원 41"/>
          <p:cNvSpPr/>
          <p:nvPr/>
        </p:nvSpPr>
        <p:spPr>
          <a:xfrm>
            <a:off x="2253447" y="3116465"/>
            <a:ext cx="185467" cy="177407"/>
          </a:xfrm>
          <a:prstGeom prst="ellipse">
            <a:avLst/>
          </a:prstGeom>
          <a:solidFill>
            <a:srgbClr val="FD5312"/>
          </a:solidFill>
          <a:ln w="25400">
            <a:solidFill>
              <a:srgbClr val="FD531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b="1" dirty="0">
                <a:latin typeface="+mn-ea"/>
              </a:rPr>
              <a:t>2</a:t>
            </a:r>
            <a:endParaRPr lang="ko-KR" altLang="en-US" sz="1100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9273089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그림 21"/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281263" y="1780627"/>
            <a:ext cx="9360000" cy="4201200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</p:pic>
      <p:sp>
        <p:nvSpPr>
          <p:cNvPr id="93" name="TextBox 4">
            <a:extLst>
              <a:ext uri="{FF2B5EF4-FFF2-40B4-BE49-F238E27FC236}">
                <a16:creationId xmlns:a16="http://schemas.microsoft.com/office/drawing/2014/main" xmlns="" id="{B2A2134E-34A5-422C-8D66-092F6558A4F0}"/>
              </a:ext>
            </a:extLst>
          </p:cNvPr>
          <p:cNvSpPr txBox="1"/>
          <p:nvPr/>
        </p:nvSpPr>
        <p:spPr>
          <a:xfrm>
            <a:off x="96327" y="39171"/>
            <a:ext cx="51569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000" b="1" spc="-7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시도교육청 주요 업무처리 방법</a:t>
            </a:r>
          </a:p>
        </p:txBody>
      </p:sp>
      <p:sp>
        <p:nvSpPr>
          <p:cNvPr id="41" name="모서리가 둥근 직사각형 40">
            <a:extLst>
              <a:ext uri="{FF2B5EF4-FFF2-40B4-BE49-F238E27FC236}">
                <a16:creationId xmlns:a16="http://schemas.microsoft.com/office/drawing/2014/main" xmlns="" id="{A48839FD-54EA-214C-BE98-4BDD2DF3094C}"/>
              </a:ext>
            </a:extLst>
          </p:cNvPr>
          <p:cNvSpPr/>
          <p:nvPr/>
        </p:nvSpPr>
        <p:spPr>
          <a:xfrm>
            <a:off x="163006" y="802347"/>
            <a:ext cx="3637469" cy="669006"/>
          </a:xfrm>
          <a:prstGeom prst="roundRect">
            <a:avLst>
              <a:gd name="adj" fmla="val 50000"/>
            </a:avLst>
          </a:prstGeom>
          <a:solidFill>
            <a:srgbClr val="E2F0D9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1. </a:t>
            </a:r>
            <a:r>
              <a:rPr lang="ko-KR" altLang="en-US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교육청 </a:t>
            </a:r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– </a:t>
            </a:r>
            <a:r>
              <a:rPr lang="ko-KR" altLang="en-US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자료관리</a:t>
            </a:r>
            <a:endParaRPr lang="en-US" altLang="ko-KR" sz="1400" b="1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66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r>
              <a:rPr lang="en-US" altLang="ko-KR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1.1. </a:t>
            </a:r>
            <a:r>
              <a:rPr lang="ko-KR" altLang="en-US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공지사항관리</a:t>
            </a:r>
          </a:p>
        </p:txBody>
      </p:sp>
      <p:sp>
        <p:nvSpPr>
          <p:cNvPr id="31" name="사각형: 둥근 모서리 81">
            <a:extLst>
              <a:ext uri="{FF2B5EF4-FFF2-40B4-BE49-F238E27FC236}">
                <a16:creationId xmlns:a16="http://schemas.microsoft.com/office/drawing/2014/main" xmlns="" id="{E908EED5-9D07-442C-87CA-697451B62CB7}"/>
              </a:ext>
            </a:extLst>
          </p:cNvPr>
          <p:cNvSpPr/>
          <p:nvPr/>
        </p:nvSpPr>
        <p:spPr>
          <a:xfrm>
            <a:off x="4829695" y="802347"/>
            <a:ext cx="4803255" cy="550546"/>
          </a:xfrm>
          <a:prstGeom prst="roundRect">
            <a:avLst>
              <a:gd name="adj" fmla="val 6492"/>
            </a:avLst>
          </a:prstGeom>
          <a:solidFill>
            <a:schemeClr val="bg1"/>
          </a:solidFill>
          <a:ln w="6350">
            <a:solidFill>
              <a:schemeClr val="bg1">
                <a:lumMod val="75000"/>
              </a:schemeClr>
            </a:solidFill>
          </a:ln>
          <a:effectLst>
            <a:outerShdw blurRad="889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defTabSz="1090746" fontAlgn="ctr" latinLnBrk="0">
              <a:buClr>
                <a:srgbClr val="336699"/>
              </a:buClr>
              <a:defRPr/>
            </a:pPr>
            <a:endParaRPr kumimoji="1" lang="en-US" altLang="ko-KR" sz="200" b="1" kern="0" dirty="0">
              <a:ln w="0">
                <a:solidFill>
                  <a:srgbClr val="0B4355">
                    <a:alpha val="5000"/>
                  </a:srgbClr>
                </a:solidFill>
              </a:ln>
              <a:solidFill>
                <a:srgbClr val="C00000"/>
              </a:solidFill>
              <a:latin typeface="나눔바른고딕" panose="020B0600000101010101" charset="-127"/>
              <a:ea typeface="나눔바른고딕" panose="020B0600000101010101" charset="-127"/>
              <a:sym typeface="Wingdings" pitchFamily="2" charset="2"/>
            </a:endParaRPr>
          </a:p>
        </p:txBody>
      </p:sp>
      <p:grpSp>
        <p:nvGrpSpPr>
          <p:cNvPr id="2" name="그룹 1"/>
          <p:cNvGrpSpPr/>
          <p:nvPr/>
        </p:nvGrpSpPr>
        <p:grpSpPr>
          <a:xfrm>
            <a:off x="4995096" y="907606"/>
            <a:ext cx="4458467" cy="364741"/>
            <a:chOff x="4995096" y="907606"/>
            <a:chExt cx="4471554" cy="364741"/>
          </a:xfrm>
        </p:grpSpPr>
        <p:sp>
          <p:nvSpPr>
            <p:cNvPr id="32" name="Rectangle 113"/>
            <p:cNvSpPr>
              <a:spLocks noChangeArrowheads="1"/>
            </p:cNvSpPr>
            <p:nvPr/>
          </p:nvSpPr>
          <p:spPr bwMode="auto">
            <a:xfrm>
              <a:off x="4995097" y="1076885"/>
              <a:ext cx="890252" cy="195461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75000"/>
                </a:schemeClr>
              </a:solidFill>
              <a:headEnd/>
              <a:tailEnd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0" tIns="0" rIns="0" bIns="0" anchor="ctr"/>
            <a:lstStyle/>
            <a:p>
              <a:pPr algn="ctr"/>
              <a:r>
                <a:rPr lang="ko-KR" alt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공지사항관리</a:t>
              </a:r>
            </a:p>
          </p:txBody>
        </p:sp>
        <p:sp>
          <p:nvSpPr>
            <p:cNvPr id="33" name="Rectangle 113"/>
            <p:cNvSpPr>
              <a:spLocks noChangeArrowheads="1"/>
            </p:cNvSpPr>
            <p:nvPr/>
          </p:nvSpPr>
          <p:spPr bwMode="auto">
            <a:xfrm>
              <a:off x="4995096" y="907606"/>
              <a:ext cx="890253" cy="169279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chemeClr val="bg1">
                  <a:lumMod val="75000"/>
                </a:schemeClr>
              </a:solidFill>
              <a:headEnd/>
              <a:tailEnd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0" tIns="20893" rIns="0" bIns="0" anchor="ctr"/>
            <a:lstStyle/>
            <a:p>
              <a:pPr algn="ctr"/>
              <a:r>
                <a:rPr lang="ko-KR" alt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나이스</a:t>
              </a:r>
              <a:r>
                <a:rPr lang="en-US" altLang="ko-KR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(</a:t>
              </a:r>
              <a:r>
                <a:rPr lang="ko-KR" alt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교육부</a:t>
              </a:r>
              <a:r>
                <a:rPr lang="en-US" altLang="ko-KR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)</a:t>
              </a:r>
              <a:endParaRPr lang="ko-KR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나눔바른고딕" panose="020B0600000101010101" charset="-127"/>
                <a:ea typeface="나눔바른고딕" panose="020B0600000101010101" charset="-127"/>
                <a:cs typeface="돋음"/>
              </a:endParaRPr>
            </a:p>
          </p:txBody>
        </p:sp>
        <p:sp>
          <p:nvSpPr>
            <p:cNvPr id="34" name="Rectangle 113"/>
            <p:cNvSpPr>
              <a:spLocks noChangeArrowheads="1"/>
            </p:cNvSpPr>
            <p:nvPr/>
          </p:nvSpPr>
          <p:spPr bwMode="auto">
            <a:xfrm>
              <a:off x="6785749" y="1076885"/>
              <a:ext cx="890252" cy="195461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75000"/>
                </a:schemeClr>
              </a:solidFill>
              <a:headEnd/>
              <a:tailEnd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0" tIns="0" rIns="0" bIns="0" anchor="ctr"/>
            <a:lstStyle/>
            <a:p>
              <a:pPr algn="ctr"/>
              <a:r>
                <a:rPr lang="ko-KR" altLang="en-US" sz="800" dirty="0">
                  <a:solidFill>
                    <a:schemeClr val="tx1"/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공지사항관리</a:t>
              </a:r>
            </a:p>
          </p:txBody>
        </p:sp>
        <p:sp>
          <p:nvSpPr>
            <p:cNvPr id="35" name="Rectangle 113"/>
            <p:cNvSpPr>
              <a:spLocks noChangeArrowheads="1"/>
            </p:cNvSpPr>
            <p:nvPr/>
          </p:nvSpPr>
          <p:spPr bwMode="auto">
            <a:xfrm>
              <a:off x="6785748" y="907606"/>
              <a:ext cx="890253" cy="169279"/>
            </a:xfrm>
            <a:prstGeom prst="rect">
              <a:avLst/>
            </a:prstGeom>
            <a:solidFill>
              <a:srgbClr val="006600"/>
            </a:solidFill>
            <a:ln>
              <a:solidFill>
                <a:srgbClr val="006600"/>
              </a:solidFill>
              <a:headEnd/>
              <a:tailEnd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0" tIns="20893" rIns="0" bIns="0" anchor="ctr"/>
            <a:lstStyle/>
            <a:p>
              <a:pPr algn="ctr"/>
              <a:r>
                <a:rPr lang="ko-KR" altLang="en-US" sz="800" dirty="0" err="1">
                  <a:solidFill>
                    <a:schemeClr val="bg1"/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나이스</a:t>
              </a:r>
              <a:r>
                <a:rPr lang="en-US" altLang="ko-KR" sz="800" dirty="0">
                  <a:solidFill>
                    <a:schemeClr val="bg1"/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(</a:t>
              </a:r>
              <a:r>
                <a:rPr lang="ko-KR" altLang="en-US" sz="800" dirty="0">
                  <a:solidFill>
                    <a:schemeClr val="bg1"/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교육청</a:t>
              </a:r>
              <a:r>
                <a:rPr lang="en-US" altLang="ko-KR" sz="800" dirty="0">
                  <a:solidFill>
                    <a:schemeClr val="bg1"/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)</a:t>
              </a:r>
              <a:endParaRPr lang="ko-KR" altLang="en-US" sz="800" dirty="0">
                <a:solidFill>
                  <a:schemeClr val="bg1"/>
                </a:solidFill>
                <a:latin typeface="나눔바른고딕" panose="020B0600000101010101" charset="-127"/>
                <a:ea typeface="나눔바른고딕" panose="020B0600000101010101" charset="-127"/>
                <a:cs typeface="돋음"/>
              </a:endParaRPr>
            </a:p>
          </p:txBody>
        </p:sp>
        <p:grpSp>
          <p:nvGrpSpPr>
            <p:cNvPr id="36" name="그룹 35"/>
            <p:cNvGrpSpPr/>
            <p:nvPr/>
          </p:nvGrpSpPr>
          <p:grpSpPr>
            <a:xfrm>
              <a:off x="8576397" y="907607"/>
              <a:ext cx="890253" cy="364740"/>
              <a:chOff x="4667507" y="2629418"/>
              <a:chExt cx="1286056" cy="835747"/>
            </a:xfrm>
          </p:grpSpPr>
          <p:sp>
            <p:nvSpPr>
              <p:cNvPr id="39" name="Rectangle 113"/>
              <p:cNvSpPr>
                <a:spLocks noChangeArrowheads="1"/>
              </p:cNvSpPr>
              <p:nvPr/>
            </p:nvSpPr>
            <p:spPr bwMode="auto">
              <a:xfrm>
                <a:off x="4667508" y="3017293"/>
                <a:ext cx="1286055" cy="44787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ko-KR" altLang="en-US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공지사항조회</a:t>
                </a:r>
              </a:p>
            </p:txBody>
          </p:sp>
          <p:sp>
            <p:nvSpPr>
              <p:cNvPr id="40" name="Rectangle 113"/>
              <p:cNvSpPr>
                <a:spLocks noChangeArrowheads="1"/>
              </p:cNvSpPr>
              <p:nvPr/>
            </p:nvSpPr>
            <p:spPr bwMode="auto">
              <a:xfrm>
                <a:off x="4667507" y="2629418"/>
                <a:ext cx="1286056" cy="387875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ko-KR" altLang="en-US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</a:t>
                </a:r>
                <a:r>
                  <a:rPr lang="en-US" altLang="ko-KR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cxnSp>
          <p:nvCxnSpPr>
            <p:cNvPr id="37" name="직선 화살표 연결선 36"/>
            <p:cNvCxnSpPr/>
            <p:nvPr/>
          </p:nvCxnSpPr>
          <p:spPr>
            <a:xfrm>
              <a:off x="5885350" y="1108112"/>
              <a:ext cx="900399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직선 화살표 연결선 37"/>
            <p:cNvCxnSpPr/>
            <p:nvPr/>
          </p:nvCxnSpPr>
          <p:spPr>
            <a:xfrm>
              <a:off x="7676001" y="1108112"/>
              <a:ext cx="900397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" name="직사각형 26">
            <a:extLst>
              <a:ext uri="{FF2B5EF4-FFF2-40B4-BE49-F238E27FC236}">
                <a16:creationId xmlns:a16="http://schemas.microsoft.com/office/drawing/2014/main" xmlns="" id="{7E13B21E-D9E5-4BE6-AB9C-ADCDEF6AE8BD}"/>
              </a:ext>
            </a:extLst>
          </p:cNvPr>
          <p:cNvSpPr/>
          <p:nvPr/>
        </p:nvSpPr>
        <p:spPr>
          <a:xfrm>
            <a:off x="347368" y="6087968"/>
            <a:ext cx="6906214" cy="406265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교육부에서 등록한 공지사항 조회 및 교육청에서 공지사항을 등록하고 학교로 전송함</a:t>
            </a:r>
            <a:endParaRPr lang="en-US" altLang="ko-KR" sz="1100" b="1" dirty="0">
              <a:ln>
                <a:solidFill>
                  <a:schemeClr val="tx1">
                    <a:lumMod val="85000"/>
                    <a:lumOff val="15000"/>
                    <a:alpha val="0"/>
                  </a:schemeClr>
                </a:solidFill>
              </a:ln>
              <a:solidFill>
                <a:srgbClr val="FD5312"/>
              </a:solidFill>
              <a:latin typeface="나눔바른고딕" panose="020B0600000101010101" charset="-127"/>
              <a:ea typeface="나눔바른고딕" panose="020B0600000101010101" charset="-127"/>
            </a:endParaRPr>
          </a:p>
          <a:p>
            <a:pPr>
              <a:lnSpc>
                <a:spcPct val="120000"/>
              </a:lnSpc>
            </a:pP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※ 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교육지원청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: 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교육부 및 교육청 공지사항 조회</a:t>
            </a:r>
            <a:endParaRPr lang="en-US" altLang="ko-KR" sz="1100" b="1" dirty="0">
              <a:ln>
                <a:solidFill>
                  <a:schemeClr val="tx1">
                    <a:lumMod val="85000"/>
                    <a:lumOff val="15000"/>
                    <a:alpha val="0"/>
                  </a:schemeClr>
                </a:solidFill>
              </a:ln>
              <a:solidFill>
                <a:srgbClr val="FD5312"/>
              </a:solidFill>
              <a:latin typeface="나눔바른고딕" panose="020B0600000101010101" charset="-127"/>
              <a:ea typeface="나눔바른고딕" panose="020B0600000101010101" charset="-127"/>
            </a:endParaRPr>
          </a:p>
        </p:txBody>
      </p:sp>
      <p:sp>
        <p:nvSpPr>
          <p:cNvPr id="21" name="직사각형 20"/>
          <p:cNvSpPr/>
          <p:nvPr/>
        </p:nvSpPr>
        <p:spPr>
          <a:xfrm>
            <a:off x="8526837" y="2464020"/>
            <a:ext cx="1098549" cy="192520"/>
          </a:xfrm>
          <a:prstGeom prst="rect">
            <a:avLst/>
          </a:prstGeom>
          <a:noFill/>
          <a:ln w="25400">
            <a:solidFill>
              <a:srgbClr val="FD531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75242869"/>
      </p:ext>
    </p:extLst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5595" y="1779178"/>
            <a:ext cx="9273418" cy="3960000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</p:pic>
      <p:sp>
        <p:nvSpPr>
          <p:cNvPr id="93" name="TextBox 4">
            <a:extLst>
              <a:ext uri="{FF2B5EF4-FFF2-40B4-BE49-F238E27FC236}">
                <a16:creationId xmlns:a16="http://schemas.microsoft.com/office/drawing/2014/main" xmlns="" id="{B2A2134E-34A5-422C-8D66-092F6558A4F0}"/>
              </a:ext>
            </a:extLst>
          </p:cNvPr>
          <p:cNvSpPr txBox="1"/>
          <p:nvPr/>
        </p:nvSpPr>
        <p:spPr>
          <a:xfrm>
            <a:off x="96327" y="39171"/>
            <a:ext cx="51569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000" b="1" spc="-7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학교 주요 업무처리 방법</a:t>
            </a:r>
          </a:p>
        </p:txBody>
      </p:sp>
      <p:sp>
        <p:nvSpPr>
          <p:cNvPr id="14" name="모서리가 둥근 직사각형 13">
            <a:extLst>
              <a:ext uri="{FF2B5EF4-FFF2-40B4-BE49-F238E27FC236}">
                <a16:creationId xmlns:a16="http://schemas.microsoft.com/office/drawing/2014/main" xmlns="" id="{A48839FD-54EA-214C-BE98-4BDD2DF3094C}"/>
              </a:ext>
            </a:extLst>
          </p:cNvPr>
          <p:cNvSpPr/>
          <p:nvPr/>
        </p:nvSpPr>
        <p:spPr>
          <a:xfrm>
            <a:off x="163006" y="802346"/>
            <a:ext cx="3642849" cy="669007"/>
          </a:xfrm>
          <a:prstGeom prst="roundRect">
            <a:avLst>
              <a:gd name="adj" fmla="val 50000"/>
            </a:avLst>
          </a:prstGeom>
          <a:solidFill>
            <a:srgbClr val="E2F0D9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4. </a:t>
            </a:r>
            <a:r>
              <a:rPr lang="ko-KR" altLang="en-US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학교 </a:t>
            </a:r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– </a:t>
            </a:r>
            <a:r>
              <a:rPr lang="ko-KR" altLang="en-US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검사결과관리</a:t>
            </a:r>
            <a:endParaRPr lang="en-US" altLang="ko-KR" sz="1600" b="1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66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lvl="0"/>
            <a:r>
              <a:rPr lang="en-US" altLang="ko-KR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4.7. </a:t>
            </a:r>
            <a:r>
              <a:rPr lang="ko-KR" altLang="en-US" b="1" dirty="0" err="1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조치결과통계및제출</a:t>
            </a:r>
            <a:r>
              <a:rPr lang="en-US" altLang="ko-KR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(3/6)</a:t>
            </a:r>
            <a:endParaRPr lang="ko-KR" altLang="en-US" b="1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66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10" name="사각형: 둥근 모서리 81">
            <a:extLst>
              <a:ext uri="{FF2B5EF4-FFF2-40B4-BE49-F238E27FC236}">
                <a16:creationId xmlns:a16="http://schemas.microsoft.com/office/drawing/2014/main" xmlns="" id="{E908EED5-9D07-442C-87CA-697451B62CB7}"/>
              </a:ext>
            </a:extLst>
          </p:cNvPr>
          <p:cNvSpPr/>
          <p:nvPr/>
        </p:nvSpPr>
        <p:spPr>
          <a:xfrm>
            <a:off x="3970021" y="802347"/>
            <a:ext cx="5662930" cy="550546"/>
          </a:xfrm>
          <a:prstGeom prst="roundRect">
            <a:avLst>
              <a:gd name="adj" fmla="val 6492"/>
            </a:avLst>
          </a:prstGeom>
          <a:solidFill>
            <a:schemeClr val="bg1"/>
          </a:solidFill>
          <a:ln w="6350">
            <a:solidFill>
              <a:schemeClr val="bg1">
                <a:lumMod val="75000"/>
              </a:schemeClr>
            </a:solidFill>
          </a:ln>
          <a:effectLst>
            <a:outerShdw blurRad="889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defTabSz="1090746" fontAlgn="ctr" latinLnBrk="0">
              <a:buClr>
                <a:srgbClr val="336699"/>
              </a:buClr>
              <a:defRPr/>
            </a:pPr>
            <a:endParaRPr kumimoji="1" lang="en-US" altLang="ko-KR" sz="200" b="1" kern="0" dirty="0">
              <a:ln w="0">
                <a:solidFill>
                  <a:srgbClr val="0B4355">
                    <a:alpha val="5000"/>
                  </a:srgbClr>
                </a:solidFill>
              </a:ln>
              <a:solidFill>
                <a:srgbClr val="C00000"/>
              </a:solidFill>
              <a:latin typeface="나눔바른고딕" panose="020B0600000101010101" charset="-127"/>
              <a:ea typeface="나눔바른고딕" panose="020B0600000101010101" charset="-127"/>
              <a:sym typeface="Wingdings" pitchFamily="2" charset="2"/>
            </a:endParaRPr>
          </a:p>
        </p:txBody>
      </p:sp>
      <p:grpSp>
        <p:nvGrpSpPr>
          <p:cNvPr id="12" name="그룹 11"/>
          <p:cNvGrpSpPr/>
          <p:nvPr/>
        </p:nvGrpSpPr>
        <p:grpSpPr>
          <a:xfrm>
            <a:off x="4095750" y="907605"/>
            <a:ext cx="5435599" cy="364742"/>
            <a:chOff x="5461648" y="907605"/>
            <a:chExt cx="4069701" cy="364742"/>
          </a:xfrm>
        </p:grpSpPr>
        <p:cxnSp>
          <p:nvCxnSpPr>
            <p:cNvPr id="13" name="직선 화살표 연결선 12"/>
            <p:cNvCxnSpPr/>
            <p:nvPr/>
          </p:nvCxnSpPr>
          <p:spPr>
            <a:xfrm>
              <a:off x="6129798" y="1109350"/>
              <a:ext cx="146579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직선 화살표 연결선 15"/>
            <p:cNvCxnSpPr/>
            <p:nvPr/>
          </p:nvCxnSpPr>
          <p:spPr>
            <a:xfrm>
              <a:off x="7059723" y="1109350"/>
              <a:ext cx="146579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9" name="그룹 18"/>
            <p:cNvGrpSpPr/>
            <p:nvPr/>
          </p:nvGrpSpPr>
          <p:grpSpPr>
            <a:xfrm>
              <a:off x="5461648" y="907606"/>
              <a:ext cx="700613" cy="364740"/>
              <a:chOff x="6497545" y="907606"/>
              <a:chExt cx="687056" cy="364740"/>
            </a:xfrm>
          </p:grpSpPr>
          <p:sp>
            <p:nvSpPr>
              <p:cNvPr id="34" name="Rectangle 113"/>
              <p:cNvSpPr>
                <a:spLocks noChangeArrowheads="1"/>
              </p:cNvSpPr>
              <p:nvPr/>
            </p:nvSpPr>
            <p:spPr bwMode="auto">
              <a:xfrm>
                <a:off x="6497547" y="1076885"/>
                <a:ext cx="687054" cy="195461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dirty="0" err="1">
                    <a:solidFill>
                      <a:srgbClr val="000000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조치결과통계및제출</a:t>
                </a:r>
                <a:endParaRPr lang="ko-KR" altLang="en-US" sz="700" dirty="0">
                  <a:solidFill>
                    <a:srgbClr val="000000"/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  <p:sp>
            <p:nvSpPr>
              <p:cNvPr id="35" name="Rectangle 113"/>
              <p:cNvSpPr>
                <a:spLocks noChangeArrowheads="1"/>
              </p:cNvSpPr>
              <p:nvPr/>
            </p:nvSpPr>
            <p:spPr bwMode="auto">
              <a:xfrm>
                <a:off x="6497545" y="907606"/>
                <a:ext cx="687056" cy="169279"/>
              </a:xfrm>
              <a:prstGeom prst="rect">
                <a:avLst/>
              </a:prstGeom>
              <a:solidFill>
                <a:srgbClr val="006600"/>
              </a:solidFill>
              <a:ln>
                <a:solidFill>
                  <a:srgbClr val="006600"/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b="1" dirty="0" err="1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b="1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b="1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</a:t>
                </a:r>
                <a:r>
                  <a:rPr lang="en-US" altLang="ko-KR" sz="800" b="1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b="1" dirty="0">
                  <a:solidFill>
                    <a:schemeClr val="bg1"/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cxnSp>
          <p:nvCxnSpPr>
            <p:cNvPr id="20" name="직선 화살표 연결선 19"/>
            <p:cNvCxnSpPr/>
            <p:nvPr/>
          </p:nvCxnSpPr>
          <p:spPr>
            <a:xfrm>
              <a:off x="7984415" y="1109350"/>
              <a:ext cx="146579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1" name="그룹 20"/>
            <p:cNvGrpSpPr/>
            <p:nvPr/>
          </p:nvGrpSpPr>
          <p:grpSpPr>
            <a:xfrm>
              <a:off x="7206303" y="907605"/>
              <a:ext cx="816483" cy="364740"/>
              <a:chOff x="8096684" y="907605"/>
              <a:chExt cx="687056" cy="364740"/>
            </a:xfrm>
          </p:grpSpPr>
          <p:sp>
            <p:nvSpPr>
              <p:cNvPr id="32" name="Rectangle 113"/>
              <p:cNvSpPr>
                <a:spLocks noChangeArrowheads="1"/>
              </p:cNvSpPr>
              <p:nvPr/>
            </p:nvSpPr>
            <p:spPr bwMode="auto">
              <a:xfrm>
                <a:off x="8096685" y="1076883"/>
                <a:ext cx="68705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ko-KR" altLang="en-US" sz="7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학교급별조치결과통계</a:t>
                </a:r>
                <a:endParaRPr lang="ko-KR" altLang="en-US" sz="7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  <p:sp>
            <p:nvSpPr>
              <p:cNvPr id="33" name="Rectangle 113"/>
              <p:cNvSpPr>
                <a:spLocks noChangeArrowheads="1"/>
              </p:cNvSpPr>
              <p:nvPr/>
            </p:nvSpPr>
            <p:spPr bwMode="auto">
              <a:xfrm>
                <a:off x="8096684" y="907605"/>
                <a:ext cx="687056" cy="16927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ctr"/>
                <a:r>
                  <a:rPr lang="ko-KR" altLang="en-US" sz="800" kern="600" dirty="0" err="1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kern="6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kern="6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</a:t>
                </a:r>
                <a:r>
                  <a:rPr lang="en-US" altLang="ko-KR" sz="800" kern="6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kern="6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지원</a:t>
                </a:r>
                <a:r>
                  <a:rPr lang="en-US" altLang="ko-KR" sz="800" kern="6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r>
                  <a:rPr lang="ko-KR" altLang="en-US" sz="800" kern="6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청</a:t>
                </a:r>
                <a:r>
                  <a:rPr lang="en-US" altLang="ko-KR" sz="800" kern="6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kern="6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grpSp>
          <p:nvGrpSpPr>
            <p:cNvPr id="22" name="그룹 21"/>
            <p:cNvGrpSpPr/>
            <p:nvPr/>
          </p:nvGrpSpPr>
          <p:grpSpPr>
            <a:xfrm>
              <a:off x="6276040" y="907607"/>
              <a:ext cx="816483" cy="364740"/>
              <a:chOff x="7298520" y="907607"/>
              <a:chExt cx="687056" cy="364740"/>
            </a:xfrm>
          </p:grpSpPr>
          <p:sp>
            <p:nvSpPr>
              <p:cNvPr id="30" name="Rectangle 113"/>
              <p:cNvSpPr>
                <a:spLocks noChangeArrowheads="1"/>
              </p:cNvSpPr>
              <p:nvPr/>
            </p:nvSpPr>
            <p:spPr bwMode="auto">
              <a:xfrm>
                <a:off x="7298521" y="1076885"/>
                <a:ext cx="68705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학교별조치결과마감현황</a:t>
                </a:r>
                <a:endParaRPr lang="ko-KR" altLang="en-US" sz="7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  <p:sp>
            <p:nvSpPr>
              <p:cNvPr id="31" name="Rectangle 113"/>
              <p:cNvSpPr>
                <a:spLocks noChangeArrowheads="1"/>
              </p:cNvSpPr>
              <p:nvPr/>
            </p:nvSpPr>
            <p:spPr bwMode="auto">
              <a:xfrm>
                <a:off x="7298520" y="907607"/>
                <a:ext cx="687056" cy="16927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kern="600" dirty="0" err="1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kern="6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kern="6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</a:t>
                </a:r>
                <a:r>
                  <a:rPr lang="en-US" altLang="ko-KR" sz="800" kern="6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kern="6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지원</a:t>
                </a:r>
                <a:r>
                  <a:rPr lang="en-US" altLang="ko-KR" sz="800" kern="6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r>
                  <a:rPr lang="ko-KR" altLang="en-US" sz="800" kern="6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청</a:t>
                </a:r>
                <a:r>
                  <a:rPr lang="en-US" altLang="ko-KR" sz="800" kern="6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kern="6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grpSp>
          <p:nvGrpSpPr>
            <p:cNvPr id="23" name="그룹 22"/>
            <p:cNvGrpSpPr/>
            <p:nvPr/>
          </p:nvGrpSpPr>
          <p:grpSpPr>
            <a:xfrm>
              <a:off x="8886587" y="907605"/>
              <a:ext cx="644762" cy="364740"/>
              <a:chOff x="8885570" y="907605"/>
              <a:chExt cx="687057" cy="364740"/>
            </a:xfrm>
          </p:grpSpPr>
          <p:sp>
            <p:nvSpPr>
              <p:cNvPr id="28" name="Rectangle 113"/>
              <p:cNvSpPr>
                <a:spLocks noChangeArrowheads="1"/>
              </p:cNvSpPr>
              <p:nvPr/>
            </p:nvSpPr>
            <p:spPr bwMode="auto">
              <a:xfrm>
                <a:off x="8885572" y="1076883"/>
                <a:ext cx="68705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ko-KR" altLang="en-US" sz="7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조치결과통계표</a:t>
                </a:r>
              </a:p>
            </p:txBody>
          </p:sp>
          <p:sp>
            <p:nvSpPr>
              <p:cNvPr id="29" name="Rectangle 113"/>
              <p:cNvSpPr>
                <a:spLocks noChangeArrowheads="1"/>
              </p:cNvSpPr>
              <p:nvPr/>
            </p:nvSpPr>
            <p:spPr bwMode="auto">
              <a:xfrm>
                <a:off x="8885570" y="907605"/>
                <a:ext cx="687056" cy="16927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ko-KR" altLang="en-US" sz="8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교육부</a:t>
                </a:r>
                <a:r>
                  <a:rPr lang="en-US" altLang="ko-KR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cxnSp>
          <p:nvCxnSpPr>
            <p:cNvPr id="24" name="직선 화살표 연결선 23"/>
            <p:cNvCxnSpPr/>
            <p:nvPr/>
          </p:nvCxnSpPr>
          <p:spPr>
            <a:xfrm>
              <a:off x="8740008" y="1109350"/>
              <a:ext cx="146579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5" name="그룹 24"/>
            <p:cNvGrpSpPr/>
            <p:nvPr/>
          </p:nvGrpSpPr>
          <p:grpSpPr>
            <a:xfrm>
              <a:off x="8130994" y="907605"/>
              <a:ext cx="644762" cy="364740"/>
              <a:chOff x="8885570" y="907605"/>
              <a:chExt cx="687057" cy="364740"/>
            </a:xfrm>
          </p:grpSpPr>
          <p:sp>
            <p:nvSpPr>
              <p:cNvPr id="26" name="Rectangle 113"/>
              <p:cNvSpPr>
                <a:spLocks noChangeArrowheads="1"/>
              </p:cNvSpPr>
              <p:nvPr/>
            </p:nvSpPr>
            <p:spPr bwMode="auto">
              <a:xfrm>
                <a:off x="8885572" y="1076883"/>
                <a:ext cx="68705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ko-KR" altLang="en-US" sz="7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조치결과마감처리</a:t>
                </a:r>
              </a:p>
            </p:txBody>
          </p:sp>
          <p:sp>
            <p:nvSpPr>
              <p:cNvPr id="27" name="Rectangle 113"/>
              <p:cNvSpPr>
                <a:spLocks noChangeArrowheads="1"/>
              </p:cNvSpPr>
              <p:nvPr/>
            </p:nvSpPr>
            <p:spPr bwMode="auto">
              <a:xfrm>
                <a:off x="8885570" y="907605"/>
                <a:ext cx="687056" cy="16927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ko-KR" altLang="en-US" sz="8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교육청</a:t>
                </a:r>
                <a:r>
                  <a:rPr lang="en-US" altLang="ko-KR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</p:grpSp>
      <p:sp>
        <p:nvSpPr>
          <p:cNvPr id="41" name="직사각형 40">
            <a:extLst>
              <a:ext uri="{FF2B5EF4-FFF2-40B4-BE49-F238E27FC236}">
                <a16:creationId xmlns:a16="http://schemas.microsoft.com/office/drawing/2014/main" xmlns="" id="{7E13B21E-D9E5-4BE6-AB9C-ADCDEF6AE8BD}"/>
              </a:ext>
            </a:extLst>
          </p:cNvPr>
          <p:cNvSpPr/>
          <p:nvPr/>
        </p:nvSpPr>
        <p:spPr>
          <a:xfrm>
            <a:off x="333461" y="5828977"/>
            <a:ext cx="7735887" cy="406265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80000" indent="-180000">
              <a:lnSpc>
                <a:spcPct val="120000"/>
              </a:lnSpc>
            </a:pP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③ 전문기관 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2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차 조치 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미실시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현황을 작성함</a:t>
            </a:r>
            <a:endParaRPr lang="en-US" altLang="ko-KR" sz="1100" b="1" dirty="0">
              <a:ln>
                <a:solidFill>
                  <a:schemeClr val="tx1">
                    <a:lumMod val="85000"/>
                    <a:lumOff val="15000"/>
                    <a:alpha val="0"/>
                  </a:schemeClr>
                </a:solidFill>
              </a:ln>
              <a:solidFill>
                <a:srgbClr val="FD5312"/>
              </a:solidFill>
              <a:latin typeface="나눔바른고딕" panose="020B0600000101010101" charset="-127"/>
              <a:ea typeface="나눔바른고딕" panose="020B0600000101010101" charset="-127"/>
            </a:endParaRPr>
          </a:p>
          <a:p>
            <a:pPr marL="180000" indent="-180000">
              <a:lnSpc>
                <a:spcPct val="120000"/>
              </a:lnSpc>
            </a:pP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④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[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조치결과등록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/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수정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] 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버튼을 클릭하여 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조치결과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입력 정보를 저장함</a:t>
            </a:r>
            <a:endParaRPr lang="en-US" altLang="ko-KR" sz="1100" b="1" dirty="0">
              <a:ln>
                <a:solidFill>
                  <a:schemeClr val="tx1">
                    <a:lumMod val="85000"/>
                    <a:lumOff val="15000"/>
                    <a:alpha val="0"/>
                  </a:schemeClr>
                </a:solidFill>
              </a:ln>
              <a:solidFill>
                <a:srgbClr val="FD5312"/>
              </a:solidFill>
              <a:latin typeface="나눔바른고딕" panose="020B0600000101010101" charset="-127"/>
              <a:ea typeface="나눔바른고딕" panose="020B0600000101010101" charset="-127"/>
            </a:endParaRPr>
          </a:p>
        </p:txBody>
      </p:sp>
      <p:sp>
        <p:nvSpPr>
          <p:cNvPr id="43" name="직사각형 42"/>
          <p:cNvSpPr/>
          <p:nvPr/>
        </p:nvSpPr>
        <p:spPr>
          <a:xfrm>
            <a:off x="3525521" y="3200285"/>
            <a:ext cx="6005828" cy="1292165"/>
          </a:xfrm>
          <a:prstGeom prst="rect">
            <a:avLst/>
          </a:prstGeom>
          <a:noFill/>
          <a:ln w="25400">
            <a:solidFill>
              <a:srgbClr val="FD531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4" name="타원 43"/>
          <p:cNvSpPr/>
          <p:nvPr/>
        </p:nvSpPr>
        <p:spPr>
          <a:xfrm>
            <a:off x="3434080" y="3108845"/>
            <a:ext cx="182880" cy="182880"/>
          </a:xfrm>
          <a:prstGeom prst="ellipse">
            <a:avLst/>
          </a:prstGeom>
          <a:solidFill>
            <a:srgbClr val="FD5312"/>
          </a:solidFill>
          <a:ln w="25400">
            <a:solidFill>
              <a:srgbClr val="FD531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b="1" dirty="0">
                <a:latin typeface="+mn-ea"/>
              </a:rPr>
              <a:t>3</a:t>
            </a:r>
            <a:endParaRPr lang="ko-KR" altLang="en-US" sz="1100" b="1" dirty="0">
              <a:latin typeface="+mn-ea"/>
            </a:endParaRPr>
          </a:p>
        </p:txBody>
      </p:sp>
      <p:sp>
        <p:nvSpPr>
          <p:cNvPr id="45" name="직사각형 44"/>
          <p:cNvSpPr/>
          <p:nvPr/>
        </p:nvSpPr>
        <p:spPr>
          <a:xfrm>
            <a:off x="8069348" y="2984730"/>
            <a:ext cx="601806" cy="175815"/>
          </a:xfrm>
          <a:prstGeom prst="rect">
            <a:avLst/>
          </a:prstGeom>
          <a:noFill/>
          <a:ln w="25400">
            <a:solidFill>
              <a:srgbClr val="FD531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6" name="타원 45"/>
          <p:cNvSpPr/>
          <p:nvPr/>
        </p:nvSpPr>
        <p:spPr>
          <a:xfrm>
            <a:off x="7919938" y="2894931"/>
            <a:ext cx="182880" cy="182880"/>
          </a:xfrm>
          <a:prstGeom prst="ellipse">
            <a:avLst/>
          </a:prstGeom>
          <a:solidFill>
            <a:srgbClr val="FD5312"/>
          </a:solidFill>
          <a:ln w="25400">
            <a:solidFill>
              <a:srgbClr val="FD531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6000" rIns="0" bIns="36000" rtlCol="0" anchor="ctr"/>
          <a:lstStyle/>
          <a:p>
            <a:pPr algn="ctr"/>
            <a:r>
              <a:rPr lang="en-US" altLang="ko-KR" sz="1000" b="1" spc="-100" dirty="0">
                <a:latin typeface="+mn-ea"/>
              </a:rPr>
              <a:t>4</a:t>
            </a:r>
            <a:endParaRPr lang="ko-KR" altLang="en-US" sz="1000" b="1" spc="-1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668056583"/>
      </p:ext>
    </p:extLst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5021" y="1775950"/>
            <a:ext cx="9273418" cy="3960000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</p:pic>
      <p:sp>
        <p:nvSpPr>
          <p:cNvPr id="93" name="TextBox 4">
            <a:extLst>
              <a:ext uri="{FF2B5EF4-FFF2-40B4-BE49-F238E27FC236}">
                <a16:creationId xmlns:a16="http://schemas.microsoft.com/office/drawing/2014/main" xmlns="" id="{B2A2134E-34A5-422C-8D66-092F6558A4F0}"/>
              </a:ext>
            </a:extLst>
          </p:cNvPr>
          <p:cNvSpPr txBox="1"/>
          <p:nvPr/>
        </p:nvSpPr>
        <p:spPr>
          <a:xfrm>
            <a:off x="96327" y="39171"/>
            <a:ext cx="51569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000" b="1" spc="-7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학교 주요 업무처리 방법</a:t>
            </a:r>
          </a:p>
        </p:txBody>
      </p:sp>
      <p:sp>
        <p:nvSpPr>
          <p:cNvPr id="14" name="모서리가 둥근 직사각형 13">
            <a:extLst>
              <a:ext uri="{FF2B5EF4-FFF2-40B4-BE49-F238E27FC236}">
                <a16:creationId xmlns:a16="http://schemas.microsoft.com/office/drawing/2014/main" xmlns="" id="{A48839FD-54EA-214C-BE98-4BDD2DF3094C}"/>
              </a:ext>
            </a:extLst>
          </p:cNvPr>
          <p:cNvSpPr/>
          <p:nvPr/>
        </p:nvSpPr>
        <p:spPr>
          <a:xfrm>
            <a:off x="163006" y="802346"/>
            <a:ext cx="3642849" cy="669007"/>
          </a:xfrm>
          <a:prstGeom prst="roundRect">
            <a:avLst>
              <a:gd name="adj" fmla="val 50000"/>
            </a:avLst>
          </a:prstGeom>
          <a:solidFill>
            <a:srgbClr val="E2F0D9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4. </a:t>
            </a:r>
            <a:r>
              <a:rPr lang="ko-KR" altLang="en-US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학교 </a:t>
            </a:r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– </a:t>
            </a:r>
            <a:r>
              <a:rPr lang="ko-KR" altLang="en-US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검사결과관리</a:t>
            </a:r>
            <a:endParaRPr lang="en-US" altLang="ko-KR" sz="1600" b="1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66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lvl="0"/>
            <a:r>
              <a:rPr lang="en-US" altLang="ko-KR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4.7. </a:t>
            </a:r>
            <a:r>
              <a:rPr lang="ko-KR" altLang="en-US" b="1" dirty="0" err="1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조치결과통계및제출</a:t>
            </a:r>
            <a:r>
              <a:rPr lang="en-US" altLang="ko-KR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(4/6)</a:t>
            </a:r>
            <a:endParaRPr lang="ko-KR" altLang="en-US" b="1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66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10" name="사각형: 둥근 모서리 81">
            <a:extLst>
              <a:ext uri="{FF2B5EF4-FFF2-40B4-BE49-F238E27FC236}">
                <a16:creationId xmlns:a16="http://schemas.microsoft.com/office/drawing/2014/main" xmlns="" id="{E908EED5-9D07-442C-87CA-697451B62CB7}"/>
              </a:ext>
            </a:extLst>
          </p:cNvPr>
          <p:cNvSpPr/>
          <p:nvPr/>
        </p:nvSpPr>
        <p:spPr>
          <a:xfrm>
            <a:off x="3970021" y="802347"/>
            <a:ext cx="5662930" cy="550546"/>
          </a:xfrm>
          <a:prstGeom prst="roundRect">
            <a:avLst>
              <a:gd name="adj" fmla="val 6492"/>
            </a:avLst>
          </a:prstGeom>
          <a:solidFill>
            <a:schemeClr val="bg1"/>
          </a:solidFill>
          <a:ln w="6350">
            <a:solidFill>
              <a:schemeClr val="bg1">
                <a:lumMod val="75000"/>
              </a:schemeClr>
            </a:solidFill>
          </a:ln>
          <a:effectLst>
            <a:outerShdw blurRad="889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defTabSz="1090746" fontAlgn="ctr" latinLnBrk="0">
              <a:buClr>
                <a:srgbClr val="336699"/>
              </a:buClr>
              <a:defRPr/>
            </a:pPr>
            <a:endParaRPr kumimoji="1" lang="en-US" altLang="ko-KR" sz="200" b="1" kern="0" dirty="0">
              <a:ln w="0">
                <a:solidFill>
                  <a:srgbClr val="0B4355">
                    <a:alpha val="5000"/>
                  </a:srgbClr>
                </a:solidFill>
              </a:ln>
              <a:solidFill>
                <a:srgbClr val="C00000"/>
              </a:solidFill>
              <a:latin typeface="나눔바른고딕" panose="020B0600000101010101" charset="-127"/>
              <a:ea typeface="나눔바른고딕" panose="020B0600000101010101" charset="-127"/>
              <a:sym typeface="Wingdings" pitchFamily="2" charset="2"/>
            </a:endParaRPr>
          </a:p>
        </p:txBody>
      </p:sp>
      <p:grpSp>
        <p:nvGrpSpPr>
          <p:cNvPr id="12" name="그룹 11"/>
          <p:cNvGrpSpPr/>
          <p:nvPr/>
        </p:nvGrpSpPr>
        <p:grpSpPr>
          <a:xfrm>
            <a:off x="4095750" y="907605"/>
            <a:ext cx="5435599" cy="364742"/>
            <a:chOff x="5461648" y="907605"/>
            <a:chExt cx="4069701" cy="364742"/>
          </a:xfrm>
        </p:grpSpPr>
        <p:cxnSp>
          <p:nvCxnSpPr>
            <p:cNvPr id="13" name="직선 화살표 연결선 12"/>
            <p:cNvCxnSpPr/>
            <p:nvPr/>
          </p:nvCxnSpPr>
          <p:spPr>
            <a:xfrm>
              <a:off x="6129798" y="1109350"/>
              <a:ext cx="146579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직선 화살표 연결선 15"/>
            <p:cNvCxnSpPr/>
            <p:nvPr/>
          </p:nvCxnSpPr>
          <p:spPr>
            <a:xfrm>
              <a:off x="7059723" y="1109350"/>
              <a:ext cx="146579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9" name="그룹 18"/>
            <p:cNvGrpSpPr/>
            <p:nvPr/>
          </p:nvGrpSpPr>
          <p:grpSpPr>
            <a:xfrm>
              <a:off x="5461648" y="907606"/>
              <a:ext cx="700613" cy="364740"/>
              <a:chOff x="6497545" y="907606"/>
              <a:chExt cx="687056" cy="364740"/>
            </a:xfrm>
          </p:grpSpPr>
          <p:sp>
            <p:nvSpPr>
              <p:cNvPr id="34" name="Rectangle 113"/>
              <p:cNvSpPr>
                <a:spLocks noChangeArrowheads="1"/>
              </p:cNvSpPr>
              <p:nvPr/>
            </p:nvSpPr>
            <p:spPr bwMode="auto">
              <a:xfrm>
                <a:off x="6497547" y="1076885"/>
                <a:ext cx="687054" cy="195461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dirty="0" err="1">
                    <a:solidFill>
                      <a:srgbClr val="000000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조치결과통계및제출</a:t>
                </a:r>
                <a:endParaRPr lang="ko-KR" altLang="en-US" sz="700" dirty="0">
                  <a:solidFill>
                    <a:srgbClr val="000000"/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  <p:sp>
            <p:nvSpPr>
              <p:cNvPr id="35" name="Rectangle 113"/>
              <p:cNvSpPr>
                <a:spLocks noChangeArrowheads="1"/>
              </p:cNvSpPr>
              <p:nvPr/>
            </p:nvSpPr>
            <p:spPr bwMode="auto">
              <a:xfrm>
                <a:off x="6497545" y="907606"/>
                <a:ext cx="687056" cy="169279"/>
              </a:xfrm>
              <a:prstGeom prst="rect">
                <a:avLst/>
              </a:prstGeom>
              <a:solidFill>
                <a:srgbClr val="006600"/>
              </a:solidFill>
              <a:ln>
                <a:solidFill>
                  <a:srgbClr val="006600"/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b="1" dirty="0" err="1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b="1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b="1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</a:t>
                </a:r>
                <a:r>
                  <a:rPr lang="en-US" altLang="ko-KR" sz="800" b="1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b="1" dirty="0">
                  <a:solidFill>
                    <a:schemeClr val="bg1"/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cxnSp>
          <p:nvCxnSpPr>
            <p:cNvPr id="20" name="직선 화살표 연결선 19"/>
            <p:cNvCxnSpPr/>
            <p:nvPr/>
          </p:nvCxnSpPr>
          <p:spPr>
            <a:xfrm>
              <a:off x="7984415" y="1109350"/>
              <a:ext cx="146579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1" name="그룹 20"/>
            <p:cNvGrpSpPr/>
            <p:nvPr/>
          </p:nvGrpSpPr>
          <p:grpSpPr>
            <a:xfrm>
              <a:off x="7206303" y="907605"/>
              <a:ext cx="816483" cy="364740"/>
              <a:chOff x="8096684" y="907605"/>
              <a:chExt cx="687056" cy="364740"/>
            </a:xfrm>
          </p:grpSpPr>
          <p:sp>
            <p:nvSpPr>
              <p:cNvPr id="32" name="Rectangle 113"/>
              <p:cNvSpPr>
                <a:spLocks noChangeArrowheads="1"/>
              </p:cNvSpPr>
              <p:nvPr/>
            </p:nvSpPr>
            <p:spPr bwMode="auto">
              <a:xfrm>
                <a:off x="8096685" y="1076883"/>
                <a:ext cx="68705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ko-KR" altLang="en-US" sz="7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학교급별조치결과통계</a:t>
                </a:r>
                <a:endParaRPr lang="ko-KR" altLang="en-US" sz="7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  <p:sp>
            <p:nvSpPr>
              <p:cNvPr id="33" name="Rectangle 113"/>
              <p:cNvSpPr>
                <a:spLocks noChangeArrowheads="1"/>
              </p:cNvSpPr>
              <p:nvPr/>
            </p:nvSpPr>
            <p:spPr bwMode="auto">
              <a:xfrm>
                <a:off x="8096684" y="907605"/>
                <a:ext cx="687056" cy="16927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ctr"/>
                <a:r>
                  <a:rPr lang="ko-KR" altLang="en-US" sz="800" kern="600" dirty="0" err="1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kern="6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kern="6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</a:t>
                </a:r>
                <a:r>
                  <a:rPr lang="en-US" altLang="ko-KR" sz="800" kern="6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kern="6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지원</a:t>
                </a:r>
                <a:r>
                  <a:rPr lang="en-US" altLang="ko-KR" sz="800" kern="6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r>
                  <a:rPr lang="ko-KR" altLang="en-US" sz="800" kern="6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청</a:t>
                </a:r>
                <a:r>
                  <a:rPr lang="en-US" altLang="ko-KR" sz="800" kern="6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kern="6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grpSp>
          <p:nvGrpSpPr>
            <p:cNvPr id="22" name="그룹 21"/>
            <p:cNvGrpSpPr/>
            <p:nvPr/>
          </p:nvGrpSpPr>
          <p:grpSpPr>
            <a:xfrm>
              <a:off x="6276040" y="907607"/>
              <a:ext cx="816483" cy="364740"/>
              <a:chOff x="7298520" y="907607"/>
              <a:chExt cx="687056" cy="364740"/>
            </a:xfrm>
          </p:grpSpPr>
          <p:sp>
            <p:nvSpPr>
              <p:cNvPr id="30" name="Rectangle 113"/>
              <p:cNvSpPr>
                <a:spLocks noChangeArrowheads="1"/>
              </p:cNvSpPr>
              <p:nvPr/>
            </p:nvSpPr>
            <p:spPr bwMode="auto">
              <a:xfrm>
                <a:off x="7298521" y="1076885"/>
                <a:ext cx="68705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학교별조치결과마감현황</a:t>
                </a:r>
                <a:endParaRPr lang="ko-KR" altLang="en-US" sz="7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  <p:sp>
            <p:nvSpPr>
              <p:cNvPr id="31" name="Rectangle 113"/>
              <p:cNvSpPr>
                <a:spLocks noChangeArrowheads="1"/>
              </p:cNvSpPr>
              <p:nvPr/>
            </p:nvSpPr>
            <p:spPr bwMode="auto">
              <a:xfrm>
                <a:off x="7298520" y="907607"/>
                <a:ext cx="687056" cy="16927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kern="600" dirty="0" err="1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kern="6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kern="6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</a:t>
                </a:r>
                <a:r>
                  <a:rPr lang="en-US" altLang="ko-KR" sz="800" kern="6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kern="6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지원</a:t>
                </a:r>
                <a:r>
                  <a:rPr lang="en-US" altLang="ko-KR" sz="800" kern="6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r>
                  <a:rPr lang="ko-KR" altLang="en-US" sz="800" kern="6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청</a:t>
                </a:r>
                <a:r>
                  <a:rPr lang="en-US" altLang="ko-KR" sz="800" kern="6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kern="6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grpSp>
          <p:nvGrpSpPr>
            <p:cNvPr id="23" name="그룹 22"/>
            <p:cNvGrpSpPr/>
            <p:nvPr/>
          </p:nvGrpSpPr>
          <p:grpSpPr>
            <a:xfrm>
              <a:off x="8886587" y="907605"/>
              <a:ext cx="644762" cy="364740"/>
              <a:chOff x="8885570" y="907605"/>
              <a:chExt cx="687057" cy="364740"/>
            </a:xfrm>
          </p:grpSpPr>
          <p:sp>
            <p:nvSpPr>
              <p:cNvPr id="28" name="Rectangle 113"/>
              <p:cNvSpPr>
                <a:spLocks noChangeArrowheads="1"/>
              </p:cNvSpPr>
              <p:nvPr/>
            </p:nvSpPr>
            <p:spPr bwMode="auto">
              <a:xfrm>
                <a:off x="8885572" y="1076883"/>
                <a:ext cx="68705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ko-KR" altLang="en-US" sz="7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조치결과통계표</a:t>
                </a:r>
              </a:p>
            </p:txBody>
          </p:sp>
          <p:sp>
            <p:nvSpPr>
              <p:cNvPr id="29" name="Rectangle 113"/>
              <p:cNvSpPr>
                <a:spLocks noChangeArrowheads="1"/>
              </p:cNvSpPr>
              <p:nvPr/>
            </p:nvSpPr>
            <p:spPr bwMode="auto">
              <a:xfrm>
                <a:off x="8885570" y="907605"/>
                <a:ext cx="687056" cy="16927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ko-KR" altLang="en-US" sz="8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교육부</a:t>
                </a:r>
                <a:r>
                  <a:rPr lang="en-US" altLang="ko-KR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cxnSp>
          <p:nvCxnSpPr>
            <p:cNvPr id="24" name="직선 화살표 연결선 23"/>
            <p:cNvCxnSpPr/>
            <p:nvPr/>
          </p:nvCxnSpPr>
          <p:spPr>
            <a:xfrm>
              <a:off x="8740008" y="1109350"/>
              <a:ext cx="146579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5" name="그룹 24"/>
            <p:cNvGrpSpPr/>
            <p:nvPr/>
          </p:nvGrpSpPr>
          <p:grpSpPr>
            <a:xfrm>
              <a:off x="8130994" y="907605"/>
              <a:ext cx="644762" cy="364740"/>
              <a:chOff x="8885570" y="907605"/>
              <a:chExt cx="687057" cy="364740"/>
            </a:xfrm>
          </p:grpSpPr>
          <p:sp>
            <p:nvSpPr>
              <p:cNvPr id="26" name="Rectangle 113"/>
              <p:cNvSpPr>
                <a:spLocks noChangeArrowheads="1"/>
              </p:cNvSpPr>
              <p:nvPr/>
            </p:nvSpPr>
            <p:spPr bwMode="auto">
              <a:xfrm>
                <a:off x="8885572" y="1076883"/>
                <a:ext cx="68705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ko-KR" altLang="en-US" sz="7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조치결과마감처리</a:t>
                </a:r>
              </a:p>
            </p:txBody>
          </p:sp>
          <p:sp>
            <p:nvSpPr>
              <p:cNvPr id="27" name="Rectangle 113"/>
              <p:cNvSpPr>
                <a:spLocks noChangeArrowheads="1"/>
              </p:cNvSpPr>
              <p:nvPr/>
            </p:nvSpPr>
            <p:spPr bwMode="auto">
              <a:xfrm>
                <a:off x="8885570" y="907605"/>
                <a:ext cx="687056" cy="16927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ko-KR" altLang="en-US" sz="8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교육청</a:t>
                </a:r>
                <a:r>
                  <a:rPr lang="en-US" altLang="ko-KR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</p:grpSp>
      <p:sp>
        <p:nvSpPr>
          <p:cNvPr id="38" name="직사각형 37"/>
          <p:cNvSpPr/>
          <p:nvPr/>
        </p:nvSpPr>
        <p:spPr>
          <a:xfrm>
            <a:off x="8705032" y="2992607"/>
            <a:ext cx="313238" cy="164613"/>
          </a:xfrm>
          <a:prstGeom prst="rect">
            <a:avLst/>
          </a:prstGeom>
          <a:noFill/>
          <a:ln w="25400">
            <a:solidFill>
              <a:srgbClr val="FD531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9" name="타원 38"/>
          <p:cNvSpPr/>
          <p:nvPr/>
        </p:nvSpPr>
        <p:spPr>
          <a:xfrm>
            <a:off x="8556486" y="2907517"/>
            <a:ext cx="182880" cy="182880"/>
          </a:xfrm>
          <a:prstGeom prst="ellipse">
            <a:avLst/>
          </a:prstGeom>
          <a:solidFill>
            <a:srgbClr val="FD5312"/>
          </a:solidFill>
          <a:ln w="25400">
            <a:solidFill>
              <a:srgbClr val="FD531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b="1" dirty="0">
                <a:latin typeface="+mn-ea"/>
              </a:rPr>
              <a:t>5</a:t>
            </a:r>
            <a:endParaRPr lang="ko-KR" altLang="en-US" sz="1100" b="1" dirty="0">
              <a:latin typeface="+mn-ea"/>
            </a:endParaRPr>
          </a:p>
        </p:txBody>
      </p:sp>
      <p:cxnSp>
        <p:nvCxnSpPr>
          <p:cNvPr id="41" name="꺾인 연결선 40"/>
          <p:cNvCxnSpPr>
            <a:stCxn id="38" idx="2"/>
          </p:cNvCxnSpPr>
          <p:nvPr/>
        </p:nvCxnSpPr>
        <p:spPr>
          <a:xfrm rot="5400000">
            <a:off x="7158227" y="2723644"/>
            <a:ext cx="1269848" cy="2137001"/>
          </a:xfrm>
          <a:prstGeom prst="bentConnector2">
            <a:avLst/>
          </a:prstGeom>
          <a:ln w="25400">
            <a:solidFill>
              <a:srgbClr val="FD531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직사각형 41"/>
          <p:cNvSpPr/>
          <p:nvPr/>
        </p:nvSpPr>
        <p:spPr>
          <a:xfrm>
            <a:off x="6309548" y="2883196"/>
            <a:ext cx="317788" cy="161206"/>
          </a:xfrm>
          <a:prstGeom prst="rect">
            <a:avLst/>
          </a:prstGeom>
          <a:noFill/>
          <a:ln w="25400">
            <a:solidFill>
              <a:srgbClr val="FD531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0" name="타원 49"/>
          <p:cNvSpPr/>
          <p:nvPr/>
        </p:nvSpPr>
        <p:spPr>
          <a:xfrm>
            <a:off x="6188147" y="2786400"/>
            <a:ext cx="182880" cy="182880"/>
          </a:xfrm>
          <a:prstGeom prst="ellipse">
            <a:avLst/>
          </a:prstGeom>
          <a:solidFill>
            <a:srgbClr val="FD5312"/>
          </a:solidFill>
          <a:ln w="25400">
            <a:solidFill>
              <a:srgbClr val="FD531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b="1" dirty="0">
                <a:latin typeface="+mn-ea"/>
              </a:rPr>
              <a:t>6</a:t>
            </a:r>
            <a:endParaRPr lang="ko-KR" altLang="en-US" sz="1100" b="1" dirty="0">
              <a:latin typeface="+mn-ea"/>
            </a:endParaRPr>
          </a:p>
        </p:txBody>
      </p:sp>
      <p:sp>
        <p:nvSpPr>
          <p:cNvPr id="37" name="직사각형 36">
            <a:extLst>
              <a:ext uri="{FF2B5EF4-FFF2-40B4-BE49-F238E27FC236}">
                <a16:creationId xmlns:a16="http://schemas.microsoft.com/office/drawing/2014/main" xmlns="" id="{7E13B21E-D9E5-4BE6-AB9C-ADCDEF6AE8BD}"/>
              </a:ext>
            </a:extLst>
          </p:cNvPr>
          <p:cNvSpPr/>
          <p:nvPr/>
        </p:nvSpPr>
        <p:spPr>
          <a:xfrm>
            <a:off x="343963" y="5844968"/>
            <a:ext cx="4587265" cy="406265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80000" indent="-180000">
              <a:lnSpc>
                <a:spcPct val="120000"/>
              </a:lnSpc>
            </a:pP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⑤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[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승인요청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] 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버튼을 클릭하여 승인요청 도움말을 확인함</a:t>
            </a:r>
            <a:endParaRPr lang="en-US" altLang="ko-KR" sz="1100" b="1" dirty="0">
              <a:ln>
                <a:solidFill>
                  <a:schemeClr val="tx1">
                    <a:lumMod val="85000"/>
                    <a:lumOff val="15000"/>
                    <a:alpha val="0"/>
                  </a:schemeClr>
                </a:solidFill>
              </a:ln>
              <a:solidFill>
                <a:srgbClr val="FD5312"/>
              </a:solidFill>
              <a:latin typeface="나눔바른고딕" panose="020B0600000101010101" charset="-127"/>
              <a:ea typeface="나눔바른고딕" panose="020B0600000101010101" charset="-127"/>
            </a:endParaRPr>
          </a:p>
          <a:p>
            <a:pPr marL="180000" indent="-180000">
              <a:lnSpc>
                <a:spcPct val="120000"/>
              </a:lnSpc>
            </a:pP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맑은 고딕" panose="020B0503020000020004" pitchFamily="50" charset="-127"/>
              </a:rPr>
              <a:t>⑥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업무승인처리를 위하여 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[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승인요청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] 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버튼을 클릭함</a:t>
            </a:r>
            <a:endParaRPr lang="en-US" altLang="ko-KR" sz="1100" b="1" dirty="0">
              <a:ln>
                <a:solidFill>
                  <a:schemeClr val="tx1">
                    <a:lumMod val="85000"/>
                    <a:lumOff val="15000"/>
                    <a:alpha val="0"/>
                  </a:schemeClr>
                </a:solidFill>
              </a:ln>
              <a:solidFill>
                <a:srgbClr val="FD5312"/>
              </a:solidFill>
              <a:latin typeface="나눔바른고딕" panose="020B0600000101010101" charset="-127"/>
              <a:ea typeface="나눔바른고딕" panose="020B0600000101010101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981763676"/>
      </p:ext>
    </p:extLst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5021" y="1778855"/>
            <a:ext cx="9273418" cy="3960000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</p:pic>
      <p:sp>
        <p:nvSpPr>
          <p:cNvPr id="93" name="TextBox 4">
            <a:extLst>
              <a:ext uri="{FF2B5EF4-FFF2-40B4-BE49-F238E27FC236}">
                <a16:creationId xmlns:a16="http://schemas.microsoft.com/office/drawing/2014/main" xmlns="" id="{B2A2134E-34A5-422C-8D66-092F6558A4F0}"/>
              </a:ext>
            </a:extLst>
          </p:cNvPr>
          <p:cNvSpPr txBox="1"/>
          <p:nvPr/>
        </p:nvSpPr>
        <p:spPr>
          <a:xfrm>
            <a:off x="96327" y="39171"/>
            <a:ext cx="51569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000" b="1" spc="-7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학교 주요 업무처리 방법</a:t>
            </a:r>
          </a:p>
        </p:txBody>
      </p:sp>
      <p:sp>
        <p:nvSpPr>
          <p:cNvPr id="14" name="모서리가 둥근 직사각형 13">
            <a:extLst>
              <a:ext uri="{FF2B5EF4-FFF2-40B4-BE49-F238E27FC236}">
                <a16:creationId xmlns:a16="http://schemas.microsoft.com/office/drawing/2014/main" xmlns="" id="{A48839FD-54EA-214C-BE98-4BDD2DF3094C}"/>
              </a:ext>
            </a:extLst>
          </p:cNvPr>
          <p:cNvSpPr/>
          <p:nvPr/>
        </p:nvSpPr>
        <p:spPr>
          <a:xfrm>
            <a:off x="163006" y="802346"/>
            <a:ext cx="3642849" cy="669007"/>
          </a:xfrm>
          <a:prstGeom prst="roundRect">
            <a:avLst>
              <a:gd name="adj" fmla="val 50000"/>
            </a:avLst>
          </a:prstGeom>
          <a:solidFill>
            <a:srgbClr val="E2F0D9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4. </a:t>
            </a:r>
            <a:r>
              <a:rPr lang="ko-KR" altLang="en-US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학교 </a:t>
            </a:r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– </a:t>
            </a:r>
            <a:r>
              <a:rPr lang="ko-KR" altLang="en-US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검사결과관리</a:t>
            </a:r>
            <a:endParaRPr lang="en-US" altLang="ko-KR" sz="1600" b="1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66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lvl="0"/>
            <a:r>
              <a:rPr lang="en-US" altLang="ko-KR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4.7. </a:t>
            </a:r>
            <a:r>
              <a:rPr lang="ko-KR" altLang="en-US" b="1" dirty="0" err="1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조치결과통계및제출</a:t>
            </a:r>
            <a:r>
              <a:rPr lang="en-US" altLang="ko-KR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(5/6)</a:t>
            </a:r>
            <a:endParaRPr lang="ko-KR" altLang="en-US" b="1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66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10" name="사각형: 둥근 모서리 81">
            <a:extLst>
              <a:ext uri="{FF2B5EF4-FFF2-40B4-BE49-F238E27FC236}">
                <a16:creationId xmlns:a16="http://schemas.microsoft.com/office/drawing/2014/main" xmlns="" id="{E908EED5-9D07-442C-87CA-697451B62CB7}"/>
              </a:ext>
            </a:extLst>
          </p:cNvPr>
          <p:cNvSpPr/>
          <p:nvPr/>
        </p:nvSpPr>
        <p:spPr>
          <a:xfrm>
            <a:off x="3970021" y="802347"/>
            <a:ext cx="5662930" cy="550546"/>
          </a:xfrm>
          <a:prstGeom prst="roundRect">
            <a:avLst>
              <a:gd name="adj" fmla="val 6492"/>
            </a:avLst>
          </a:prstGeom>
          <a:solidFill>
            <a:schemeClr val="bg1"/>
          </a:solidFill>
          <a:ln w="6350">
            <a:solidFill>
              <a:schemeClr val="bg1">
                <a:lumMod val="75000"/>
              </a:schemeClr>
            </a:solidFill>
          </a:ln>
          <a:effectLst>
            <a:outerShdw blurRad="889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defTabSz="1090746" fontAlgn="ctr" latinLnBrk="0">
              <a:buClr>
                <a:srgbClr val="336699"/>
              </a:buClr>
              <a:defRPr/>
            </a:pPr>
            <a:endParaRPr kumimoji="1" lang="en-US" altLang="ko-KR" sz="200" b="1" kern="0" dirty="0">
              <a:ln w="0">
                <a:solidFill>
                  <a:srgbClr val="0B4355">
                    <a:alpha val="5000"/>
                  </a:srgbClr>
                </a:solidFill>
              </a:ln>
              <a:solidFill>
                <a:srgbClr val="C00000"/>
              </a:solidFill>
              <a:latin typeface="나눔바른고딕" panose="020B0600000101010101" charset="-127"/>
              <a:ea typeface="나눔바른고딕" panose="020B0600000101010101" charset="-127"/>
              <a:sym typeface="Wingdings" pitchFamily="2" charset="2"/>
            </a:endParaRPr>
          </a:p>
        </p:txBody>
      </p:sp>
      <p:grpSp>
        <p:nvGrpSpPr>
          <p:cNvPr id="12" name="그룹 11"/>
          <p:cNvGrpSpPr/>
          <p:nvPr/>
        </p:nvGrpSpPr>
        <p:grpSpPr>
          <a:xfrm>
            <a:off x="4095750" y="907605"/>
            <a:ext cx="5435599" cy="364742"/>
            <a:chOff x="5461648" y="907605"/>
            <a:chExt cx="4069701" cy="364742"/>
          </a:xfrm>
        </p:grpSpPr>
        <p:cxnSp>
          <p:nvCxnSpPr>
            <p:cNvPr id="13" name="직선 화살표 연결선 12"/>
            <p:cNvCxnSpPr/>
            <p:nvPr/>
          </p:nvCxnSpPr>
          <p:spPr>
            <a:xfrm>
              <a:off x="6129798" y="1109350"/>
              <a:ext cx="146579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직선 화살표 연결선 15"/>
            <p:cNvCxnSpPr/>
            <p:nvPr/>
          </p:nvCxnSpPr>
          <p:spPr>
            <a:xfrm>
              <a:off x="7059723" y="1109350"/>
              <a:ext cx="146579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9" name="그룹 18"/>
            <p:cNvGrpSpPr/>
            <p:nvPr/>
          </p:nvGrpSpPr>
          <p:grpSpPr>
            <a:xfrm>
              <a:off x="5461648" y="907606"/>
              <a:ext cx="700613" cy="364740"/>
              <a:chOff x="6497545" y="907606"/>
              <a:chExt cx="687056" cy="364740"/>
            </a:xfrm>
          </p:grpSpPr>
          <p:sp>
            <p:nvSpPr>
              <p:cNvPr id="34" name="Rectangle 113"/>
              <p:cNvSpPr>
                <a:spLocks noChangeArrowheads="1"/>
              </p:cNvSpPr>
              <p:nvPr/>
            </p:nvSpPr>
            <p:spPr bwMode="auto">
              <a:xfrm>
                <a:off x="6497547" y="1076885"/>
                <a:ext cx="687054" cy="195461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dirty="0" err="1">
                    <a:solidFill>
                      <a:srgbClr val="000000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조치결과통계및제출</a:t>
                </a:r>
                <a:endParaRPr lang="ko-KR" altLang="en-US" sz="700" dirty="0">
                  <a:solidFill>
                    <a:srgbClr val="000000"/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  <p:sp>
            <p:nvSpPr>
              <p:cNvPr id="35" name="Rectangle 113"/>
              <p:cNvSpPr>
                <a:spLocks noChangeArrowheads="1"/>
              </p:cNvSpPr>
              <p:nvPr/>
            </p:nvSpPr>
            <p:spPr bwMode="auto">
              <a:xfrm>
                <a:off x="6497545" y="907606"/>
                <a:ext cx="687056" cy="169279"/>
              </a:xfrm>
              <a:prstGeom prst="rect">
                <a:avLst/>
              </a:prstGeom>
              <a:solidFill>
                <a:srgbClr val="006600"/>
              </a:solidFill>
              <a:ln>
                <a:solidFill>
                  <a:srgbClr val="006600"/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b="1" dirty="0" err="1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b="1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b="1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</a:t>
                </a:r>
                <a:r>
                  <a:rPr lang="en-US" altLang="ko-KR" sz="800" b="1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b="1" dirty="0">
                  <a:solidFill>
                    <a:schemeClr val="bg1"/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cxnSp>
          <p:nvCxnSpPr>
            <p:cNvPr id="20" name="직선 화살표 연결선 19"/>
            <p:cNvCxnSpPr/>
            <p:nvPr/>
          </p:nvCxnSpPr>
          <p:spPr>
            <a:xfrm>
              <a:off x="7984415" y="1109350"/>
              <a:ext cx="146579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1" name="그룹 20"/>
            <p:cNvGrpSpPr/>
            <p:nvPr/>
          </p:nvGrpSpPr>
          <p:grpSpPr>
            <a:xfrm>
              <a:off x="7206303" y="907605"/>
              <a:ext cx="816483" cy="364740"/>
              <a:chOff x="8096684" y="907605"/>
              <a:chExt cx="687056" cy="364740"/>
            </a:xfrm>
          </p:grpSpPr>
          <p:sp>
            <p:nvSpPr>
              <p:cNvPr id="32" name="Rectangle 113"/>
              <p:cNvSpPr>
                <a:spLocks noChangeArrowheads="1"/>
              </p:cNvSpPr>
              <p:nvPr/>
            </p:nvSpPr>
            <p:spPr bwMode="auto">
              <a:xfrm>
                <a:off x="8096685" y="1076883"/>
                <a:ext cx="68705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ko-KR" altLang="en-US" sz="7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학교급별조치결과통계</a:t>
                </a:r>
                <a:endParaRPr lang="ko-KR" altLang="en-US" sz="7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  <p:sp>
            <p:nvSpPr>
              <p:cNvPr id="33" name="Rectangle 113"/>
              <p:cNvSpPr>
                <a:spLocks noChangeArrowheads="1"/>
              </p:cNvSpPr>
              <p:nvPr/>
            </p:nvSpPr>
            <p:spPr bwMode="auto">
              <a:xfrm>
                <a:off x="8096684" y="907605"/>
                <a:ext cx="687056" cy="16927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ctr"/>
                <a:r>
                  <a:rPr lang="ko-KR" altLang="en-US" sz="800" kern="600" dirty="0" err="1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kern="6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kern="6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</a:t>
                </a:r>
                <a:r>
                  <a:rPr lang="en-US" altLang="ko-KR" sz="800" kern="6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kern="6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지원</a:t>
                </a:r>
                <a:r>
                  <a:rPr lang="en-US" altLang="ko-KR" sz="800" kern="6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r>
                  <a:rPr lang="ko-KR" altLang="en-US" sz="800" kern="6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청</a:t>
                </a:r>
                <a:r>
                  <a:rPr lang="en-US" altLang="ko-KR" sz="800" kern="6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kern="6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grpSp>
          <p:nvGrpSpPr>
            <p:cNvPr id="22" name="그룹 21"/>
            <p:cNvGrpSpPr/>
            <p:nvPr/>
          </p:nvGrpSpPr>
          <p:grpSpPr>
            <a:xfrm>
              <a:off x="6276040" y="907607"/>
              <a:ext cx="816483" cy="364740"/>
              <a:chOff x="7298520" y="907607"/>
              <a:chExt cx="687056" cy="364740"/>
            </a:xfrm>
          </p:grpSpPr>
          <p:sp>
            <p:nvSpPr>
              <p:cNvPr id="30" name="Rectangle 113"/>
              <p:cNvSpPr>
                <a:spLocks noChangeArrowheads="1"/>
              </p:cNvSpPr>
              <p:nvPr/>
            </p:nvSpPr>
            <p:spPr bwMode="auto">
              <a:xfrm>
                <a:off x="7298521" y="1076885"/>
                <a:ext cx="68705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학교별조치결과마감현황</a:t>
                </a:r>
                <a:endParaRPr lang="ko-KR" altLang="en-US" sz="7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  <p:sp>
            <p:nvSpPr>
              <p:cNvPr id="31" name="Rectangle 113"/>
              <p:cNvSpPr>
                <a:spLocks noChangeArrowheads="1"/>
              </p:cNvSpPr>
              <p:nvPr/>
            </p:nvSpPr>
            <p:spPr bwMode="auto">
              <a:xfrm>
                <a:off x="7298520" y="907607"/>
                <a:ext cx="687056" cy="16927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kern="600" dirty="0" err="1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kern="6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kern="6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</a:t>
                </a:r>
                <a:r>
                  <a:rPr lang="en-US" altLang="ko-KR" sz="800" kern="6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kern="6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지원</a:t>
                </a:r>
                <a:r>
                  <a:rPr lang="en-US" altLang="ko-KR" sz="800" kern="6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r>
                  <a:rPr lang="ko-KR" altLang="en-US" sz="800" kern="6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청</a:t>
                </a:r>
                <a:r>
                  <a:rPr lang="en-US" altLang="ko-KR" sz="800" kern="6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kern="6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grpSp>
          <p:nvGrpSpPr>
            <p:cNvPr id="23" name="그룹 22"/>
            <p:cNvGrpSpPr/>
            <p:nvPr/>
          </p:nvGrpSpPr>
          <p:grpSpPr>
            <a:xfrm>
              <a:off x="8886587" y="907605"/>
              <a:ext cx="644762" cy="364740"/>
              <a:chOff x="8885570" y="907605"/>
              <a:chExt cx="687057" cy="364740"/>
            </a:xfrm>
          </p:grpSpPr>
          <p:sp>
            <p:nvSpPr>
              <p:cNvPr id="28" name="Rectangle 113"/>
              <p:cNvSpPr>
                <a:spLocks noChangeArrowheads="1"/>
              </p:cNvSpPr>
              <p:nvPr/>
            </p:nvSpPr>
            <p:spPr bwMode="auto">
              <a:xfrm>
                <a:off x="8885572" y="1076883"/>
                <a:ext cx="68705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ko-KR" altLang="en-US" sz="7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조치결과통계표</a:t>
                </a:r>
              </a:p>
            </p:txBody>
          </p:sp>
          <p:sp>
            <p:nvSpPr>
              <p:cNvPr id="29" name="Rectangle 113"/>
              <p:cNvSpPr>
                <a:spLocks noChangeArrowheads="1"/>
              </p:cNvSpPr>
              <p:nvPr/>
            </p:nvSpPr>
            <p:spPr bwMode="auto">
              <a:xfrm>
                <a:off x="8885570" y="907605"/>
                <a:ext cx="687056" cy="16927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ko-KR" altLang="en-US" sz="8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교육부</a:t>
                </a:r>
                <a:r>
                  <a:rPr lang="en-US" altLang="ko-KR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cxnSp>
          <p:nvCxnSpPr>
            <p:cNvPr id="24" name="직선 화살표 연결선 23"/>
            <p:cNvCxnSpPr/>
            <p:nvPr/>
          </p:nvCxnSpPr>
          <p:spPr>
            <a:xfrm>
              <a:off x="8740008" y="1109350"/>
              <a:ext cx="146579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5" name="그룹 24"/>
            <p:cNvGrpSpPr/>
            <p:nvPr/>
          </p:nvGrpSpPr>
          <p:grpSpPr>
            <a:xfrm>
              <a:off x="8130994" y="907605"/>
              <a:ext cx="644762" cy="364740"/>
              <a:chOff x="8885570" y="907605"/>
              <a:chExt cx="687057" cy="364740"/>
            </a:xfrm>
          </p:grpSpPr>
          <p:sp>
            <p:nvSpPr>
              <p:cNvPr id="26" name="Rectangle 113"/>
              <p:cNvSpPr>
                <a:spLocks noChangeArrowheads="1"/>
              </p:cNvSpPr>
              <p:nvPr/>
            </p:nvSpPr>
            <p:spPr bwMode="auto">
              <a:xfrm>
                <a:off x="8885572" y="1076883"/>
                <a:ext cx="68705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ko-KR" altLang="en-US" sz="7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조치결과마감처리</a:t>
                </a:r>
              </a:p>
            </p:txBody>
          </p:sp>
          <p:sp>
            <p:nvSpPr>
              <p:cNvPr id="27" name="Rectangle 113"/>
              <p:cNvSpPr>
                <a:spLocks noChangeArrowheads="1"/>
              </p:cNvSpPr>
              <p:nvPr/>
            </p:nvSpPr>
            <p:spPr bwMode="auto">
              <a:xfrm>
                <a:off x="8885570" y="907605"/>
                <a:ext cx="687056" cy="16927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ko-KR" altLang="en-US" sz="8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교육청</a:t>
                </a:r>
                <a:r>
                  <a:rPr lang="en-US" altLang="ko-KR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</p:grpSp>
      <p:sp>
        <p:nvSpPr>
          <p:cNvPr id="42" name="직사각형 41"/>
          <p:cNvSpPr/>
          <p:nvPr/>
        </p:nvSpPr>
        <p:spPr>
          <a:xfrm>
            <a:off x="4958164" y="5167432"/>
            <a:ext cx="1229394" cy="368080"/>
          </a:xfrm>
          <a:prstGeom prst="rect">
            <a:avLst/>
          </a:prstGeom>
          <a:noFill/>
          <a:ln w="25400">
            <a:solidFill>
              <a:srgbClr val="FD531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3" name="타원 42"/>
          <p:cNvSpPr/>
          <p:nvPr/>
        </p:nvSpPr>
        <p:spPr>
          <a:xfrm>
            <a:off x="4841669" y="5078574"/>
            <a:ext cx="182880" cy="182880"/>
          </a:xfrm>
          <a:prstGeom prst="ellipse">
            <a:avLst/>
          </a:prstGeom>
          <a:solidFill>
            <a:srgbClr val="FD5312"/>
          </a:solidFill>
          <a:ln w="25400">
            <a:solidFill>
              <a:srgbClr val="FD531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b="1" dirty="0">
                <a:latin typeface="+mn-ea"/>
              </a:rPr>
              <a:t>7</a:t>
            </a:r>
            <a:endParaRPr lang="ko-KR" altLang="en-US" sz="1100" b="1" dirty="0">
              <a:latin typeface="+mn-ea"/>
            </a:endParaRPr>
          </a:p>
        </p:txBody>
      </p:sp>
      <p:cxnSp>
        <p:nvCxnSpPr>
          <p:cNvPr id="46" name="꺾인 연결선 45"/>
          <p:cNvCxnSpPr>
            <a:cxnSpLocks/>
            <a:stCxn id="42" idx="0"/>
          </p:cNvCxnSpPr>
          <p:nvPr/>
        </p:nvCxnSpPr>
        <p:spPr>
          <a:xfrm flipH="1" flipV="1">
            <a:off x="5568043" y="4980214"/>
            <a:ext cx="4818" cy="187218"/>
          </a:xfrm>
          <a:prstGeom prst="straightConnector1">
            <a:avLst/>
          </a:prstGeom>
          <a:ln w="25400">
            <a:solidFill>
              <a:srgbClr val="FD531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직사각형 35">
            <a:extLst>
              <a:ext uri="{FF2B5EF4-FFF2-40B4-BE49-F238E27FC236}">
                <a16:creationId xmlns:a16="http://schemas.microsoft.com/office/drawing/2014/main" xmlns="" id="{7E13B21E-D9E5-4BE6-AB9C-ADCDEF6AE8BD}"/>
              </a:ext>
            </a:extLst>
          </p:cNvPr>
          <p:cNvSpPr/>
          <p:nvPr/>
        </p:nvSpPr>
        <p:spPr>
          <a:xfrm>
            <a:off x="397772" y="5844250"/>
            <a:ext cx="4855470" cy="203133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80000" indent="-180000">
              <a:lnSpc>
                <a:spcPct val="120000"/>
              </a:lnSpc>
            </a:pP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⑦ 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[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기안내용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] 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링크를 클릭하면 기안 상세내용을 조회할 수 있음</a:t>
            </a:r>
            <a:endParaRPr lang="en-US" altLang="ko-KR" sz="1100" b="1" dirty="0">
              <a:ln>
                <a:solidFill>
                  <a:schemeClr val="tx1">
                    <a:lumMod val="85000"/>
                    <a:lumOff val="15000"/>
                    <a:alpha val="0"/>
                  </a:schemeClr>
                </a:solidFill>
              </a:ln>
              <a:solidFill>
                <a:srgbClr val="FD5312"/>
              </a:solidFill>
              <a:latin typeface="나눔바른고딕" panose="020B0600000101010101" charset="-127"/>
              <a:ea typeface="나눔바른고딕" panose="020B0600000101010101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49440288"/>
      </p:ext>
    </p:extLst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8819" y="1780591"/>
            <a:ext cx="9273418" cy="3960000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</p:pic>
      <p:sp>
        <p:nvSpPr>
          <p:cNvPr id="93" name="TextBox 4">
            <a:extLst>
              <a:ext uri="{FF2B5EF4-FFF2-40B4-BE49-F238E27FC236}">
                <a16:creationId xmlns:a16="http://schemas.microsoft.com/office/drawing/2014/main" xmlns="" id="{B2A2134E-34A5-422C-8D66-092F6558A4F0}"/>
              </a:ext>
            </a:extLst>
          </p:cNvPr>
          <p:cNvSpPr txBox="1"/>
          <p:nvPr/>
        </p:nvSpPr>
        <p:spPr>
          <a:xfrm>
            <a:off x="96327" y="39171"/>
            <a:ext cx="51569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000" b="1" spc="-7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학교 주요 업무처리 방법</a:t>
            </a:r>
          </a:p>
        </p:txBody>
      </p:sp>
      <p:sp>
        <p:nvSpPr>
          <p:cNvPr id="14" name="모서리가 둥근 직사각형 13">
            <a:extLst>
              <a:ext uri="{FF2B5EF4-FFF2-40B4-BE49-F238E27FC236}">
                <a16:creationId xmlns:a16="http://schemas.microsoft.com/office/drawing/2014/main" xmlns="" id="{A48839FD-54EA-214C-BE98-4BDD2DF3094C}"/>
              </a:ext>
            </a:extLst>
          </p:cNvPr>
          <p:cNvSpPr/>
          <p:nvPr/>
        </p:nvSpPr>
        <p:spPr>
          <a:xfrm>
            <a:off x="163006" y="802346"/>
            <a:ext cx="3642849" cy="669007"/>
          </a:xfrm>
          <a:prstGeom prst="roundRect">
            <a:avLst>
              <a:gd name="adj" fmla="val 50000"/>
            </a:avLst>
          </a:prstGeom>
          <a:solidFill>
            <a:srgbClr val="E2F0D9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4. </a:t>
            </a:r>
            <a:r>
              <a:rPr lang="ko-KR" altLang="en-US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학교 </a:t>
            </a:r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– </a:t>
            </a:r>
            <a:r>
              <a:rPr lang="ko-KR" altLang="en-US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검사결과관리</a:t>
            </a:r>
            <a:endParaRPr lang="en-US" altLang="ko-KR" sz="1600" b="1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66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lvl="0"/>
            <a:r>
              <a:rPr lang="en-US" altLang="ko-KR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4.7. </a:t>
            </a:r>
            <a:r>
              <a:rPr lang="ko-KR" altLang="en-US" b="1" dirty="0" err="1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조치결과통계및제출</a:t>
            </a:r>
            <a:r>
              <a:rPr lang="en-US" altLang="ko-KR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(6/6)</a:t>
            </a:r>
            <a:endParaRPr lang="ko-KR" altLang="en-US" b="1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66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10" name="사각형: 둥근 모서리 81">
            <a:extLst>
              <a:ext uri="{FF2B5EF4-FFF2-40B4-BE49-F238E27FC236}">
                <a16:creationId xmlns:a16="http://schemas.microsoft.com/office/drawing/2014/main" xmlns="" id="{E908EED5-9D07-442C-87CA-697451B62CB7}"/>
              </a:ext>
            </a:extLst>
          </p:cNvPr>
          <p:cNvSpPr/>
          <p:nvPr/>
        </p:nvSpPr>
        <p:spPr>
          <a:xfrm>
            <a:off x="3970021" y="802347"/>
            <a:ext cx="5662930" cy="550546"/>
          </a:xfrm>
          <a:prstGeom prst="roundRect">
            <a:avLst>
              <a:gd name="adj" fmla="val 6492"/>
            </a:avLst>
          </a:prstGeom>
          <a:solidFill>
            <a:schemeClr val="bg1"/>
          </a:solidFill>
          <a:ln w="6350">
            <a:solidFill>
              <a:schemeClr val="bg1">
                <a:lumMod val="75000"/>
              </a:schemeClr>
            </a:solidFill>
          </a:ln>
          <a:effectLst>
            <a:outerShdw blurRad="889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defTabSz="1090746" fontAlgn="ctr" latinLnBrk="0">
              <a:buClr>
                <a:srgbClr val="336699"/>
              </a:buClr>
              <a:defRPr/>
            </a:pPr>
            <a:endParaRPr kumimoji="1" lang="en-US" altLang="ko-KR" sz="200" b="1" kern="0" dirty="0">
              <a:ln w="0">
                <a:solidFill>
                  <a:srgbClr val="0B4355">
                    <a:alpha val="5000"/>
                  </a:srgbClr>
                </a:solidFill>
              </a:ln>
              <a:solidFill>
                <a:srgbClr val="C00000"/>
              </a:solidFill>
              <a:latin typeface="나눔바른고딕" panose="020B0600000101010101" charset="-127"/>
              <a:ea typeface="나눔바른고딕" panose="020B0600000101010101" charset="-127"/>
              <a:sym typeface="Wingdings" pitchFamily="2" charset="2"/>
            </a:endParaRPr>
          </a:p>
        </p:txBody>
      </p:sp>
      <p:grpSp>
        <p:nvGrpSpPr>
          <p:cNvPr id="12" name="그룹 11"/>
          <p:cNvGrpSpPr/>
          <p:nvPr/>
        </p:nvGrpSpPr>
        <p:grpSpPr>
          <a:xfrm>
            <a:off x="4095750" y="907605"/>
            <a:ext cx="5435599" cy="364742"/>
            <a:chOff x="5461648" y="907605"/>
            <a:chExt cx="4069701" cy="364742"/>
          </a:xfrm>
        </p:grpSpPr>
        <p:cxnSp>
          <p:nvCxnSpPr>
            <p:cNvPr id="13" name="직선 화살표 연결선 12"/>
            <p:cNvCxnSpPr/>
            <p:nvPr/>
          </p:nvCxnSpPr>
          <p:spPr>
            <a:xfrm>
              <a:off x="6129798" y="1109350"/>
              <a:ext cx="146579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직선 화살표 연결선 15"/>
            <p:cNvCxnSpPr/>
            <p:nvPr/>
          </p:nvCxnSpPr>
          <p:spPr>
            <a:xfrm>
              <a:off x="7059723" y="1109350"/>
              <a:ext cx="146579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9" name="그룹 18"/>
            <p:cNvGrpSpPr/>
            <p:nvPr/>
          </p:nvGrpSpPr>
          <p:grpSpPr>
            <a:xfrm>
              <a:off x="5461648" y="907606"/>
              <a:ext cx="700613" cy="364740"/>
              <a:chOff x="6497545" y="907606"/>
              <a:chExt cx="687056" cy="364740"/>
            </a:xfrm>
          </p:grpSpPr>
          <p:sp>
            <p:nvSpPr>
              <p:cNvPr id="34" name="Rectangle 113"/>
              <p:cNvSpPr>
                <a:spLocks noChangeArrowheads="1"/>
              </p:cNvSpPr>
              <p:nvPr/>
            </p:nvSpPr>
            <p:spPr bwMode="auto">
              <a:xfrm>
                <a:off x="6497547" y="1076885"/>
                <a:ext cx="687054" cy="195461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dirty="0" err="1">
                    <a:solidFill>
                      <a:srgbClr val="000000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조치결과통계및제출</a:t>
                </a:r>
                <a:endParaRPr lang="ko-KR" altLang="en-US" sz="700" dirty="0">
                  <a:solidFill>
                    <a:srgbClr val="000000"/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  <p:sp>
            <p:nvSpPr>
              <p:cNvPr id="35" name="Rectangle 113"/>
              <p:cNvSpPr>
                <a:spLocks noChangeArrowheads="1"/>
              </p:cNvSpPr>
              <p:nvPr/>
            </p:nvSpPr>
            <p:spPr bwMode="auto">
              <a:xfrm>
                <a:off x="6497545" y="907606"/>
                <a:ext cx="687056" cy="169279"/>
              </a:xfrm>
              <a:prstGeom prst="rect">
                <a:avLst/>
              </a:prstGeom>
              <a:solidFill>
                <a:srgbClr val="006600"/>
              </a:solidFill>
              <a:ln>
                <a:solidFill>
                  <a:srgbClr val="006600"/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b="1" dirty="0" err="1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b="1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b="1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</a:t>
                </a:r>
                <a:r>
                  <a:rPr lang="en-US" altLang="ko-KR" sz="800" b="1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b="1" dirty="0">
                  <a:solidFill>
                    <a:schemeClr val="bg1"/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cxnSp>
          <p:nvCxnSpPr>
            <p:cNvPr id="20" name="직선 화살표 연결선 19"/>
            <p:cNvCxnSpPr/>
            <p:nvPr/>
          </p:nvCxnSpPr>
          <p:spPr>
            <a:xfrm>
              <a:off x="7984415" y="1109350"/>
              <a:ext cx="146579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1" name="그룹 20"/>
            <p:cNvGrpSpPr/>
            <p:nvPr/>
          </p:nvGrpSpPr>
          <p:grpSpPr>
            <a:xfrm>
              <a:off x="7206303" y="907605"/>
              <a:ext cx="816483" cy="364740"/>
              <a:chOff x="8096684" y="907605"/>
              <a:chExt cx="687056" cy="364740"/>
            </a:xfrm>
          </p:grpSpPr>
          <p:sp>
            <p:nvSpPr>
              <p:cNvPr id="32" name="Rectangle 113"/>
              <p:cNvSpPr>
                <a:spLocks noChangeArrowheads="1"/>
              </p:cNvSpPr>
              <p:nvPr/>
            </p:nvSpPr>
            <p:spPr bwMode="auto">
              <a:xfrm>
                <a:off x="8096685" y="1076883"/>
                <a:ext cx="68705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ko-KR" altLang="en-US" sz="7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학교급별조치결과통계</a:t>
                </a:r>
                <a:endParaRPr lang="ko-KR" altLang="en-US" sz="7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  <p:sp>
            <p:nvSpPr>
              <p:cNvPr id="33" name="Rectangle 113"/>
              <p:cNvSpPr>
                <a:spLocks noChangeArrowheads="1"/>
              </p:cNvSpPr>
              <p:nvPr/>
            </p:nvSpPr>
            <p:spPr bwMode="auto">
              <a:xfrm>
                <a:off x="8096684" y="907605"/>
                <a:ext cx="687056" cy="16927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ctr"/>
                <a:r>
                  <a:rPr lang="ko-KR" altLang="en-US" sz="800" kern="600" dirty="0" err="1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kern="6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kern="6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</a:t>
                </a:r>
                <a:r>
                  <a:rPr lang="en-US" altLang="ko-KR" sz="800" kern="6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kern="6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지원</a:t>
                </a:r>
                <a:r>
                  <a:rPr lang="en-US" altLang="ko-KR" sz="800" kern="6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r>
                  <a:rPr lang="ko-KR" altLang="en-US" sz="800" kern="6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청</a:t>
                </a:r>
                <a:r>
                  <a:rPr lang="en-US" altLang="ko-KR" sz="800" kern="6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kern="6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grpSp>
          <p:nvGrpSpPr>
            <p:cNvPr id="22" name="그룹 21"/>
            <p:cNvGrpSpPr/>
            <p:nvPr/>
          </p:nvGrpSpPr>
          <p:grpSpPr>
            <a:xfrm>
              <a:off x="6276040" y="907607"/>
              <a:ext cx="816483" cy="364740"/>
              <a:chOff x="7298520" y="907607"/>
              <a:chExt cx="687056" cy="364740"/>
            </a:xfrm>
          </p:grpSpPr>
          <p:sp>
            <p:nvSpPr>
              <p:cNvPr id="30" name="Rectangle 113"/>
              <p:cNvSpPr>
                <a:spLocks noChangeArrowheads="1"/>
              </p:cNvSpPr>
              <p:nvPr/>
            </p:nvSpPr>
            <p:spPr bwMode="auto">
              <a:xfrm>
                <a:off x="7298521" y="1076885"/>
                <a:ext cx="68705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학교별조치결과마감현황</a:t>
                </a:r>
                <a:endParaRPr lang="ko-KR" altLang="en-US" sz="7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  <p:sp>
            <p:nvSpPr>
              <p:cNvPr id="31" name="Rectangle 113"/>
              <p:cNvSpPr>
                <a:spLocks noChangeArrowheads="1"/>
              </p:cNvSpPr>
              <p:nvPr/>
            </p:nvSpPr>
            <p:spPr bwMode="auto">
              <a:xfrm>
                <a:off x="7298520" y="907607"/>
                <a:ext cx="687056" cy="16927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kern="600" dirty="0" err="1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kern="6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kern="6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</a:t>
                </a:r>
                <a:r>
                  <a:rPr lang="en-US" altLang="ko-KR" sz="800" kern="6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kern="6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지원</a:t>
                </a:r>
                <a:r>
                  <a:rPr lang="en-US" altLang="ko-KR" sz="800" kern="6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r>
                  <a:rPr lang="ko-KR" altLang="en-US" sz="800" kern="6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청</a:t>
                </a:r>
                <a:r>
                  <a:rPr lang="en-US" altLang="ko-KR" sz="800" kern="6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kern="6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grpSp>
          <p:nvGrpSpPr>
            <p:cNvPr id="23" name="그룹 22"/>
            <p:cNvGrpSpPr/>
            <p:nvPr/>
          </p:nvGrpSpPr>
          <p:grpSpPr>
            <a:xfrm>
              <a:off x="8886587" y="907605"/>
              <a:ext cx="644762" cy="364740"/>
              <a:chOff x="8885570" y="907605"/>
              <a:chExt cx="687057" cy="364740"/>
            </a:xfrm>
          </p:grpSpPr>
          <p:sp>
            <p:nvSpPr>
              <p:cNvPr id="28" name="Rectangle 113"/>
              <p:cNvSpPr>
                <a:spLocks noChangeArrowheads="1"/>
              </p:cNvSpPr>
              <p:nvPr/>
            </p:nvSpPr>
            <p:spPr bwMode="auto">
              <a:xfrm>
                <a:off x="8885572" y="1076883"/>
                <a:ext cx="68705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ko-KR" altLang="en-US" sz="7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조치결과통계표</a:t>
                </a:r>
              </a:p>
            </p:txBody>
          </p:sp>
          <p:sp>
            <p:nvSpPr>
              <p:cNvPr id="29" name="Rectangle 113"/>
              <p:cNvSpPr>
                <a:spLocks noChangeArrowheads="1"/>
              </p:cNvSpPr>
              <p:nvPr/>
            </p:nvSpPr>
            <p:spPr bwMode="auto">
              <a:xfrm>
                <a:off x="8885570" y="907605"/>
                <a:ext cx="687056" cy="16927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ko-KR" altLang="en-US" sz="8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교육부</a:t>
                </a:r>
                <a:r>
                  <a:rPr lang="en-US" altLang="ko-KR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cxnSp>
          <p:nvCxnSpPr>
            <p:cNvPr id="24" name="직선 화살표 연결선 23"/>
            <p:cNvCxnSpPr/>
            <p:nvPr/>
          </p:nvCxnSpPr>
          <p:spPr>
            <a:xfrm>
              <a:off x="8740008" y="1109350"/>
              <a:ext cx="146579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5" name="그룹 24"/>
            <p:cNvGrpSpPr/>
            <p:nvPr/>
          </p:nvGrpSpPr>
          <p:grpSpPr>
            <a:xfrm>
              <a:off x="8130994" y="907605"/>
              <a:ext cx="644762" cy="364740"/>
              <a:chOff x="8885570" y="907605"/>
              <a:chExt cx="687057" cy="364740"/>
            </a:xfrm>
          </p:grpSpPr>
          <p:sp>
            <p:nvSpPr>
              <p:cNvPr id="26" name="Rectangle 113"/>
              <p:cNvSpPr>
                <a:spLocks noChangeArrowheads="1"/>
              </p:cNvSpPr>
              <p:nvPr/>
            </p:nvSpPr>
            <p:spPr bwMode="auto">
              <a:xfrm>
                <a:off x="8885572" y="1076883"/>
                <a:ext cx="68705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ko-KR" altLang="en-US" sz="7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조치결과마감처리</a:t>
                </a:r>
              </a:p>
            </p:txBody>
          </p:sp>
          <p:sp>
            <p:nvSpPr>
              <p:cNvPr id="27" name="Rectangle 113"/>
              <p:cNvSpPr>
                <a:spLocks noChangeArrowheads="1"/>
              </p:cNvSpPr>
              <p:nvPr/>
            </p:nvSpPr>
            <p:spPr bwMode="auto">
              <a:xfrm>
                <a:off x="8885570" y="907605"/>
                <a:ext cx="687056" cy="16927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ko-KR" altLang="en-US" sz="8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교육청</a:t>
                </a:r>
                <a:r>
                  <a:rPr lang="en-US" altLang="ko-KR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</p:grpSp>
      <p:sp>
        <p:nvSpPr>
          <p:cNvPr id="40" name="직사각형 39"/>
          <p:cNvSpPr/>
          <p:nvPr/>
        </p:nvSpPr>
        <p:spPr>
          <a:xfrm>
            <a:off x="1545672" y="2706826"/>
            <a:ext cx="1240088" cy="159832"/>
          </a:xfrm>
          <a:prstGeom prst="rect">
            <a:avLst/>
          </a:prstGeom>
          <a:noFill/>
          <a:ln w="25400">
            <a:solidFill>
              <a:srgbClr val="FD531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4" name="직사각형 43"/>
          <p:cNvSpPr/>
          <p:nvPr/>
        </p:nvSpPr>
        <p:spPr>
          <a:xfrm>
            <a:off x="9065001" y="2992030"/>
            <a:ext cx="503339" cy="164628"/>
          </a:xfrm>
          <a:prstGeom prst="rect">
            <a:avLst/>
          </a:prstGeom>
          <a:noFill/>
          <a:ln w="25400">
            <a:solidFill>
              <a:srgbClr val="FD531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7" name="타원 36"/>
          <p:cNvSpPr/>
          <p:nvPr/>
        </p:nvSpPr>
        <p:spPr>
          <a:xfrm>
            <a:off x="8973561" y="2866658"/>
            <a:ext cx="182880" cy="182880"/>
          </a:xfrm>
          <a:prstGeom prst="ellipse">
            <a:avLst/>
          </a:prstGeom>
          <a:solidFill>
            <a:srgbClr val="FD5312"/>
          </a:solidFill>
          <a:ln w="25400">
            <a:solidFill>
              <a:srgbClr val="FD531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b="1" dirty="0">
                <a:latin typeface="+mn-ea"/>
              </a:rPr>
              <a:t>8</a:t>
            </a:r>
            <a:endParaRPr lang="ko-KR" altLang="en-US" sz="1100" b="1" dirty="0">
              <a:latin typeface="+mn-ea"/>
            </a:endParaRPr>
          </a:p>
        </p:txBody>
      </p:sp>
      <p:sp>
        <p:nvSpPr>
          <p:cNvPr id="38" name="직사각형 37">
            <a:extLst>
              <a:ext uri="{FF2B5EF4-FFF2-40B4-BE49-F238E27FC236}">
                <a16:creationId xmlns:a16="http://schemas.microsoft.com/office/drawing/2014/main" xmlns="" id="{7E13B21E-D9E5-4BE6-AB9C-ADCDEF6AE8BD}"/>
              </a:ext>
            </a:extLst>
          </p:cNvPr>
          <p:cNvSpPr/>
          <p:nvPr/>
        </p:nvSpPr>
        <p:spPr>
          <a:xfrm>
            <a:off x="318819" y="5879451"/>
            <a:ext cx="7980693" cy="406265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80000" indent="-180000">
              <a:lnSpc>
                <a:spcPct val="120000"/>
              </a:lnSpc>
            </a:pP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⑧ 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승인요청이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완료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(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완결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)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된 경우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[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마감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(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제출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)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하기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] 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버튼을 클릭하여 교육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(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지원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)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청으로 조치결과통계자료를 제출함</a:t>
            </a:r>
            <a:endParaRPr lang="en-US" altLang="ko-KR" sz="1100" b="1" dirty="0">
              <a:ln>
                <a:solidFill>
                  <a:schemeClr val="tx1">
                    <a:lumMod val="85000"/>
                    <a:lumOff val="15000"/>
                    <a:alpha val="0"/>
                  </a:schemeClr>
                </a:solidFill>
              </a:ln>
              <a:solidFill>
                <a:srgbClr val="FD5312"/>
              </a:solidFill>
              <a:latin typeface="나눔바른고딕" panose="020B0600000101010101" charset="-127"/>
              <a:ea typeface="나눔바른고딕" panose="020B0600000101010101" charset="-127"/>
            </a:endParaRPr>
          </a:p>
          <a:p>
            <a:pPr marL="180000" indent="-180000">
              <a:lnSpc>
                <a:spcPct val="120000"/>
              </a:lnSpc>
            </a:pP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※ 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제출취소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처리는 시도 교육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(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지원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)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청에서 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마감취소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이후 가능함</a:t>
            </a:r>
            <a:endParaRPr lang="en-US" altLang="ko-KR" sz="1100" b="1" dirty="0">
              <a:ln>
                <a:solidFill>
                  <a:schemeClr val="tx1">
                    <a:lumMod val="85000"/>
                    <a:lumOff val="15000"/>
                    <a:alpha val="0"/>
                  </a:schemeClr>
                </a:solidFill>
              </a:ln>
              <a:solidFill>
                <a:srgbClr val="FD5312"/>
              </a:solidFill>
              <a:latin typeface="나눔바른고딕" panose="020B0600000101010101" charset="-127"/>
              <a:ea typeface="나눔바른고딕" panose="020B0600000101010101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270608342"/>
      </p:ext>
    </p:extLst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3038" y="6453337"/>
            <a:ext cx="1902450" cy="272139"/>
          </a:xfrm>
          <a:prstGeom prst="rect">
            <a:avLst/>
          </a:prstGeom>
        </p:spPr>
      </p:pic>
      <p:sp>
        <p:nvSpPr>
          <p:cNvPr id="38" name="직사각형 37"/>
          <p:cNvSpPr/>
          <p:nvPr/>
        </p:nvSpPr>
        <p:spPr>
          <a:xfrm>
            <a:off x="-477891" y="2208765"/>
            <a:ext cx="3240360" cy="1368152"/>
          </a:xfrm>
          <a:prstGeom prst="rect">
            <a:avLst/>
          </a:prstGeom>
          <a:solidFill>
            <a:srgbClr val="58A4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ko-KR" altLang="en-US">
              <a:solidFill>
                <a:prstClr val="white"/>
              </a:solidFill>
              <a:latin typeface="맑은 고딕"/>
              <a:ea typeface="맑은 고딕" panose="020B0503020000020004" pitchFamily="50" charset="-127"/>
            </a:endParaRPr>
          </a:p>
        </p:txBody>
      </p:sp>
      <p:sp>
        <p:nvSpPr>
          <p:cNvPr id="40" name="직사각형 39"/>
          <p:cNvSpPr/>
          <p:nvPr/>
        </p:nvSpPr>
        <p:spPr>
          <a:xfrm>
            <a:off x="3698573" y="2208765"/>
            <a:ext cx="6208119" cy="1368152"/>
          </a:xfrm>
          <a:prstGeom prst="rect">
            <a:avLst/>
          </a:prstGeom>
          <a:solidFill>
            <a:srgbClr val="137D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ko-KR" altLang="en-US">
              <a:solidFill>
                <a:prstClr val="white"/>
              </a:solidFill>
              <a:latin typeface="맑은 고딕"/>
              <a:ea typeface="맑은 고딕" panose="020B0503020000020004" pitchFamily="50" charset="-127"/>
            </a:endParaRPr>
          </a:p>
        </p:txBody>
      </p:sp>
      <p:sp>
        <p:nvSpPr>
          <p:cNvPr id="42" name="타원 41"/>
          <p:cNvSpPr/>
          <p:nvPr/>
        </p:nvSpPr>
        <p:spPr>
          <a:xfrm>
            <a:off x="3122509" y="2208765"/>
            <a:ext cx="1296144" cy="1368152"/>
          </a:xfrm>
          <a:prstGeom prst="ellipse">
            <a:avLst/>
          </a:prstGeom>
          <a:solidFill>
            <a:srgbClr val="137D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ko-KR" altLang="en-US">
              <a:solidFill>
                <a:prstClr val="white"/>
              </a:solidFill>
              <a:latin typeface="맑은 고딕"/>
              <a:ea typeface="맑은 고딕" panose="020B0503020000020004" pitchFamily="50" charset="-127"/>
            </a:endParaRPr>
          </a:p>
        </p:txBody>
      </p:sp>
      <p:sp>
        <p:nvSpPr>
          <p:cNvPr id="41" name="타원 40"/>
          <p:cNvSpPr/>
          <p:nvPr/>
        </p:nvSpPr>
        <p:spPr>
          <a:xfrm>
            <a:off x="2186405" y="2208765"/>
            <a:ext cx="1152128" cy="1368152"/>
          </a:xfrm>
          <a:prstGeom prst="ellipse">
            <a:avLst/>
          </a:prstGeom>
          <a:solidFill>
            <a:srgbClr val="58A4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ko-KR" altLang="en-US" dirty="0">
              <a:solidFill>
                <a:prstClr val="white"/>
              </a:solidFill>
              <a:latin typeface="맑은 고딕"/>
              <a:ea typeface="맑은 고딕" panose="020B0503020000020004" pitchFamily="50" charset="-127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1754357" y="2496797"/>
            <a:ext cx="11521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altLang="ko-KR" sz="4000" b="1" dirty="0">
                <a:solidFill>
                  <a:prstClr val="white"/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rPr>
              <a:t>05</a:t>
            </a:r>
            <a:endParaRPr lang="ko-KR" altLang="en-US" sz="4000" b="1" dirty="0">
              <a:solidFill>
                <a:prstClr val="white"/>
              </a:solidFill>
              <a:latin typeface="나눔스퀘어라운드 ExtraBold" panose="020B0600000101010101" pitchFamily="50" charset="-127"/>
              <a:ea typeface="나눔스퀘어라운드 ExtraBold" panose="020B0600000101010101" pitchFamily="50" charset="-127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3590561" y="2424789"/>
            <a:ext cx="588408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ko-KR" altLang="en-US" sz="1600" b="1" dirty="0" err="1">
                <a:solidFill>
                  <a:prstClr val="white"/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rPr>
              <a:t>나이스</a:t>
            </a:r>
            <a:r>
              <a:rPr lang="ko-KR" altLang="en-US" sz="1600" b="1" dirty="0">
                <a:solidFill>
                  <a:prstClr val="white"/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rPr>
              <a:t> </a:t>
            </a:r>
            <a:r>
              <a:rPr lang="ko-KR" altLang="en-US" sz="1600" b="1" dirty="0" err="1">
                <a:solidFill>
                  <a:prstClr val="white"/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rPr>
              <a:t>학생정서</a:t>
            </a:r>
            <a:r>
              <a:rPr lang="en-US" altLang="ko-KR" sz="1600" b="1" dirty="0">
                <a:solidFill>
                  <a:prstClr val="whit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·</a:t>
            </a:r>
            <a:r>
              <a:rPr lang="ko-KR" altLang="en-US" sz="1600" b="1" dirty="0">
                <a:solidFill>
                  <a:prstClr val="whit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행동특성검사</a:t>
            </a:r>
            <a:endParaRPr lang="en-US" altLang="ko-KR" sz="1600" b="1" dirty="0">
              <a:solidFill>
                <a:prstClr val="white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>
              <a:defRPr/>
            </a:pPr>
            <a:r>
              <a:rPr lang="ko-KR" altLang="en-US" sz="2800" b="1" dirty="0">
                <a:solidFill>
                  <a:prstClr val="white"/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rPr>
              <a:t>담임 업무 처리 절차 및 화면</a:t>
            </a:r>
            <a:endParaRPr lang="ko-KR" altLang="en-US" sz="3200" b="1" dirty="0">
              <a:solidFill>
                <a:prstClr val="white"/>
              </a:solidFill>
              <a:latin typeface="나눔스퀘어라운드 ExtraBold" panose="020B0600000101010101" pitchFamily="50" charset="-127"/>
              <a:ea typeface="나눔스퀘어라운드 ExtraBold" panose="020B0600000101010101" pitchFamily="50" charset="-127"/>
            </a:endParaRPr>
          </a:p>
        </p:txBody>
      </p:sp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>
          <a:xfrm>
            <a:off x="920552" y="6349608"/>
            <a:ext cx="2133600" cy="365125"/>
          </a:xfrm>
        </p:spPr>
        <p:txBody>
          <a:bodyPr/>
          <a:lstStyle/>
          <a:p>
            <a:pPr>
              <a:defRPr/>
            </a:pPr>
            <a:fld id="{0D87E827-B159-48EA-8EB9-649F6CF66B96}" type="slidenum">
              <a:rPr lang="ko-KR" altLang="en-US" sz="1400" b="1">
                <a:solidFill>
                  <a:prstClr val="black">
                    <a:tint val="75000"/>
                  </a:prstClr>
                </a:solidFill>
                <a:latin typeface="나눔스퀘어라운드 ExtraBold" panose="020B0600000101010101" charset="-127"/>
                <a:ea typeface="나눔스퀘어라운드 ExtraBold" panose="020B0600000101010101" charset="-127"/>
              </a:rPr>
              <a:pPr>
                <a:defRPr/>
              </a:pPr>
              <a:t>114</a:t>
            </a:fld>
            <a:endParaRPr lang="ko-KR" altLang="en-US" sz="1400" b="1" dirty="0">
              <a:solidFill>
                <a:prstClr val="black">
                  <a:tint val="75000"/>
                </a:prstClr>
              </a:solidFill>
              <a:latin typeface="나눔스퀘어라운드 ExtraBold" panose="020B0600000101010101" charset="-127"/>
              <a:ea typeface="나눔스퀘어라운드 ExtraBold" panose="020B0600000101010101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815139960"/>
      </p:ext>
    </p:extLst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5021" y="1775047"/>
            <a:ext cx="9273418" cy="3960000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</p:pic>
      <p:sp>
        <p:nvSpPr>
          <p:cNvPr id="93" name="TextBox 4">
            <a:extLst>
              <a:ext uri="{FF2B5EF4-FFF2-40B4-BE49-F238E27FC236}">
                <a16:creationId xmlns:a16="http://schemas.microsoft.com/office/drawing/2014/main" xmlns="" id="{B2A2134E-34A5-422C-8D66-092F6558A4F0}"/>
              </a:ext>
            </a:extLst>
          </p:cNvPr>
          <p:cNvSpPr txBox="1"/>
          <p:nvPr/>
        </p:nvSpPr>
        <p:spPr>
          <a:xfrm>
            <a:off x="96327" y="39171"/>
            <a:ext cx="51569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000" b="1" spc="-7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담임 주요 업무처리 방법</a:t>
            </a:r>
          </a:p>
        </p:txBody>
      </p:sp>
      <p:sp>
        <p:nvSpPr>
          <p:cNvPr id="36" name="직사각형 35"/>
          <p:cNvSpPr/>
          <p:nvPr/>
        </p:nvSpPr>
        <p:spPr>
          <a:xfrm>
            <a:off x="1558290" y="2432960"/>
            <a:ext cx="1336040" cy="199007"/>
          </a:xfrm>
          <a:prstGeom prst="rect">
            <a:avLst/>
          </a:prstGeom>
          <a:noFill/>
          <a:ln w="25400">
            <a:solidFill>
              <a:srgbClr val="FD531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9" name="타원 38"/>
          <p:cNvSpPr/>
          <p:nvPr/>
        </p:nvSpPr>
        <p:spPr>
          <a:xfrm>
            <a:off x="1454466" y="2349582"/>
            <a:ext cx="182880" cy="182880"/>
          </a:xfrm>
          <a:prstGeom prst="ellipse">
            <a:avLst/>
          </a:prstGeom>
          <a:solidFill>
            <a:srgbClr val="FD5312"/>
          </a:solidFill>
          <a:ln w="25400">
            <a:solidFill>
              <a:srgbClr val="FD531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b="1" dirty="0">
                <a:latin typeface="+mn-ea"/>
              </a:rPr>
              <a:t>1</a:t>
            </a:r>
            <a:endParaRPr lang="ko-KR" altLang="en-US" sz="1100" b="1" dirty="0">
              <a:latin typeface="+mn-ea"/>
            </a:endParaRPr>
          </a:p>
        </p:txBody>
      </p:sp>
      <p:sp>
        <p:nvSpPr>
          <p:cNvPr id="21" name="사각형: 둥근 모서리 81">
            <a:extLst>
              <a:ext uri="{FF2B5EF4-FFF2-40B4-BE49-F238E27FC236}">
                <a16:creationId xmlns:a16="http://schemas.microsoft.com/office/drawing/2014/main" xmlns="" id="{E908EED5-9D07-442C-87CA-697451B62CB7}"/>
              </a:ext>
            </a:extLst>
          </p:cNvPr>
          <p:cNvSpPr/>
          <p:nvPr/>
        </p:nvSpPr>
        <p:spPr>
          <a:xfrm>
            <a:off x="3970021" y="802347"/>
            <a:ext cx="5662930" cy="550546"/>
          </a:xfrm>
          <a:prstGeom prst="roundRect">
            <a:avLst>
              <a:gd name="adj" fmla="val 6492"/>
            </a:avLst>
          </a:prstGeom>
          <a:solidFill>
            <a:schemeClr val="bg1"/>
          </a:solidFill>
          <a:ln w="6350">
            <a:solidFill>
              <a:schemeClr val="bg1">
                <a:lumMod val="75000"/>
              </a:schemeClr>
            </a:solidFill>
          </a:ln>
          <a:effectLst>
            <a:outerShdw blurRad="889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defTabSz="1090746" fontAlgn="ctr" latinLnBrk="0">
              <a:buClr>
                <a:srgbClr val="336699"/>
              </a:buClr>
              <a:defRPr/>
            </a:pPr>
            <a:endParaRPr kumimoji="1" lang="en-US" altLang="ko-KR" sz="200" b="1" kern="0" dirty="0">
              <a:ln w="0">
                <a:solidFill>
                  <a:srgbClr val="0B4355">
                    <a:alpha val="5000"/>
                  </a:srgbClr>
                </a:solidFill>
              </a:ln>
              <a:solidFill>
                <a:srgbClr val="C00000"/>
              </a:solidFill>
              <a:latin typeface="나눔바른고딕" panose="020B0600000101010101" charset="-127"/>
              <a:ea typeface="나눔바른고딕" panose="020B0600000101010101" charset="-127"/>
              <a:sym typeface="Wingdings" pitchFamily="2" charset="2"/>
            </a:endParaRPr>
          </a:p>
        </p:txBody>
      </p:sp>
      <p:grpSp>
        <p:nvGrpSpPr>
          <p:cNvPr id="22" name="그룹 21"/>
          <p:cNvGrpSpPr/>
          <p:nvPr/>
        </p:nvGrpSpPr>
        <p:grpSpPr>
          <a:xfrm>
            <a:off x="4084126" y="907605"/>
            <a:ext cx="5437430" cy="364741"/>
            <a:chOff x="4084126" y="907605"/>
            <a:chExt cx="5437430" cy="364741"/>
          </a:xfrm>
        </p:grpSpPr>
        <p:cxnSp>
          <p:nvCxnSpPr>
            <p:cNvPr id="40" name="직선 화살표 연결선 39"/>
            <p:cNvCxnSpPr/>
            <p:nvPr/>
          </p:nvCxnSpPr>
          <p:spPr>
            <a:xfrm>
              <a:off x="5189441" y="1109350"/>
              <a:ext cx="1087584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1" name="그룹 40"/>
            <p:cNvGrpSpPr/>
            <p:nvPr/>
          </p:nvGrpSpPr>
          <p:grpSpPr>
            <a:xfrm>
              <a:off x="4084126" y="907606"/>
              <a:ext cx="1251086" cy="364740"/>
              <a:chOff x="6489033" y="907606"/>
              <a:chExt cx="1472766" cy="364740"/>
            </a:xfrm>
          </p:grpSpPr>
          <p:sp>
            <p:nvSpPr>
              <p:cNvPr id="47" name="Rectangle 113"/>
              <p:cNvSpPr>
                <a:spLocks noChangeArrowheads="1"/>
              </p:cNvSpPr>
              <p:nvPr/>
            </p:nvSpPr>
            <p:spPr bwMode="auto">
              <a:xfrm>
                <a:off x="6489036" y="1076885"/>
                <a:ext cx="1472762" cy="195461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검사지관리</a:t>
                </a:r>
                <a:endParaRPr lang="ko-KR" altLang="en-US" sz="7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  <p:sp>
            <p:nvSpPr>
              <p:cNvPr id="48" name="Rectangle 113"/>
              <p:cNvSpPr>
                <a:spLocks noChangeArrowheads="1"/>
              </p:cNvSpPr>
              <p:nvPr/>
            </p:nvSpPr>
            <p:spPr bwMode="auto">
              <a:xfrm>
                <a:off x="6489033" y="907606"/>
                <a:ext cx="1472766" cy="169279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교육부</a:t>
                </a:r>
                <a:r>
                  <a:rPr lang="en-US" altLang="ko-KR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sp>
          <p:nvSpPr>
            <p:cNvPr id="42" name="Rectangle 113"/>
            <p:cNvSpPr>
              <a:spLocks noChangeArrowheads="1"/>
            </p:cNvSpPr>
            <p:nvPr/>
          </p:nvSpPr>
          <p:spPr bwMode="auto">
            <a:xfrm>
              <a:off x="8370205" y="1076883"/>
              <a:ext cx="1151351" cy="19546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75000"/>
                </a:schemeClr>
              </a:solidFill>
              <a:headEnd/>
              <a:tailEnd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0" tIns="0" rIns="0" bIns="0" anchor="ctr"/>
            <a:lstStyle/>
            <a:p>
              <a:pPr algn="ctr"/>
              <a:r>
                <a:rPr lang="ko-KR" altLang="en-US" sz="700" dirty="0" err="1">
                  <a:solidFill>
                    <a:srgbClr val="000000"/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검사지조회</a:t>
              </a:r>
              <a:endParaRPr lang="ko-KR" altLang="en-US" sz="700" dirty="0">
                <a:solidFill>
                  <a:srgbClr val="000000"/>
                </a:solidFill>
                <a:latin typeface="나눔바른고딕" panose="020B0600000101010101" charset="-127"/>
                <a:ea typeface="나눔바른고딕" panose="020B0600000101010101" charset="-127"/>
                <a:cs typeface="돋음"/>
              </a:endParaRPr>
            </a:p>
          </p:txBody>
        </p:sp>
        <p:sp>
          <p:nvSpPr>
            <p:cNvPr id="43" name="Rectangle 113"/>
            <p:cNvSpPr>
              <a:spLocks noChangeArrowheads="1"/>
            </p:cNvSpPr>
            <p:nvPr/>
          </p:nvSpPr>
          <p:spPr bwMode="auto">
            <a:xfrm>
              <a:off x="8370199" y="907605"/>
              <a:ext cx="1151355" cy="169278"/>
            </a:xfrm>
            <a:prstGeom prst="rect">
              <a:avLst/>
            </a:prstGeom>
            <a:solidFill>
              <a:srgbClr val="006600"/>
            </a:solidFill>
            <a:ln>
              <a:solidFill>
                <a:srgbClr val="006600"/>
              </a:solidFill>
              <a:headEnd/>
              <a:tailEnd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0" tIns="20893" rIns="0" bIns="0" anchor="ctr"/>
            <a:lstStyle/>
            <a:p>
              <a:pPr algn="ctr"/>
              <a:r>
                <a:rPr lang="ko-KR" altLang="en-US" sz="800" dirty="0" err="1">
                  <a:solidFill>
                    <a:schemeClr val="bg1"/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나이스</a:t>
              </a:r>
              <a:r>
                <a:rPr lang="en-US" altLang="ko-KR" sz="800" dirty="0">
                  <a:solidFill>
                    <a:schemeClr val="bg1"/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(</a:t>
              </a:r>
              <a:r>
                <a:rPr lang="ko-KR" altLang="en-US" sz="800" dirty="0">
                  <a:solidFill>
                    <a:schemeClr val="bg1"/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학교</a:t>
              </a:r>
              <a:r>
                <a:rPr lang="en-US" altLang="ko-KR" sz="800" dirty="0">
                  <a:solidFill>
                    <a:schemeClr val="bg1"/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(</a:t>
              </a:r>
              <a:r>
                <a:rPr lang="ko-KR" altLang="en-US" sz="800" dirty="0">
                  <a:solidFill>
                    <a:schemeClr val="bg1"/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담임</a:t>
              </a:r>
              <a:r>
                <a:rPr lang="en-US" altLang="ko-KR" sz="800" dirty="0">
                  <a:solidFill>
                    <a:schemeClr val="bg1"/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))</a:t>
              </a:r>
              <a:endParaRPr lang="ko-KR" altLang="en-US" sz="800" dirty="0">
                <a:solidFill>
                  <a:schemeClr val="bg1"/>
                </a:solidFill>
                <a:latin typeface="나눔바른고딕" panose="020B0600000101010101" charset="-127"/>
                <a:ea typeface="나눔바른고딕" panose="020B0600000101010101" charset="-127"/>
                <a:cs typeface="돋음"/>
              </a:endParaRPr>
            </a:p>
          </p:txBody>
        </p:sp>
        <p:cxnSp>
          <p:nvCxnSpPr>
            <p:cNvPr id="44" name="직선 화살표 연결선 43"/>
            <p:cNvCxnSpPr/>
            <p:nvPr/>
          </p:nvCxnSpPr>
          <p:spPr>
            <a:xfrm>
              <a:off x="7276465" y="1109350"/>
              <a:ext cx="1087584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Rectangle 113"/>
            <p:cNvSpPr>
              <a:spLocks noChangeArrowheads="1"/>
            </p:cNvSpPr>
            <p:nvPr/>
          </p:nvSpPr>
          <p:spPr bwMode="auto">
            <a:xfrm>
              <a:off x="6277030" y="1076883"/>
              <a:ext cx="1151350" cy="19546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75000"/>
                </a:schemeClr>
              </a:solidFill>
              <a:headEnd/>
              <a:tailEnd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0" tIns="0" rIns="0" bIns="0" anchor="ctr"/>
            <a:lstStyle/>
            <a:p>
              <a:pPr algn="ctr"/>
              <a:r>
                <a:rPr lang="ko-KR" altLang="en-US" sz="7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검사지조회</a:t>
              </a:r>
              <a:endParaRPr lang="ko-KR" altLang="en-US" sz="700" dirty="0">
                <a:solidFill>
                  <a:schemeClr val="tx1">
                    <a:lumMod val="50000"/>
                    <a:lumOff val="50000"/>
                  </a:schemeClr>
                </a:solidFill>
                <a:latin typeface="나눔바른고딕" panose="020B0600000101010101" charset="-127"/>
                <a:ea typeface="나눔바른고딕" panose="020B0600000101010101" charset="-127"/>
                <a:cs typeface="돋음"/>
              </a:endParaRPr>
            </a:p>
          </p:txBody>
        </p:sp>
        <p:sp>
          <p:nvSpPr>
            <p:cNvPr id="46" name="Rectangle 113"/>
            <p:cNvSpPr>
              <a:spLocks noChangeArrowheads="1"/>
            </p:cNvSpPr>
            <p:nvPr/>
          </p:nvSpPr>
          <p:spPr bwMode="auto">
            <a:xfrm>
              <a:off x="6277025" y="907605"/>
              <a:ext cx="1151356" cy="169278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chemeClr val="bg1">
                  <a:lumMod val="75000"/>
                </a:schemeClr>
              </a:solidFill>
              <a:headEnd/>
              <a:tailEnd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0" tIns="20893" rIns="0" bIns="0" anchor="ctr"/>
            <a:lstStyle/>
            <a:p>
              <a:pPr algn="ctr"/>
              <a:r>
                <a:rPr lang="ko-KR" altLang="en-US" sz="8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나이스</a:t>
              </a:r>
              <a:r>
                <a:rPr lang="en-US" altLang="ko-KR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(</a:t>
              </a:r>
              <a:r>
                <a:rPr lang="ko-KR" alt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교육</a:t>
              </a:r>
              <a:r>
                <a:rPr lang="en-US" altLang="ko-KR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(</a:t>
              </a:r>
              <a:r>
                <a:rPr lang="ko-KR" alt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지원</a:t>
              </a:r>
              <a:r>
                <a:rPr lang="en-US" altLang="ko-KR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)</a:t>
              </a:r>
              <a:r>
                <a:rPr lang="ko-KR" alt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청</a:t>
              </a:r>
              <a:r>
                <a:rPr lang="en-US" altLang="ko-KR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)</a:t>
              </a:r>
              <a:endParaRPr lang="ko-KR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나눔바른고딕" panose="020B0600000101010101" charset="-127"/>
                <a:ea typeface="나눔바른고딕" panose="020B0600000101010101" charset="-127"/>
                <a:cs typeface="돋음"/>
              </a:endParaRPr>
            </a:p>
          </p:txBody>
        </p:sp>
      </p:grpSp>
      <p:sp>
        <p:nvSpPr>
          <p:cNvPr id="25" name="모서리가 둥근 직사각형 24">
            <a:extLst>
              <a:ext uri="{FF2B5EF4-FFF2-40B4-BE49-F238E27FC236}">
                <a16:creationId xmlns:a16="http://schemas.microsoft.com/office/drawing/2014/main" xmlns="" id="{A48839FD-54EA-214C-BE98-4BDD2DF3094C}"/>
              </a:ext>
            </a:extLst>
          </p:cNvPr>
          <p:cNvSpPr/>
          <p:nvPr/>
        </p:nvSpPr>
        <p:spPr>
          <a:xfrm>
            <a:off x="163006" y="802346"/>
            <a:ext cx="3642849" cy="669007"/>
          </a:xfrm>
          <a:prstGeom prst="roundRect">
            <a:avLst>
              <a:gd name="adj" fmla="val 50000"/>
            </a:avLst>
          </a:prstGeom>
          <a:solidFill>
            <a:srgbClr val="E2F0D9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1. </a:t>
            </a:r>
            <a:r>
              <a:rPr lang="ko-KR" altLang="en-US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담임 </a:t>
            </a:r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– </a:t>
            </a:r>
            <a:r>
              <a:rPr lang="ko-KR" altLang="en-US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자료관리</a:t>
            </a:r>
            <a:endParaRPr lang="en-US" altLang="ko-KR" sz="1400" b="1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66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r>
              <a:rPr lang="en-US" altLang="ko-KR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1.1. </a:t>
            </a:r>
            <a:r>
              <a:rPr lang="ko-KR" altLang="en-US" b="1" dirty="0" err="1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검사지조회</a:t>
            </a:r>
            <a:r>
              <a:rPr lang="en-US" altLang="ko-KR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(1/2)</a:t>
            </a:r>
            <a:endParaRPr lang="ko-KR" altLang="en-US" b="1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66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20" name="직사각형 19">
            <a:extLst>
              <a:ext uri="{FF2B5EF4-FFF2-40B4-BE49-F238E27FC236}">
                <a16:creationId xmlns:a16="http://schemas.microsoft.com/office/drawing/2014/main" xmlns="" id="{7E13B21E-D9E5-4BE6-AB9C-ADCDEF6AE8BD}"/>
              </a:ext>
            </a:extLst>
          </p:cNvPr>
          <p:cNvSpPr/>
          <p:nvPr/>
        </p:nvSpPr>
        <p:spPr>
          <a:xfrm>
            <a:off x="380274" y="5928040"/>
            <a:ext cx="7895589" cy="193258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000">
              <a:lnSpc>
                <a:spcPct val="120000"/>
              </a:lnSpc>
            </a:pP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① 중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/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고등학교일 경우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청소년 정서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·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행동특성검사지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(AMPQ-Ⅲ-Ⅰ),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청소년 정서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·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행동특성검사지 교사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(AMPQ-Ⅲ-T)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가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조회됨</a:t>
            </a:r>
            <a:endParaRPr lang="en-US" altLang="ko-KR" sz="1100" b="1" dirty="0">
              <a:ln>
                <a:solidFill>
                  <a:schemeClr val="tx1">
                    <a:lumMod val="85000"/>
                    <a:lumOff val="15000"/>
                    <a:alpha val="0"/>
                  </a:schemeClr>
                </a:solidFill>
              </a:ln>
              <a:solidFill>
                <a:srgbClr val="FD5312"/>
              </a:solidFill>
              <a:latin typeface="나눔바른고딕" panose="020B0600000101010101" charset="-127"/>
              <a:ea typeface="나눔바른고딕" panose="020B0600000101010101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052778682"/>
      </p:ext>
    </p:extLst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그림 2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5021" y="1775047"/>
            <a:ext cx="9273418" cy="3960000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</p:pic>
      <p:sp>
        <p:nvSpPr>
          <p:cNvPr id="93" name="TextBox 4">
            <a:extLst>
              <a:ext uri="{FF2B5EF4-FFF2-40B4-BE49-F238E27FC236}">
                <a16:creationId xmlns:a16="http://schemas.microsoft.com/office/drawing/2014/main" xmlns="" id="{B2A2134E-34A5-422C-8D66-092F6558A4F0}"/>
              </a:ext>
            </a:extLst>
          </p:cNvPr>
          <p:cNvSpPr txBox="1"/>
          <p:nvPr/>
        </p:nvSpPr>
        <p:spPr>
          <a:xfrm>
            <a:off x="96327" y="39171"/>
            <a:ext cx="51569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000" b="1" spc="-7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담임 주요 업무처리 방법</a:t>
            </a:r>
          </a:p>
        </p:txBody>
      </p:sp>
      <p:sp>
        <p:nvSpPr>
          <p:cNvPr id="21" name="사각형: 둥근 모서리 81">
            <a:extLst>
              <a:ext uri="{FF2B5EF4-FFF2-40B4-BE49-F238E27FC236}">
                <a16:creationId xmlns:a16="http://schemas.microsoft.com/office/drawing/2014/main" xmlns="" id="{E908EED5-9D07-442C-87CA-697451B62CB7}"/>
              </a:ext>
            </a:extLst>
          </p:cNvPr>
          <p:cNvSpPr/>
          <p:nvPr/>
        </p:nvSpPr>
        <p:spPr>
          <a:xfrm>
            <a:off x="3970021" y="802347"/>
            <a:ext cx="5662930" cy="550546"/>
          </a:xfrm>
          <a:prstGeom prst="roundRect">
            <a:avLst>
              <a:gd name="adj" fmla="val 6492"/>
            </a:avLst>
          </a:prstGeom>
          <a:solidFill>
            <a:schemeClr val="bg1"/>
          </a:solidFill>
          <a:ln w="6350">
            <a:solidFill>
              <a:schemeClr val="bg1">
                <a:lumMod val="75000"/>
              </a:schemeClr>
            </a:solidFill>
          </a:ln>
          <a:effectLst>
            <a:outerShdw blurRad="889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defTabSz="1090746" fontAlgn="ctr" latinLnBrk="0">
              <a:buClr>
                <a:srgbClr val="336699"/>
              </a:buClr>
              <a:defRPr/>
            </a:pPr>
            <a:endParaRPr kumimoji="1" lang="en-US" altLang="ko-KR" sz="200" b="1" kern="0" dirty="0">
              <a:ln w="0">
                <a:solidFill>
                  <a:srgbClr val="0B4355">
                    <a:alpha val="5000"/>
                  </a:srgbClr>
                </a:solidFill>
              </a:ln>
              <a:solidFill>
                <a:srgbClr val="C00000"/>
              </a:solidFill>
              <a:latin typeface="나눔바른고딕" panose="020B0600000101010101" charset="-127"/>
              <a:ea typeface="나눔바른고딕" panose="020B0600000101010101" charset="-127"/>
              <a:sym typeface="Wingdings" pitchFamily="2" charset="2"/>
            </a:endParaRPr>
          </a:p>
        </p:txBody>
      </p:sp>
      <p:grpSp>
        <p:nvGrpSpPr>
          <p:cNvPr id="22" name="그룹 21"/>
          <p:cNvGrpSpPr/>
          <p:nvPr/>
        </p:nvGrpSpPr>
        <p:grpSpPr>
          <a:xfrm>
            <a:off x="4084126" y="907605"/>
            <a:ext cx="5437430" cy="364741"/>
            <a:chOff x="4084126" y="907605"/>
            <a:chExt cx="5437430" cy="364741"/>
          </a:xfrm>
        </p:grpSpPr>
        <p:cxnSp>
          <p:nvCxnSpPr>
            <p:cNvPr id="36" name="직선 화살표 연결선 35"/>
            <p:cNvCxnSpPr/>
            <p:nvPr/>
          </p:nvCxnSpPr>
          <p:spPr>
            <a:xfrm>
              <a:off x="5189441" y="1109350"/>
              <a:ext cx="1087584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7" name="그룹 36"/>
            <p:cNvGrpSpPr/>
            <p:nvPr/>
          </p:nvGrpSpPr>
          <p:grpSpPr>
            <a:xfrm>
              <a:off x="4084126" y="907606"/>
              <a:ext cx="1251086" cy="364740"/>
              <a:chOff x="6489033" y="907606"/>
              <a:chExt cx="1472766" cy="364740"/>
            </a:xfrm>
          </p:grpSpPr>
          <p:sp>
            <p:nvSpPr>
              <p:cNvPr id="47" name="Rectangle 113"/>
              <p:cNvSpPr>
                <a:spLocks noChangeArrowheads="1"/>
              </p:cNvSpPr>
              <p:nvPr/>
            </p:nvSpPr>
            <p:spPr bwMode="auto">
              <a:xfrm>
                <a:off x="6489036" y="1076885"/>
                <a:ext cx="1472762" cy="195461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검사지관리</a:t>
                </a:r>
                <a:endParaRPr lang="ko-KR" altLang="en-US" sz="7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  <p:sp>
            <p:nvSpPr>
              <p:cNvPr id="48" name="Rectangle 113"/>
              <p:cNvSpPr>
                <a:spLocks noChangeArrowheads="1"/>
              </p:cNvSpPr>
              <p:nvPr/>
            </p:nvSpPr>
            <p:spPr bwMode="auto">
              <a:xfrm>
                <a:off x="6489033" y="907606"/>
                <a:ext cx="1472766" cy="169279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교육부</a:t>
                </a:r>
                <a:r>
                  <a:rPr lang="en-US" altLang="ko-KR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sp>
          <p:nvSpPr>
            <p:cNvPr id="38" name="Rectangle 113"/>
            <p:cNvSpPr>
              <a:spLocks noChangeArrowheads="1"/>
            </p:cNvSpPr>
            <p:nvPr/>
          </p:nvSpPr>
          <p:spPr bwMode="auto">
            <a:xfrm>
              <a:off x="8370205" y="1076883"/>
              <a:ext cx="1151351" cy="19546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75000"/>
                </a:schemeClr>
              </a:solidFill>
              <a:headEnd/>
              <a:tailEnd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0" tIns="0" rIns="0" bIns="0" anchor="ctr"/>
            <a:lstStyle/>
            <a:p>
              <a:pPr algn="ctr"/>
              <a:r>
                <a:rPr lang="ko-KR" altLang="en-US" sz="700" dirty="0" err="1">
                  <a:solidFill>
                    <a:srgbClr val="000000"/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검사지조회</a:t>
              </a:r>
              <a:endParaRPr lang="ko-KR" altLang="en-US" sz="700" dirty="0">
                <a:solidFill>
                  <a:srgbClr val="000000"/>
                </a:solidFill>
                <a:latin typeface="나눔바른고딕" panose="020B0600000101010101" charset="-127"/>
                <a:ea typeface="나눔바른고딕" panose="020B0600000101010101" charset="-127"/>
                <a:cs typeface="돋음"/>
              </a:endParaRPr>
            </a:p>
          </p:txBody>
        </p:sp>
        <p:sp>
          <p:nvSpPr>
            <p:cNvPr id="39" name="Rectangle 113"/>
            <p:cNvSpPr>
              <a:spLocks noChangeArrowheads="1"/>
            </p:cNvSpPr>
            <p:nvPr/>
          </p:nvSpPr>
          <p:spPr bwMode="auto">
            <a:xfrm>
              <a:off x="8370199" y="907605"/>
              <a:ext cx="1151355" cy="169278"/>
            </a:xfrm>
            <a:prstGeom prst="rect">
              <a:avLst/>
            </a:prstGeom>
            <a:solidFill>
              <a:srgbClr val="006600"/>
            </a:solidFill>
            <a:ln>
              <a:solidFill>
                <a:srgbClr val="006600"/>
              </a:solidFill>
              <a:headEnd/>
              <a:tailEnd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0" tIns="20893" rIns="0" bIns="0" anchor="ctr"/>
            <a:lstStyle/>
            <a:p>
              <a:pPr algn="ctr"/>
              <a:r>
                <a:rPr lang="ko-KR" altLang="en-US" sz="800" dirty="0" err="1">
                  <a:solidFill>
                    <a:schemeClr val="bg1"/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나이스</a:t>
              </a:r>
              <a:r>
                <a:rPr lang="en-US" altLang="ko-KR" sz="800" dirty="0">
                  <a:solidFill>
                    <a:schemeClr val="bg1"/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(</a:t>
              </a:r>
              <a:r>
                <a:rPr lang="ko-KR" altLang="en-US" sz="800" dirty="0">
                  <a:solidFill>
                    <a:schemeClr val="bg1"/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학교</a:t>
              </a:r>
              <a:r>
                <a:rPr lang="en-US" altLang="ko-KR" sz="800" dirty="0">
                  <a:solidFill>
                    <a:schemeClr val="bg1"/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(</a:t>
              </a:r>
              <a:r>
                <a:rPr lang="ko-KR" altLang="en-US" sz="800" dirty="0">
                  <a:solidFill>
                    <a:schemeClr val="bg1"/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담임</a:t>
              </a:r>
              <a:r>
                <a:rPr lang="en-US" altLang="ko-KR" sz="800" dirty="0">
                  <a:solidFill>
                    <a:schemeClr val="bg1"/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))</a:t>
              </a:r>
              <a:endParaRPr lang="ko-KR" altLang="en-US" sz="800" dirty="0">
                <a:solidFill>
                  <a:schemeClr val="bg1"/>
                </a:solidFill>
                <a:latin typeface="나눔바른고딕" panose="020B0600000101010101" charset="-127"/>
                <a:ea typeface="나눔바른고딕" panose="020B0600000101010101" charset="-127"/>
                <a:cs typeface="돋음"/>
              </a:endParaRPr>
            </a:p>
          </p:txBody>
        </p:sp>
        <p:cxnSp>
          <p:nvCxnSpPr>
            <p:cNvPr id="44" name="직선 화살표 연결선 43"/>
            <p:cNvCxnSpPr/>
            <p:nvPr/>
          </p:nvCxnSpPr>
          <p:spPr>
            <a:xfrm>
              <a:off x="7276465" y="1109350"/>
              <a:ext cx="1087584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Rectangle 113"/>
            <p:cNvSpPr>
              <a:spLocks noChangeArrowheads="1"/>
            </p:cNvSpPr>
            <p:nvPr/>
          </p:nvSpPr>
          <p:spPr bwMode="auto">
            <a:xfrm>
              <a:off x="6277030" y="1076883"/>
              <a:ext cx="1151350" cy="19546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75000"/>
                </a:schemeClr>
              </a:solidFill>
              <a:headEnd/>
              <a:tailEnd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0" tIns="0" rIns="0" bIns="0" anchor="ctr"/>
            <a:lstStyle/>
            <a:p>
              <a:pPr algn="ctr"/>
              <a:r>
                <a:rPr lang="ko-KR" altLang="en-US" sz="7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검사지조회</a:t>
              </a:r>
              <a:endParaRPr lang="ko-KR" altLang="en-US" sz="700" dirty="0">
                <a:solidFill>
                  <a:schemeClr val="tx1">
                    <a:lumMod val="50000"/>
                    <a:lumOff val="50000"/>
                  </a:schemeClr>
                </a:solidFill>
                <a:latin typeface="나눔바른고딕" panose="020B0600000101010101" charset="-127"/>
                <a:ea typeface="나눔바른고딕" panose="020B0600000101010101" charset="-127"/>
                <a:cs typeface="돋음"/>
              </a:endParaRPr>
            </a:p>
          </p:txBody>
        </p:sp>
        <p:sp>
          <p:nvSpPr>
            <p:cNvPr id="46" name="Rectangle 113"/>
            <p:cNvSpPr>
              <a:spLocks noChangeArrowheads="1"/>
            </p:cNvSpPr>
            <p:nvPr/>
          </p:nvSpPr>
          <p:spPr bwMode="auto">
            <a:xfrm>
              <a:off x="6277025" y="907605"/>
              <a:ext cx="1151356" cy="169278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chemeClr val="bg1">
                  <a:lumMod val="75000"/>
                </a:schemeClr>
              </a:solidFill>
              <a:headEnd/>
              <a:tailEnd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0" tIns="20893" rIns="0" bIns="0" anchor="ctr"/>
            <a:lstStyle/>
            <a:p>
              <a:pPr algn="ctr"/>
              <a:r>
                <a:rPr lang="ko-KR" altLang="en-US" sz="8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나이스</a:t>
              </a:r>
              <a:r>
                <a:rPr lang="en-US" altLang="ko-KR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(</a:t>
              </a:r>
              <a:r>
                <a:rPr lang="ko-KR" alt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교육</a:t>
              </a:r>
              <a:r>
                <a:rPr lang="en-US" altLang="ko-KR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(</a:t>
              </a:r>
              <a:r>
                <a:rPr lang="ko-KR" alt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지원</a:t>
              </a:r>
              <a:r>
                <a:rPr lang="en-US" altLang="ko-KR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)</a:t>
              </a:r>
              <a:r>
                <a:rPr lang="ko-KR" alt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청</a:t>
              </a:r>
              <a:r>
                <a:rPr lang="en-US" altLang="ko-KR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)</a:t>
              </a:r>
              <a:endParaRPr lang="ko-KR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나눔바른고딕" panose="020B0600000101010101" charset="-127"/>
                <a:ea typeface="나눔바른고딕" panose="020B0600000101010101" charset="-127"/>
                <a:cs typeface="돋음"/>
              </a:endParaRPr>
            </a:p>
          </p:txBody>
        </p:sp>
      </p:grpSp>
      <p:pic>
        <p:nvPicPr>
          <p:cNvPr id="3" name="그림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62683" y="2413213"/>
            <a:ext cx="8225629" cy="3321833"/>
          </a:xfrm>
          <a:prstGeom prst="rect">
            <a:avLst/>
          </a:prstGeom>
        </p:spPr>
      </p:pic>
      <p:sp>
        <p:nvSpPr>
          <p:cNvPr id="40" name="직사각형 39"/>
          <p:cNvSpPr/>
          <p:nvPr/>
        </p:nvSpPr>
        <p:spPr>
          <a:xfrm>
            <a:off x="1570622" y="2431247"/>
            <a:ext cx="702357" cy="199007"/>
          </a:xfrm>
          <a:prstGeom prst="rect">
            <a:avLst/>
          </a:prstGeom>
          <a:noFill/>
          <a:ln w="25400">
            <a:solidFill>
              <a:srgbClr val="FD531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3" name="타원 42"/>
          <p:cNvSpPr/>
          <p:nvPr/>
        </p:nvSpPr>
        <p:spPr>
          <a:xfrm>
            <a:off x="1463624" y="2351044"/>
            <a:ext cx="182880" cy="182880"/>
          </a:xfrm>
          <a:prstGeom prst="ellipse">
            <a:avLst/>
          </a:prstGeom>
          <a:solidFill>
            <a:srgbClr val="FD5312"/>
          </a:solidFill>
          <a:ln w="25400">
            <a:solidFill>
              <a:srgbClr val="FD531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b="1" dirty="0">
                <a:latin typeface="+mn-ea"/>
              </a:rPr>
              <a:t>2</a:t>
            </a:r>
            <a:endParaRPr lang="ko-KR" altLang="en-US" sz="1100" b="1" dirty="0">
              <a:latin typeface="+mn-ea"/>
            </a:endParaRPr>
          </a:p>
        </p:txBody>
      </p:sp>
      <p:sp>
        <p:nvSpPr>
          <p:cNvPr id="26" name="모서리가 둥근 직사각형 25">
            <a:extLst>
              <a:ext uri="{FF2B5EF4-FFF2-40B4-BE49-F238E27FC236}">
                <a16:creationId xmlns:a16="http://schemas.microsoft.com/office/drawing/2014/main" xmlns="" id="{A48839FD-54EA-214C-BE98-4BDD2DF3094C}"/>
              </a:ext>
            </a:extLst>
          </p:cNvPr>
          <p:cNvSpPr/>
          <p:nvPr/>
        </p:nvSpPr>
        <p:spPr>
          <a:xfrm>
            <a:off x="163006" y="802346"/>
            <a:ext cx="3642849" cy="669007"/>
          </a:xfrm>
          <a:prstGeom prst="roundRect">
            <a:avLst>
              <a:gd name="adj" fmla="val 50000"/>
            </a:avLst>
          </a:prstGeom>
          <a:solidFill>
            <a:srgbClr val="E2F0D9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1. </a:t>
            </a:r>
            <a:r>
              <a:rPr lang="ko-KR" altLang="en-US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담임 </a:t>
            </a:r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– </a:t>
            </a:r>
            <a:r>
              <a:rPr lang="ko-KR" altLang="en-US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자료관리</a:t>
            </a:r>
            <a:endParaRPr lang="en-US" altLang="ko-KR" sz="1400" b="1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66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r>
              <a:rPr lang="en-US" altLang="ko-KR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1.1. </a:t>
            </a:r>
            <a:r>
              <a:rPr lang="ko-KR" altLang="en-US" b="1" dirty="0" err="1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검사지조회</a:t>
            </a:r>
            <a:r>
              <a:rPr lang="en-US" altLang="ko-KR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(2/2)</a:t>
            </a:r>
            <a:endParaRPr lang="ko-KR" altLang="en-US" b="1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66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23" name="직사각형 22">
            <a:extLst>
              <a:ext uri="{FF2B5EF4-FFF2-40B4-BE49-F238E27FC236}">
                <a16:creationId xmlns:a16="http://schemas.microsoft.com/office/drawing/2014/main" xmlns="" id="{7E13B21E-D9E5-4BE6-AB9C-ADCDEF6AE8BD}"/>
              </a:ext>
            </a:extLst>
          </p:cNvPr>
          <p:cNvSpPr/>
          <p:nvPr/>
        </p:nvSpPr>
        <p:spPr>
          <a:xfrm>
            <a:off x="380274" y="5928040"/>
            <a:ext cx="7895589" cy="193258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000">
              <a:lnSpc>
                <a:spcPct val="120000"/>
              </a:lnSpc>
            </a:pP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② 초등학교일 경우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아동 정서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·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행동특성검사지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(CPSQ-Ⅱ-Ⅰ)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가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조회됨</a:t>
            </a:r>
            <a:endParaRPr lang="en-US" altLang="ko-KR" sz="1100" b="1" dirty="0">
              <a:ln>
                <a:solidFill>
                  <a:schemeClr val="tx1">
                    <a:lumMod val="85000"/>
                    <a:lumOff val="15000"/>
                    <a:alpha val="0"/>
                  </a:schemeClr>
                </a:solidFill>
              </a:ln>
              <a:solidFill>
                <a:srgbClr val="FD5312"/>
              </a:solidFill>
              <a:latin typeface="나눔바른고딕" panose="020B0600000101010101" charset="-127"/>
              <a:ea typeface="나눔바른고딕" panose="020B0600000101010101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237259401"/>
      </p:ext>
    </p:extLst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TextBox 4">
            <a:extLst>
              <a:ext uri="{FF2B5EF4-FFF2-40B4-BE49-F238E27FC236}">
                <a16:creationId xmlns:a16="http://schemas.microsoft.com/office/drawing/2014/main" xmlns="" id="{B2A2134E-34A5-422C-8D66-092F6558A4F0}"/>
              </a:ext>
            </a:extLst>
          </p:cNvPr>
          <p:cNvSpPr txBox="1"/>
          <p:nvPr/>
        </p:nvSpPr>
        <p:spPr>
          <a:xfrm>
            <a:off x="96327" y="39171"/>
            <a:ext cx="51569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000" b="1" spc="-7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담임 주요 업무처리 방법</a:t>
            </a:r>
          </a:p>
        </p:txBody>
      </p:sp>
      <p:sp>
        <p:nvSpPr>
          <p:cNvPr id="37" name="모서리가 둥근 직사각형 36">
            <a:extLst>
              <a:ext uri="{FF2B5EF4-FFF2-40B4-BE49-F238E27FC236}">
                <a16:creationId xmlns:a16="http://schemas.microsoft.com/office/drawing/2014/main" xmlns="" id="{A48839FD-54EA-214C-BE98-4BDD2DF3094C}"/>
              </a:ext>
            </a:extLst>
          </p:cNvPr>
          <p:cNvSpPr/>
          <p:nvPr/>
        </p:nvSpPr>
        <p:spPr>
          <a:xfrm>
            <a:off x="163006" y="802347"/>
            <a:ext cx="3637469" cy="669006"/>
          </a:xfrm>
          <a:prstGeom prst="roundRect">
            <a:avLst>
              <a:gd name="adj" fmla="val 50000"/>
            </a:avLst>
          </a:prstGeom>
          <a:solidFill>
            <a:srgbClr val="E2F0D9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2. </a:t>
            </a:r>
            <a:r>
              <a:rPr lang="ko-KR" altLang="en-US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담임 </a:t>
            </a:r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– </a:t>
            </a:r>
            <a:r>
              <a:rPr lang="ko-KR" altLang="en-US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기본사항관리</a:t>
            </a:r>
            <a:endParaRPr lang="en-US" altLang="ko-KR" sz="1400" b="1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66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r>
              <a:rPr lang="en-US" altLang="ko-KR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2.1. </a:t>
            </a:r>
            <a:r>
              <a:rPr lang="ko-KR" altLang="en-US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온라인검사기간조회</a:t>
            </a:r>
          </a:p>
        </p:txBody>
      </p:sp>
      <p:sp>
        <p:nvSpPr>
          <p:cNvPr id="31" name="직사각형 30"/>
          <p:cNvSpPr/>
          <p:nvPr/>
        </p:nvSpPr>
        <p:spPr>
          <a:xfrm>
            <a:off x="1605313" y="2789426"/>
            <a:ext cx="7920917" cy="197691"/>
          </a:xfrm>
          <a:prstGeom prst="rect">
            <a:avLst/>
          </a:prstGeom>
          <a:noFill/>
          <a:ln w="25400">
            <a:solidFill>
              <a:srgbClr val="FD531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9" name="사각형: 둥근 모서리 81">
            <a:extLst>
              <a:ext uri="{FF2B5EF4-FFF2-40B4-BE49-F238E27FC236}">
                <a16:creationId xmlns:a16="http://schemas.microsoft.com/office/drawing/2014/main" xmlns="" id="{E908EED5-9D07-442C-87CA-697451B62CB7}"/>
              </a:ext>
            </a:extLst>
          </p:cNvPr>
          <p:cNvSpPr/>
          <p:nvPr/>
        </p:nvSpPr>
        <p:spPr>
          <a:xfrm>
            <a:off x="3970021" y="802347"/>
            <a:ext cx="5662930" cy="550546"/>
          </a:xfrm>
          <a:prstGeom prst="roundRect">
            <a:avLst>
              <a:gd name="adj" fmla="val 6492"/>
            </a:avLst>
          </a:prstGeom>
          <a:solidFill>
            <a:schemeClr val="bg1"/>
          </a:solidFill>
          <a:ln w="6350">
            <a:solidFill>
              <a:schemeClr val="bg1">
                <a:lumMod val="75000"/>
              </a:schemeClr>
            </a:solidFill>
          </a:ln>
          <a:effectLst>
            <a:outerShdw blurRad="889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defTabSz="1090746" fontAlgn="ctr" latinLnBrk="0">
              <a:buClr>
                <a:srgbClr val="336699"/>
              </a:buClr>
              <a:defRPr/>
            </a:pPr>
            <a:endParaRPr kumimoji="1" lang="en-US" altLang="ko-KR" sz="200" b="1" kern="0" dirty="0">
              <a:ln w="0">
                <a:solidFill>
                  <a:srgbClr val="0B4355">
                    <a:alpha val="5000"/>
                  </a:srgbClr>
                </a:solidFill>
              </a:ln>
              <a:solidFill>
                <a:srgbClr val="C00000"/>
              </a:solidFill>
              <a:latin typeface="나눔바른고딕" panose="020B0600000101010101" charset="-127"/>
              <a:ea typeface="나눔바른고딕" panose="020B0600000101010101" charset="-127"/>
              <a:sym typeface="Wingdings" pitchFamily="2" charset="2"/>
            </a:endParaRPr>
          </a:p>
        </p:txBody>
      </p:sp>
      <p:grpSp>
        <p:nvGrpSpPr>
          <p:cNvPr id="32" name="그룹 31"/>
          <p:cNvGrpSpPr/>
          <p:nvPr/>
        </p:nvGrpSpPr>
        <p:grpSpPr>
          <a:xfrm>
            <a:off x="4084126" y="907605"/>
            <a:ext cx="5435755" cy="364741"/>
            <a:chOff x="4084126" y="907605"/>
            <a:chExt cx="5435755" cy="364741"/>
          </a:xfrm>
        </p:grpSpPr>
        <p:cxnSp>
          <p:nvCxnSpPr>
            <p:cNvPr id="33" name="직선 화살표 연결선 32"/>
            <p:cNvCxnSpPr/>
            <p:nvPr/>
          </p:nvCxnSpPr>
          <p:spPr>
            <a:xfrm>
              <a:off x="4970500" y="1109350"/>
              <a:ext cx="300242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Rectangle 113"/>
            <p:cNvSpPr>
              <a:spLocks noChangeArrowheads="1"/>
            </p:cNvSpPr>
            <p:nvPr/>
          </p:nvSpPr>
          <p:spPr bwMode="auto">
            <a:xfrm>
              <a:off x="4084128" y="1076885"/>
              <a:ext cx="1024698" cy="195461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75000"/>
                </a:schemeClr>
              </a:solidFill>
              <a:headEnd/>
              <a:tailEnd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0" tIns="0" rIns="0" bIns="0" anchor="ctr"/>
            <a:lstStyle/>
            <a:p>
              <a:pPr algn="ctr"/>
              <a:r>
                <a:rPr lang="ko-KR" altLang="en-US" sz="7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대상학교관리</a:t>
              </a:r>
            </a:p>
          </p:txBody>
        </p:sp>
        <p:sp>
          <p:nvSpPr>
            <p:cNvPr id="38" name="Rectangle 113"/>
            <p:cNvSpPr>
              <a:spLocks noChangeArrowheads="1"/>
            </p:cNvSpPr>
            <p:nvPr/>
          </p:nvSpPr>
          <p:spPr bwMode="auto">
            <a:xfrm>
              <a:off x="4084126" y="907606"/>
              <a:ext cx="1024701" cy="169279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chemeClr val="bg1">
                  <a:lumMod val="75000"/>
                </a:schemeClr>
              </a:solidFill>
              <a:headEnd/>
              <a:tailEnd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0" tIns="20893" rIns="0" bIns="0" anchor="ctr"/>
            <a:lstStyle/>
            <a:p>
              <a:pPr algn="ctr"/>
              <a:r>
                <a:rPr lang="ko-KR" altLang="en-US" sz="8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나이스</a:t>
              </a:r>
              <a:r>
                <a:rPr lang="en-US" altLang="ko-KR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(</a:t>
              </a:r>
              <a:r>
                <a:rPr lang="ko-KR" alt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교육청</a:t>
              </a:r>
              <a:r>
                <a:rPr lang="en-US" altLang="ko-KR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)</a:t>
              </a:r>
              <a:endParaRPr lang="ko-KR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나눔바른고딕" panose="020B0600000101010101" charset="-127"/>
                <a:ea typeface="나눔바른고딕" panose="020B0600000101010101" charset="-127"/>
                <a:cs typeface="돋음"/>
              </a:endParaRPr>
            </a:p>
          </p:txBody>
        </p:sp>
        <p:cxnSp>
          <p:nvCxnSpPr>
            <p:cNvPr id="39" name="직선 화살표 연결선 38"/>
            <p:cNvCxnSpPr/>
            <p:nvPr/>
          </p:nvCxnSpPr>
          <p:spPr>
            <a:xfrm>
              <a:off x="6071091" y="1109350"/>
              <a:ext cx="300242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직선 화살표 연결선 39"/>
            <p:cNvCxnSpPr/>
            <p:nvPr/>
          </p:nvCxnSpPr>
          <p:spPr>
            <a:xfrm>
              <a:off x="7164229" y="1109350"/>
              <a:ext cx="300242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직선 화살표 연결선 40"/>
            <p:cNvCxnSpPr/>
            <p:nvPr/>
          </p:nvCxnSpPr>
          <p:spPr>
            <a:xfrm>
              <a:off x="8276621" y="1109350"/>
              <a:ext cx="300242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Rectangle 113"/>
            <p:cNvSpPr>
              <a:spLocks noChangeArrowheads="1"/>
            </p:cNvSpPr>
            <p:nvPr/>
          </p:nvSpPr>
          <p:spPr bwMode="auto">
            <a:xfrm>
              <a:off x="6371338" y="1076883"/>
              <a:ext cx="943013" cy="19546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75000"/>
                </a:schemeClr>
              </a:solidFill>
              <a:headEnd/>
              <a:tailEnd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0" tIns="0" rIns="0" bIns="0" anchor="ctr"/>
            <a:lstStyle/>
            <a:p>
              <a:pPr algn="ctr"/>
              <a:r>
                <a:rPr lang="ko-KR" altLang="en-US" sz="7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온라인검사기간설정</a:t>
              </a:r>
            </a:p>
          </p:txBody>
        </p:sp>
        <p:sp>
          <p:nvSpPr>
            <p:cNvPr id="43" name="Rectangle 113"/>
            <p:cNvSpPr>
              <a:spLocks noChangeArrowheads="1"/>
            </p:cNvSpPr>
            <p:nvPr/>
          </p:nvSpPr>
          <p:spPr bwMode="auto">
            <a:xfrm>
              <a:off x="6371333" y="907605"/>
              <a:ext cx="943017" cy="169278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chemeClr val="bg1">
                  <a:lumMod val="75000"/>
                </a:schemeClr>
              </a:solidFill>
              <a:headEnd/>
              <a:tailEnd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0" tIns="20893" rIns="0" bIns="0" anchor="ctr"/>
            <a:lstStyle/>
            <a:p>
              <a:pPr algn="ctr"/>
              <a:r>
                <a:rPr lang="ko-KR" altLang="en-US" sz="8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나이스</a:t>
              </a:r>
              <a:r>
                <a:rPr lang="en-US" altLang="ko-KR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(</a:t>
              </a:r>
              <a:r>
                <a:rPr lang="ko-KR" alt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교육청</a:t>
              </a:r>
              <a:r>
                <a:rPr lang="en-US" altLang="ko-KR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)</a:t>
              </a:r>
              <a:endParaRPr lang="ko-KR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나눔바른고딕" panose="020B0600000101010101" charset="-127"/>
                <a:ea typeface="나눔바른고딕" panose="020B0600000101010101" charset="-127"/>
                <a:cs typeface="돋음"/>
              </a:endParaRPr>
            </a:p>
          </p:txBody>
        </p:sp>
        <p:sp>
          <p:nvSpPr>
            <p:cNvPr id="44" name="Rectangle 113"/>
            <p:cNvSpPr>
              <a:spLocks noChangeArrowheads="1"/>
            </p:cNvSpPr>
            <p:nvPr/>
          </p:nvSpPr>
          <p:spPr bwMode="auto">
            <a:xfrm>
              <a:off x="8576868" y="1076883"/>
              <a:ext cx="943013" cy="19546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75000"/>
                </a:schemeClr>
              </a:solidFill>
              <a:headEnd/>
              <a:tailEnd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0" tIns="0" rIns="0" bIns="0" anchor="ctr"/>
            <a:lstStyle/>
            <a:p>
              <a:pPr algn="ctr">
                <a:defRPr/>
              </a:pPr>
              <a:r>
                <a:rPr lang="ko-KR" altLang="en-US" sz="7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참여번호관리</a:t>
              </a:r>
            </a:p>
          </p:txBody>
        </p:sp>
        <p:sp>
          <p:nvSpPr>
            <p:cNvPr id="45" name="Rectangle 113"/>
            <p:cNvSpPr>
              <a:spLocks noChangeArrowheads="1"/>
            </p:cNvSpPr>
            <p:nvPr/>
          </p:nvSpPr>
          <p:spPr bwMode="auto">
            <a:xfrm>
              <a:off x="8576863" y="907605"/>
              <a:ext cx="943017" cy="169278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chemeClr val="bg1">
                  <a:lumMod val="75000"/>
                </a:schemeClr>
              </a:solidFill>
              <a:headEnd/>
              <a:tailEnd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0" tIns="20893" rIns="0" bIns="0" anchor="ctr"/>
            <a:lstStyle/>
            <a:p>
              <a:pPr algn="ctr"/>
              <a:r>
                <a:rPr lang="ko-KR" altLang="en-US" sz="8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나이스</a:t>
              </a:r>
              <a:r>
                <a:rPr lang="en-US" altLang="ko-KR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(</a:t>
              </a:r>
              <a:r>
                <a:rPr lang="ko-KR" alt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학교</a:t>
              </a:r>
              <a:r>
                <a:rPr lang="en-US" altLang="ko-KR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(</a:t>
              </a:r>
              <a:r>
                <a:rPr lang="ko-KR" alt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담임</a:t>
              </a:r>
              <a:r>
                <a:rPr lang="en-US" altLang="ko-KR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))</a:t>
              </a:r>
              <a:endParaRPr lang="ko-KR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나눔바른고딕" panose="020B0600000101010101" charset="-127"/>
                <a:ea typeface="나눔바른고딕" panose="020B0600000101010101" charset="-127"/>
                <a:cs typeface="돋음"/>
              </a:endParaRPr>
            </a:p>
          </p:txBody>
        </p:sp>
        <p:sp>
          <p:nvSpPr>
            <p:cNvPr id="46" name="Rectangle 113"/>
            <p:cNvSpPr>
              <a:spLocks noChangeArrowheads="1"/>
            </p:cNvSpPr>
            <p:nvPr/>
          </p:nvSpPr>
          <p:spPr bwMode="auto">
            <a:xfrm>
              <a:off x="7474096" y="1076883"/>
              <a:ext cx="943013" cy="19546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75000"/>
                </a:schemeClr>
              </a:solidFill>
              <a:headEnd/>
              <a:tailEnd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0" tIns="0" rIns="0" bIns="0" anchor="ctr"/>
            <a:lstStyle/>
            <a:p>
              <a:pPr algn="ctr"/>
              <a:r>
                <a:rPr lang="ko-KR" altLang="en-US" sz="700" dirty="0">
                  <a:solidFill>
                    <a:srgbClr val="000000"/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온라인검사기간조회</a:t>
              </a:r>
            </a:p>
          </p:txBody>
        </p:sp>
        <p:sp>
          <p:nvSpPr>
            <p:cNvPr id="47" name="Rectangle 113"/>
            <p:cNvSpPr>
              <a:spLocks noChangeArrowheads="1"/>
            </p:cNvSpPr>
            <p:nvPr/>
          </p:nvSpPr>
          <p:spPr bwMode="auto">
            <a:xfrm>
              <a:off x="7474091" y="907605"/>
              <a:ext cx="943017" cy="169278"/>
            </a:xfrm>
            <a:prstGeom prst="rect">
              <a:avLst/>
            </a:prstGeom>
            <a:solidFill>
              <a:srgbClr val="006600"/>
            </a:solidFill>
            <a:ln>
              <a:solidFill>
                <a:srgbClr val="006600"/>
              </a:solidFill>
              <a:headEnd/>
              <a:tailEnd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0" tIns="20893" rIns="0" bIns="0" anchor="ctr"/>
            <a:lstStyle/>
            <a:p>
              <a:pPr algn="ctr"/>
              <a:r>
                <a:rPr lang="ko-KR" altLang="en-US" sz="800" dirty="0" err="1">
                  <a:solidFill>
                    <a:schemeClr val="bg1"/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나이스</a:t>
              </a:r>
              <a:r>
                <a:rPr lang="en-US" altLang="ko-KR" sz="800" dirty="0">
                  <a:solidFill>
                    <a:schemeClr val="bg1"/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(</a:t>
              </a:r>
              <a:r>
                <a:rPr lang="ko-KR" altLang="en-US" sz="800" dirty="0">
                  <a:solidFill>
                    <a:schemeClr val="bg1"/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학교</a:t>
              </a:r>
              <a:r>
                <a:rPr lang="en-US" altLang="ko-KR" sz="800" dirty="0">
                  <a:solidFill>
                    <a:schemeClr val="bg1"/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(</a:t>
              </a:r>
              <a:r>
                <a:rPr lang="ko-KR" altLang="en-US" sz="800" dirty="0">
                  <a:solidFill>
                    <a:schemeClr val="bg1"/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담임</a:t>
              </a:r>
              <a:r>
                <a:rPr lang="en-US" altLang="ko-KR" sz="800" dirty="0">
                  <a:solidFill>
                    <a:schemeClr val="bg1"/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))</a:t>
              </a:r>
              <a:endParaRPr lang="ko-KR" altLang="en-US" sz="800" dirty="0">
                <a:solidFill>
                  <a:schemeClr val="bg1"/>
                </a:solidFill>
                <a:latin typeface="나눔바른고딕" panose="020B0600000101010101" charset="-127"/>
                <a:ea typeface="나눔바른고딕" panose="020B0600000101010101" charset="-127"/>
                <a:cs typeface="돋음"/>
              </a:endParaRPr>
            </a:p>
          </p:txBody>
        </p:sp>
        <p:sp>
          <p:nvSpPr>
            <p:cNvPr id="48" name="Rectangle 113"/>
            <p:cNvSpPr>
              <a:spLocks noChangeArrowheads="1"/>
            </p:cNvSpPr>
            <p:nvPr/>
          </p:nvSpPr>
          <p:spPr bwMode="auto">
            <a:xfrm>
              <a:off x="5270747" y="1076883"/>
              <a:ext cx="943013" cy="19546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75000"/>
                </a:schemeClr>
              </a:solidFill>
              <a:headEnd/>
              <a:tailEnd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0" tIns="0" rIns="0" bIns="0" anchor="ctr"/>
            <a:lstStyle/>
            <a:p>
              <a:pPr algn="ctr"/>
              <a:r>
                <a:rPr lang="ko-KR" altLang="en-US" sz="7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관할교육지원청관리</a:t>
              </a:r>
            </a:p>
          </p:txBody>
        </p:sp>
        <p:sp>
          <p:nvSpPr>
            <p:cNvPr id="49" name="Rectangle 113"/>
            <p:cNvSpPr>
              <a:spLocks noChangeArrowheads="1"/>
            </p:cNvSpPr>
            <p:nvPr/>
          </p:nvSpPr>
          <p:spPr bwMode="auto">
            <a:xfrm>
              <a:off x="5270742" y="907605"/>
              <a:ext cx="943017" cy="169278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chemeClr val="bg1">
                  <a:lumMod val="75000"/>
                </a:schemeClr>
              </a:solidFill>
              <a:headEnd/>
              <a:tailEnd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0" tIns="20893" rIns="0" bIns="0" anchor="ctr"/>
            <a:lstStyle/>
            <a:p>
              <a:pPr algn="ctr"/>
              <a:r>
                <a:rPr lang="ko-KR" altLang="en-US" sz="8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나이스</a:t>
              </a:r>
              <a:r>
                <a:rPr lang="en-US" altLang="ko-KR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(</a:t>
              </a:r>
              <a:r>
                <a:rPr lang="ko-KR" alt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교육청</a:t>
              </a:r>
              <a:r>
                <a:rPr lang="en-US" altLang="ko-KR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)</a:t>
              </a:r>
              <a:endParaRPr lang="ko-KR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나눔바른고딕" panose="020B0600000101010101" charset="-127"/>
                <a:ea typeface="나눔바른고딕" panose="020B0600000101010101" charset="-127"/>
                <a:cs typeface="돋음"/>
              </a:endParaRPr>
            </a:p>
          </p:txBody>
        </p:sp>
      </p:grpSp>
      <p:sp>
        <p:nvSpPr>
          <p:cNvPr id="24" name="직사각형 23">
            <a:extLst>
              <a:ext uri="{FF2B5EF4-FFF2-40B4-BE49-F238E27FC236}">
                <a16:creationId xmlns:a16="http://schemas.microsoft.com/office/drawing/2014/main" xmlns="" id="{7E13B21E-D9E5-4BE6-AB9C-ADCDEF6AE8BD}"/>
              </a:ext>
            </a:extLst>
          </p:cNvPr>
          <p:cNvSpPr/>
          <p:nvPr/>
        </p:nvSpPr>
        <p:spPr>
          <a:xfrm>
            <a:off x="380274" y="5928040"/>
            <a:ext cx="7895589" cy="193258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000">
              <a:lnSpc>
                <a:spcPct val="120000"/>
              </a:lnSpc>
            </a:pPr>
            <a:r>
              <a:rPr lang="ko-KR" altLang="en-US" sz="1100" b="1" spc="-90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+mn-ea"/>
              </a:rPr>
              <a:t>① 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시도교육청에서 지정한 온라인 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검사기간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및 검사결과 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조회기간을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확인함</a:t>
            </a:r>
            <a:endParaRPr lang="en-US" altLang="ko-KR" sz="1100" b="1" dirty="0">
              <a:ln>
                <a:solidFill>
                  <a:schemeClr val="tx1">
                    <a:lumMod val="85000"/>
                    <a:lumOff val="15000"/>
                    <a:alpha val="0"/>
                  </a:schemeClr>
                </a:solidFill>
              </a:ln>
              <a:solidFill>
                <a:srgbClr val="FD5312"/>
              </a:solidFill>
              <a:latin typeface="나눔바른고딕" panose="020B0600000101010101" charset="-127"/>
              <a:ea typeface="나눔바른고딕" panose="020B0600000101010101" charset="-127"/>
            </a:endParaRPr>
          </a:p>
        </p:txBody>
      </p:sp>
      <p:sp>
        <p:nvSpPr>
          <p:cNvPr id="25" name="타원 24"/>
          <p:cNvSpPr/>
          <p:nvPr/>
        </p:nvSpPr>
        <p:spPr>
          <a:xfrm>
            <a:off x="1537963" y="2628818"/>
            <a:ext cx="182880" cy="182880"/>
          </a:xfrm>
          <a:prstGeom prst="ellipse">
            <a:avLst/>
          </a:prstGeom>
          <a:solidFill>
            <a:srgbClr val="FD5312"/>
          </a:solidFill>
          <a:ln w="25400">
            <a:solidFill>
              <a:srgbClr val="FD531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b="1" dirty="0">
                <a:latin typeface="+mn-ea"/>
              </a:rPr>
              <a:t>1</a:t>
            </a:r>
            <a:endParaRPr lang="ko-KR" altLang="en-US" sz="1100" b="1" dirty="0">
              <a:latin typeface="+mn-ea"/>
            </a:endParaRP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xmlns="" id="{E4ABEFD4-1E75-F4DB-3C17-6CB38BABBC0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5413" y="1760400"/>
            <a:ext cx="9273600" cy="3970250"/>
          </a:xfrm>
          <a:prstGeom prst="rect">
            <a:avLst/>
          </a:prstGeom>
          <a:ln w="635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259879389"/>
      </p:ext>
    </p:extLst>
  </p:cSld>
  <p:clrMapOvr>
    <a:masterClrMapping/>
  </p:clrMapOvr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0163" y="1781079"/>
            <a:ext cx="9273418" cy="3960000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</p:pic>
      <p:sp>
        <p:nvSpPr>
          <p:cNvPr id="93" name="TextBox 4">
            <a:extLst>
              <a:ext uri="{FF2B5EF4-FFF2-40B4-BE49-F238E27FC236}">
                <a16:creationId xmlns:a16="http://schemas.microsoft.com/office/drawing/2014/main" xmlns="" id="{B2A2134E-34A5-422C-8D66-092F6558A4F0}"/>
              </a:ext>
            </a:extLst>
          </p:cNvPr>
          <p:cNvSpPr txBox="1"/>
          <p:nvPr/>
        </p:nvSpPr>
        <p:spPr>
          <a:xfrm>
            <a:off x="96327" y="39171"/>
            <a:ext cx="51569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000" b="1" spc="-7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담임 주요 업무처리 방법</a:t>
            </a:r>
          </a:p>
        </p:txBody>
      </p:sp>
      <p:sp>
        <p:nvSpPr>
          <p:cNvPr id="37" name="모서리가 둥근 직사각형 36">
            <a:extLst>
              <a:ext uri="{FF2B5EF4-FFF2-40B4-BE49-F238E27FC236}">
                <a16:creationId xmlns:a16="http://schemas.microsoft.com/office/drawing/2014/main" xmlns="" id="{A48839FD-54EA-214C-BE98-4BDD2DF3094C}"/>
              </a:ext>
            </a:extLst>
          </p:cNvPr>
          <p:cNvSpPr/>
          <p:nvPr/>
        </p:nvSpPr>
        <p:spPr>
          <a:xfrm>
            <a:off x="163006" y="802347"/>
            <a:ext cx="3637469" cy="669006"/>
          </a:xfrm>
          <a:prstGeom prst="roundRect">
            <a:avLst>
              <a:gd name="adj" fmla="val 50000"/>
            </a:avLst>
          </a:prstGeom>
          <a:solidFill>
            <a:srgbClr val="E2F0D9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2. </a:t>
            </a:r>
            <a:r>
              <a:rPr lang="ko-KR" altLang="en-US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담임 </a:t>
            </a:r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– </a:t>
            </a:r>
            <a:r>
              <a:rPr lang="ko-KR" altLang="en-US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기본사항관리</a:t>
            </a:r>
            <a:endParaRPr lang="en-US" altLang="ko-KR" sz="1400" b="1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66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r>
              <a:rPr lang="en-US" altLang="ko-KR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2.2. </a:t>
            </a:r>
            <a:r>
              <a:rPr lang="ko-KR" altLang="en-US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참여번호관리</a:t>
            </a:r>
            <a:r>
              <a:rPr lang="en-US" altLang="ko-KR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(1/3)</a:t>
            </a:r>
            <a:endParaRPr lang="ko-KR" altLang="en-US" b="1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66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29" name="직사각형 28"/>
          <p:cNvSpPr/>
          <p:nvPr/>
        </p:nvSpPr>
        <p:spPr>
          <a:xfrm>
            <a:off x="1709896" y="2171866"/>
            <a:ext cx="6489255" cy="191264"/>
          </a:xfrm>
          <a:prstGeom prst="rect">
            <a:avLst/>
          </a:prstGeom>
          <a:noFill/>
          <a:ln w="25400">
            <a:solidFill>
              <a:srgbClr val="FD531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6" name="타원 35"/>
          <p:cNvSpPr/>
          <p:nvPr/>
        </p:nvSpPr>
        <p:spPr>
          <a:xfrm>
            <a:off x="1616075" y="2088046"/>
            <a:ext cx="182880" cy="182880"/>
          </a:xfrm>
          <a:prstGeom prst="ellipse">
            <a:avLst/>
          </a:prstGeom>
          <a:solidFill>
            <a:srgbClr val="FD5312"/>
          </a:solidFill>
          <a:ln w="25400">
            <a:solidFill>
              <a:srgbClr val="FD531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b="1" dirty="0">
                <a:latin typeface="+mn-ea"/>
              </a:rPr>
              <a:t>1</a:t>
            </a:r>
            <a:endParaRPr lang="ko-KR" altLang="en-US" sz="1100" b="1" dirty="0">
              <a:latin typeface="+mn-ea"/>
            </a:endParaRPr>
          </a:p>
        </p:txBody>
      </p:sp>
      <p:sp>
        <p:nvSpPr>
          <p:cNvPr id="40" name="사각형: 둥근 모서리 81">
            <a:extLst>
              <a:ext uri="{FF2B5EF4-FFF2-40B4-BE49-F238E27FC236}">
                <a16:creationId xmlns:a16="http://schemas.microsoft.com/office/drawing/2014/main" xmlns="" id="{E908EED5-9D07-442C-87CA-697451B62CB7}"/>
              </a:ext>
            </a:extLst>
          </p:cNvPr>
          <p:cNvSpPr/>
          <p:nvPr/>
        </p:nvSpPr>
        <p:spPr>
          <a:xfrm>
            <a:off x="3970021" y="802347"/>
            <a:ext cx="5662930" cy="550546"/>
          </a:xfrm>
          <a:prstGeom prst="roundRect">
            <a:avLst>
              <a:gd name="adj" fmla="val 6492"/>
            </a:avLst>
          </a:prstGeom>
          <a:solidFill>
            <a:schemeClr val="bg1"/>
          </a:solidFill>
          <a:ln w="6350">
            <a:solidFill>
              <a:schemeClr val="bg1">
                <a:lumMod val="75000"/>
              </a:schemeClr>
            </a:solidFill>
          </a:ln>
          <a:effectLst>
            <a:outerShdw blurRad="889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defTabSz="1090746" fontAlgn="ctr" latinLnBrk="0">
              <a:buClr>
                <a:srgbClr val="336699"/>
              </a:buClr>
              <a:defRPr/>
            </a:pPr>
            <a:endParaRPr kumimoji="1" lang="en-US" altLang="ko-KR" sz="200" b="1" kern="0" dirty="0">
              <a:ln w="0">
                <a:solidFill>
                  <a:srgbClr val="0B4355">
                    <a:alpha val="5000"/>
                  </a:srgbClr>
                </a:solidFill>
              </a:ln>
              <a:solidFill>
                <a:srgbClr val="C00000"/>
              </a:solidFill>
              <a:latin typeface="나눔바른고딕" panose="020B0600000101010101" charset="-127"/>
              <a:ea typeface="나눔바른고딕" panose="020B0600000101010101" charset="-127"/>
              <a:sym typeface="Wingdings" pitchFamily="2" charset="2"/>
            </a:endParaRPr>
          </a:p>
        </p:txBody>
      </p:sp>
      <p:grpSp>
        <p:nvGrpSpPr>
          <p:cNvPr id="41" name="그룹 40"/>
          <p:cNvGrpSpPr/>
          <p:nvPr/>
        </p:nvGrpSpPr>
        <p:grpSpPr>
          <a:xfrm>
            <a:off x="4084126" y="907605"/>
            <a:ext cx="5435755" cy="364741"/>
            <a:chOff x="4084126" y="907605"/>
            <a:chExt cx="5435755" cy="364741"/>
          </a:xfrm>
        </p:grpSpPr>
        <p:cxnSp>
          <p:nvCxnSpPr>
            <p:cNvPr id="44" name="직선 화살표 연결선 43"/>
            <p:cNvCxnSpPr/>
            <p:nvPr/>
          </p:nvCxnSpPr>
          <p:spPr>
            <a:xfrm>
              <a:off x="4970500" y="1109350"/>
              <a:ext cx="300242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6" name="Rectangle 113"/>
            <p:cNvSpPr>
              <a:spLocks noChangeArrowheads="1"/>
            </p:cNvSpPr>
            <p:nvPr/>
          </p:nvSpPr>
          <p:spPr bwMode="auto">
            <a:xfrm>
              <a:off x="4084128" y="1076885"/>
              <a:ext cx="1024698" cy="195461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75000"/>
                </a:schemeClr>
              </a:solidFill>
              <a:headEnd/>
              <a:tailEnd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0" tIns="0" rIns="0" bIns="0" anchor="ctr"/>
            <a:lstStyle/>
            <a:p>
              <a:pPr algn="ctr"/>
              <a:r>
                <a:rPr lang="ko-KR" altLang="en-US" sz="7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대상학교관리</a:t>
              </a:r>
            </a:p>
          </p:txBody>
        </p:sp>
        <p:sp>
          <p:nvSpPr>
            <p:cNvPr id="47" name="Rectangle 113"/>
            <p:cNvSpPr>
              <a:spLocks noChangeArrowheads="1"/>
            </p:cNvSpPr>
            <p:nvPr/>
          </p:nvSpPr>
          <p:spPr bwMode="auto">
            <a:xfrm>
              <a:off x="4084126" y="907606"/>
              <a:ext cx="1024701" cy="169279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chemeClr val="bg1">
                  <a:lumMod val="75000"/>
                </a:schemeClr>
              </a:solidFill>
              <a:headEnd/>
              <a:tailEnd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0" tIns="20893" rIns="0" bIns="0" anchor="ctr"/>
            <a:lstStyle/>
            <a:p>
              <a:pPr algn="ctr"/>
              <a:r>
                <a:rPr lang="ko-KR" altLang="en-US" sz="8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나이스</a:t>
              </a:r>
              <a:r>
                <a:rPr lang="en-US" altLang="ko-KR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(</a:t>
              </a:r>
              <a:r>
                <a:rPr lang="ko-KR" alt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교육청</a:t>
              </a:r>
              <a:r>
                <a:rPr lang="en-US" altLang="ko-KR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)</a:t>
              </a:r>
              <a:endParaRPr lang="ko-KR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나눔바른고딕" panose="020B0600000101010101" charset="-127"/>
                <a:ea typeface="나눔바른고딕" panose="020B0600000101010101" charset="-127"/>
                <a:cs typeface="돋음"/>
              </a:endParaRPr>
            </a:p>
          </p:txBody>
        </p:sp>
        <p:cxnSp>
          <p:nvCxnSpPr>
            <p:cNvPr id="48" name="직선 화살표 연결선 47"/>
            <p:cNvCxnSpPr/>
            <p:nvPr/>
          </p:nvCxnSpPr>
          <p:spPr>
            <a:xfrm>
              <a:off x="6071091" y="1109350"/>
              <a:ext cx="300242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직선 화살표 연결선 48"/>
            <p:cNvCxnSpPr/>
            <p:nvPr/>
          </p:nvCxnSpPr>
          <p:spPr>
            <a:xfrm>
              <a:off x="7164229" y="1109350"/>
              <a:ext cx="300242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직선 화살표 연결선 49"/>
            <p:cNvCxnSpPr/>
            <p:nvPr/>
          </p:nvCxnSpPr>
          <p:spPr>
            <a:xfrm>
              <a:off x="8276621" y="1109350"/>
              <a:ext cx="300242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1" name="Rectangle 113"/>
            <p:cNvSpPr>
              <a:spLocks noChangeArrowheads="1"/>
            </p:cNvSpPr>
            <p:nvPr/>
          </p:nvSpPr>
          <p:spPr bwMode="auto">
            <a:xfrm>
              <a:off x="6371338" y="1076883"/>
              <a:ext cx="943013" cy="19546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75000"/>
                </a:schemeClr>
              </a:solidFill>
              <a:headEnd/>
              <a:tailEnd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0" tIns="0" rIns="0" bIns="0" anchor="ctr"/>
            <a:lstStyle/>
            <a:p>
              <a:pPr algn="ctr"/>
              <a:r>
                <a:rPr lang="ko-KR" altLang="en-US" sz="7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온라인검사기간설정</a:t>
              </a:r>
            </a:p>
          </p:txBody>
        </p:sp>
        <p:sp>
          <p:nvSpPr>
            <p:cNvPr id="52" name="Rectangle 113"/>
            <p:cNvSpPr>
              <a:spLocks noChangeArrowheads="1"/>
            </p:cNvSpPr>
            <p:nvPr/>
          </p:nvSpPr>
          <p:spPr bwMode="auto">
            <a:xfrm>
              <a:off x="6371333" y="907605"/>
              <a:ext cx="943017" cy="169278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chemeClr val="bg1">
                  <a:lumMod val="75000"/>
                </a:schemeClr>
              </a:solidFill>
              <a:headEnd/>
              <a:tailEnd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0" tIns="20893" rIns="0" bIns="0" anchor="ctr"/>
            <a:lstStyle/>
            <a:p>
              <a:pPr algn="ctr"/>
              <a:r>
                <a:rPr lang="ko-KR" altLang="en-US" sz="8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나이스</a:t>
              </a:r>
              <a:r>
                <a:rPr lang="en-US" altLang="ko-KR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(</a:t>
              </a:r>
              <a:r>
                <a:rPr lang="ko-KR" alt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교육청</a:t>
              </a:r>
              <a:r>
                <a:rPr lang="en-US" altLang="ko-KR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)</a:t>
              </a:r>
              <a:endParaRPr lang="ko-KR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나눔바른고딕" panose="020B0600000101010101" charset="-127"/>
                <a:ea typeface="나눔바른고딕" panose="020B0600000101010101" charset="-127"/>
                <a:cs typeface="돋음"/>
              </a:endParaRPr>
            </a:p>
          </p:txBody>
        </p:sp>
        <p:sp>
          <p:nvSpPr>
            <p:cNvPr id="53" name="Rectangle 113"/>
            <p:cNvSpPr>
              <a:spLocks noChangeArrowheads="1"/>
            </p:cNvSpPr>
            <p:nvPr/>
          </p:nvSpPr>
          <p:spPr bwMode="auto">
            <a:xfrm>
              <a:off x="8576868" y="1076883"/>
              <a:ext cx="943013" cy="19546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75000"/>
                </a:schemeClr>
              </a:solidFill>
              <a:headEnd/>
              <a:tailEnd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0" tIns="0" rIns="0" bIns="0" anchor="ctr"/>
            <a:lstStyle/>
            <a:p>
              <a:pPr algn="ctr"/>
              <a:r>
                <a:rPr lang="ko-KR" altLang="en-US" sz="700" dirty="0">
                  <a:solidFill>
                    <a:srgbClr val="000000"/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참여번호관리</a:t>
              </a:r>
            </a:p>
          </p:txBody>
        </p:sp>
        <p:sp>
          <p:nvSpPr>
            <p:cNvPr id="54" name="Rectangle 113"/>
            <p:cNvSpPr>
              <a:spLocks noChangeArrowheads="1"/>
            </p:cNvSpPr>
            <p:nvPr/>
          </p:nvSpPr>
          <p:spPr bwMode="auto">
            <a:xfrm>
              <a:off x="8576863" y="907605"/>
              <a:ext cx="943017" cy="169278"/>
            </a:xfrm>
            <a:prstGeom prst="rect">
              <a:avLst/>
            </a:prstGeom>
            <a:solidFill>
              <a:srgbClr val="006600"/>
            </a:solidFill>
            <a:ln>
              <a:solidFill>
                <a:srgbClr val="006600"/>
              </a:solidFill>
              <a:headEnd/>
              <a:tailEnd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0" tIns="20893" rIns="0" bIns="0" anchor="ctr"/>
            <a:lstStyle/>
            <a:p>
              <a:pPr algn="ctr"/>
              <a:r>
                <a:rPr lang="ko-KR" altLang="en-US" sz="800" dirty="0" err="1">
                  <a:solidFill>
                    <a:schemeClr val="bg1"/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나이스</a:t>
              </a:r>
              <a:r>
                <a:rPr lang="en-US" altLang="ko-KR" sz="800" dirty="0">
                  <a:solidFill>
                    <a:schemeClr val="bg1"/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(</a:t>
              </a:r>
              <a:r>
                <a:rPr lang="ko-KR" altLang="en-US" sz="800" dirty="0">
                  <a:solidFill>
                    <a:schemeClr val="bg1"/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학교</a:t>
              </a:r>
              <a:r>
                <a:rPr lang="en-US" altLang="ko-KR" sz="800" dirty="0">
                  <a:solidFill>
                    <a:schemeClr val="bg1"/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(</a:t>
              </a:r>
              <a:r>
                <a:rPr lang="ko-KR" altLang="en-US" sz="800" dirty="0">
                  <a:solidFill>
                    <a:schemeClr val="bg1"/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담임</a:t>
              </a:r>
              <a:r>
                <a:rPr lang="en-US" altLang="ko-KR" sz="800" dirty="0">
                  <a:solidFill>
                    <a:schemeClr val="bg1"/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))</a:t>
              </a:r>
              <a:endParaRPr lang="ko-KR" altLang="en-US" sz="800" dirty="0">
                <a:solidFill>
                  <a:schemeClr val="bg1"/>
                </a:solidFill>
                <a:latin typeface="나눔바른고딕" panose="020B0600000101010101" charset="-127"/>
                <a:ea typeface="나눔바른고딕" panose="020B0600000101010101" charset="-127"/>
                <a:cs typeface="돋음"/>
              </a:endParaRPr>
            </a:p>
          </p:txBody>
        </p:sp>
        <p:sp>
          <p:nvSpPr>
            <p:cNvPr id="55" name="Rectangle 113"/>
            <p:cNvSpPr>
              <a:spLocks noChangeArrowheads="1"/>
            </p:cNvSpPr>
            <p:nvPr/>
          </p:nvSpPr>
          <p:spPr bwMode="auto">
            <a:xfrm>
              <a:off x="7474096" y="1076883"/>
              <a:ext cx="943013" cy="19546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75000"/>
                </a:schemeClr>
              </a:solidFill>
              <a:headEnd/>
              <a:tailEnd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0" tIns="0" rIns="0" bIns="0" anchor="ctr"/>
            <a:lstStyle/>
            <a:p>
              <a:pPr algn="ctr"/>
              <a:r>
                <a:rPr lang="ko-KR" altLang="en-US" sz="7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온라인검사기간조회</a:t>
              </a:r>
            </a:p>
          </p:txBody>
        </p:sp>
        <p:sp>
          <p:nvSpPr>
            <p:cNvPr id="56" name="Rectangle 113"/>
            <p:cNvSpPr>
              <a:spLocks noChangeArrowheads="1"/>
            </p:cNvSpPr>
            <p:nvPr/>
          </p:nvSpPr>
          <p:spPr bwMode="auto">
            <a:xfrm>
              <a:off x="7474091" y="907605"/>
              <a:ext cx="943017" cy="169278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chemeClr val="bg1">
                  <a:lumMod val="75000"/>
                </a:schemeClr>
              </a:solidFill>
              <a:headEnd/>
              <a:tailEnd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0" tIns="20893" rIns="0" bIns="0" anchor="ctr"/>
            <a:lstStyle/>
            <a:p>
              <a:pPr algn="ctr"/>
              <a:r>
                <a:rPr lang="ko-KR" altLang="en-US" sz="8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나이스</a:t>
              </a:r>
              <a:r>
                <a:rPr lang="en-US" altLang="ko-KR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(</a:t>
              </a:r>
              <a:r>
                <a:rPr lang="ko-KR" alt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학교</a:t>
              </a:r>
              <a:r>
                <a:rPr lang="en-US" altLang="ko-KR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(</a:t>
              </a:r>
              <a:r>
                <a:rPr lang="ko-KR" alt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담임</a:t>
              </a:r>
              <a:r>
                <a:rPr lang="en-US" altLang="ko-KR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))</a:t>
              </a:r>
              <a:endParaRPr lang="ko-KR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나눔바른고딕" panose="020B0600000101010101" charset="-127"/>
                <a:ea typeface="나눔바른고딕" panose="020B0600000101010101" charset="-127"/>
                <a:cs typeface="돋음"/>
              </a:endParaRPr>
            </a:p>
          </p:txBody>
        </p:sp>
        <p:sp>
          <p:nvSpPr>
            <p:cNvPr id="57" name="Rectangle 113"/>
            <p:cNvSpPr>
              <a:spLocks noChangeArrowheads="1"/>
            </p:cNvSpPr>
            <p:nvPr/>
          </p:nvSpPr>
          <p:spPr bwMode="auto">
            <a:xfrm>
              <a:off x="5270747" y="1076883"/>
              <a:ext cx="943013" cy="19546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75000"/>
                </a:schemeClr>
              </a:solidFill>
              <a:headEnd/>
              <a:tailEnd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0" tIns="0" rIns="0" bIns="0" anchor="ctr"/>
            <a:lstStyle/>
            <a:p>
              <a:pPr algn="ctr"/>
              <a:r>
                <a:rPr lang="ko-KR" altLang="en-US" sz="7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관할교육지원청관리</a:t>
              </a:r>
            </a:p>
          </p:txBody>
        </p:sp>
        <p:sp>
          <p:nvSpPr>
            <p:cNvPr id="58" name="Rectangle 113"/>
            <p:cNvSpPr>
              <a:spLocks noChangeArrowheads="1"/>
            </p:cNvSpPr>
            <p:nvPr/>
          </p:nvSpPr>
          <p:spPr bwMode="auto">
            <a:xfrm>
              <a:off x="5270742" y="907605"/>
              <a:ext cx="943017" cy="169278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chemeClr val="bg1">
                  <a:lumMod val="75000"/>
                </a:schemeClr>
              </a:solidFill>
              <a:headEnd/>
              <a:tailEnd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0" tIns="20893" rIns="0" bIns="0" anchor="ctr"/>
            <a:lstStyle/>
            <a:p>
              <a:pPr algn="ctr"/>
              <a:r>
                <a:rPr lang="ko-KR" altLang="en-US" sz="8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나이스</a:t>
              </a:r>
              <a:r>
                <a:rPr lang="en-US" altLang="ko-KR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(</a:t>
              </a:r>
              <a:r>
                <a:rPr lang="ko-KR" alt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교육청</a:t>
              </a:r>
              <a:r>
                <a:rPr lang="en-US" altLang="ko-KR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)</a:t>
              </a:r>
              <a:endParaRPr lang="ko-KR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나눔바른고딕" panose="020B0600000101010101" charset="-127"/>
                <a:ea typeface="나눔바른고딕" panose="020B0600000101010101" charset="-127"/>
                <a:cs typeface="돋음"/>
              </a:endParaRPr>
            </a:p>
          </p:txBody>
        </p:sp>
      </p:grpSp>
      <p:sp>
        <p:nvSpPr>
          <p:cNvPr id="25" name="직사각형 24">
            <a:extLst>
              <a:ext uri="{FF2B5EF4-FFF2-40B4-BE49-F238E27FC236}">
                <a16:creationId xmlns:a16="http://schemas.microsoft.com/office/drawing/2014/main" xmlns="" id="{7E13B21E-D9E5-4BE6-AB9C-ADCDEF6AE8BD}"/>
              </a:ext>
            </a:extLst>
          </p:cNvPr>
          <p:cNvSpPr/>
          <p:nvPr/>
        </p:nvSpPr>
        <p:spPr>
          <a:xfrm>
            <a:off x="380274" y="5928040"/>
            <a:ext cx="7895589" cy="193258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000">
              <a:lnSpc>
                <a:spcPct val="120000"/>
              </a:lnSpc>
            </a:pPr>
            <a:r>
              <a:rPr lang="ko-KR" altLang="en-US" sz="1100" b="1" spc="-90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+mn-ea"/>
              </a:rPr>
              <a:t>① 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자료권한이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있는 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담임반에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대해 자동으로 설정됨 </a:t>
            </a:r>
            <a:endParaRPr lang="en-US" altLang="ko-KR" sz="1100" b="1" dirty="0">
              <a:ln>
                <a:solidFill>
                  <a:schemeClr val="tx1">
                    <a:lumMod val="85000"/>
                    <a:lumOff val="15000"/>
                    <a:alpha val="0"/>
                  </a:schemeClr>
                </a:solidFill>
              </a:ln>
              <a:solidFill>
                <a:srgbClr val="FD5312"/>
              </a:solidFill>
              <a:latin typeface="나눔바른고딕" panose="020B0600000101010101" charset="-127"/>
              <a:ea typeface="나눔바른고딕" panose="020B0600000101010101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85929782"/>
      </p:ext>
    </p:extLst>
  </p:cSld>
  <p:clrMapOvr>
    <a:masterClrMapping/>
  </p:clrMapOvr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TextBox 4">
            <a:extLst>
              <a:ext uri="{FF2B5EF4-FFF2-40B4-BE49-F238E27FC236}">
                <a16:creationId xmlns:a16="http://schemas.microsoft.com/office/drawing/2014/main" xmlns="" id="{B2A2134E-34A5-422C-8D66-092F6558A4F0}"/>
              </a:ext>
            </a:extLst>
          </p:cNvPr>
          <p:cNvSpPr txBox="1"/>
          <p:nvPr/>
        </p:nvSpPr>
        <p:spPr>
          <a:xfrm>
            <a:off x="96327" y="39171"/>
            <a:ext cx="51569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000" b="1" spc="-7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담임 주요 업무처리 방법</a:t>
            </a:r>
          </a:p>
        </p:txBody>
      </p:sp>
      <p:sp>
        <p:nvSpPr>
          <p:cNvPr id="37" name="모서리가 둥근 직사각형 36">
            <a:extLst>
              <a:ext uri="{FF2B5EF4-FFF2-40B4-BE49-F238E27FC236}">
                <a16:creationId xmlns:a16="http://schemas.microsoft.com/office/drawing/2014/main" xmlns="" id="{A48839FD-54EA-214C-BE98-4BDD2DF3094C}"/>
              </a:ext>
            </a:extLst>
          </p:cNvPr>
          <p:cNvSpPr/>
          <p:nvPr/>
        </p:nvSpPr>
        <p:spPr>
          <a:xfrm>
            <a:off x="163006" y="802347"/>
            <a:ext cx="3637469" cy="669006"/>
          </a:xfrm>
          <a:prstGeom prst="roundRect">
            <a:avLst>
              <a:gd name="adj" fmla="val 50000"/>
            </a:avLst>
          </a:prstGeom>
          <a:solidFill>
            <a:srgbClr val="E2F0D9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2. </a:t>
            </a:r>
            <a:r>
              <a:rPr lang="ko-KR" altLang="en-US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담임 </a:t>
            </a:r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– </a:t>
            </a:r>
            <a:r>
              <a:rPr lang="ko-KR" altLang="en-US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기본사항관리</a:t>
            </a:r>
            <a:endParaRPr lang="en-US" altLang="ko-KR" sz="1400" b="1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66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r>
              <a:rPr lang="en-US" altLang="ko-KR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2.2. </a:t>
            </a:r>
            <a:r>
              <a:rPr lang="ko-KR" altLang="en-US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참여번호관리</a:t>
            </a:r>
            <a:r>
              <a:rPr lang="en-US" altLang="ko-KR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(2/3)</a:t>
            </a:r>
            <a:endParaRPr lang="ko-KR" altLang="en-US" b="1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66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42" name="사각형: 둥근 모서리 81">
            <a:extLst>
              <a:ext uri="{FF2B5EF4-FFF2-40B4-BE49-F238E27FC236}">
                <a16:creationId xmlns:a16="http://schemas.microsoft.com/office/drawing/2014/main" xmlns="" id="{E908EED5-9D07-442C-87CA-697451B62CB7}"/>
              </a:ext>
            </a:extLst>
          </p:cNvPr>
          <p:cNvSpPr/>
          <p:nvPr/>
        </p:nvSpPr>
        <p:spPr>
          <a:xfrm>
            <a:off x="3970021" y="802347"/>
            <a:ext cx="5662930" cy="550546"/>
          </a:xfrm>
          <a:prstGeom prst="roundRect">
            <a:avLst>
              <a:gd name="adj" fmla="val 6492"/>
            </a:avLst>
          </a:prstGeom>
          <a:solidFill>
            <a:schemeClr val="bg1"/>
          </a:solidFill>
          <a:ln w="6350">
            <a:solidFill>
              <a:schemeClr val="bg1">
                <a:lumMod val="75000"/>
              </a:schemeClr>
            </a:solidFill>
          </a:ln>
          <a:effectLst>
            <a:outerShdw blurRad="889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defTabSz="1090746" fontAlgn="ctr" latinLnBrk="0">
              <a:buClr>
                <a:srgbClr val="336699"/>
              </a:buClr>
              <a:defRPr/>
            </a:pPr>
            <a:endParaRPr kumimoji="1" lang="en-US" altLang="ko-KR" sz="200" b="1" kern="0" dirty="0">
              <a:ln w="0">
                <a:solidFill>
                  <a:srgbClr val="0B4355">
                    <a:alpha val="5000"/>
                  </a:srgbClr>
                </a:solidFill>
              </a:ln>
              <a:solidFill>
                <a:srgbClr val="C00000"/>
              </a:solidFill>
              <a:latin typeface="나눔바른고딕" panose="020B0600000101010101" charset="-127"/>
              <a:ea typeface="나눔바른고딕" panose="020B0600000101010101" charset="-127"/>
              <a:sym typeface="Wingdings" pitchFamily="2" charset="2"/>
            </a:endParaRPr>
          </a:p>
        </p:txBody>
      </p:sp>
      <p:grpSp>
        <p:nvGrpSpPr>
          <p:cNvPr id="43" name="그룹 42"/>
          <p:cNvGrpSpPr/>
          <p:nvPr/>
        </p:nvGrpSpPr>
        <p:grpSpPr>
          <a:xfrm>
            <a:off x="4084126" y="907605"/>
            <a:ext cx="5435755" cy="364741"/>
            <a:chOff x="4084126" y="907605"/>
            <a:chExt cx="5435755" cy="364741"/>
          </a:xfrm>
        </p:grpSpPr>
        <p:cxnSp>
          <p:nvCxnSpPr>
            <p:cNvPr id="45" name="직선 화살표 연결선 44"/>
            <p:cNvCxnSpPr/>
            <p:nvPr/>
          </p:nvCxnSpPr>
          <p:spPr>
            <a:xfrm>
              <a:off x="4970500" y="1109350"/>
              <a:ext cx="300242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Rectangle 113"/>
            <p:cNvSpPr>
              <a:spLocks noChangeArrowheads="1"/>
            </p:cNvSpPr>
            <p:nvPr/>
          </p:nvSpPr>
          <p:spPr bwMode="auto">
            <a:xfrm>
              <a:off x="4084128" y="1076885"/>
              <a:ext cx="1024698" cy="195461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75000"/>
                </a:schemeClr>
              </a:solidFill>
              <a:headEnd/>
              <a:tailEnd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0" tIns="0" rIns="0" bIns="0" anchor="ctr"/>
            <a:lstStyle/>
            <a:p>
              <a:pPr algn="ctr"/>
              <a:r>
                <a:rPr lang="ko-KR" altLang="en-US" sz="7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대상학교관리</a:t>
              </a:r>
            </a:p>
          </p:txBody>
        </p:sp>
        <p:sp>
          <p:nvSpPr>
            <p:cNvPr id="48" name="Rectangle 113"/>
            <p:cNvSpPr>
              <a:spLocks noChangeArrowheads="1"/>
            </p:cNvSpPr>
            <p:nvPr/>
          </p:nvSpPr>
          <p:spPr bwMode="auto">
            <a:xfrm>
              <a:off x="4084126" y="907606"/>
              <a:ext cx="1024701" cy="169279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chemeClr val="bg1">
                  <a:lumMod val="75000"/>
                </a:schemeClr>
              </a:solidFill>
              <a:headEnd/>
              <a:tailEnd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0" tIns="20893" rIns="0" bIns="0" anchor="ctr"/>
            <a:lstStyle/>
            <a:p>
              <a:pPr algn="ctr"/>
              <a:r>
                <a:rPr lang="ko-KR" altLang="en-US" sz="8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나이스</a:t>
              </a:r>
              <a:r>
                <a:rPr lang="en-US" altLang="ko-KR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(</a:t>
              </a:r>
              <a:r>
                <a:rPr lang="ko-KR" alt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교육청</a:t>
              </a:r>
              <a:r>
                <a:rPr lang="en-US" altLang="ko-KR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)</a:t>
              </a:r>
              <a:endParaRPr lang="ko-KR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나눔바른고딕" panose="020B0600000101010101" charset="-127"/>
                <a:ea typeface="나눔바른고딕" panose="020B0600000101010101" charset="-127"/>
                <a:cs typeface="돋음"/>
              </a:endParaRPr>
            </a:p>
          </p:txBody>
        </p:sp>
        <p:cxnSp>
          <p:nvCxnSpPr>
            <p:cNvPr id="49" name="직선 화살표 연결선 48"/>
            <p:cNvCxnSpPr/>
            <p:nvPr/>
          </p:nvCxnSpPr>
          <p:spPr>
            <a:xfrm>
              <a:off x="6071091" y="1109350"/>
              <a:ext cx="300242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직선 화살표 연결선 49"/>
            <p:cNvCxnSpPr/>
            <p:nvPr/>
          </p:nvCxnSpPr>
          <p:spPr>
            <a:xfrm>
              <a:off x="7164229" y="1109350"/>
              <a:ext cx="300242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직선 화살표 연결선 50"/>
            <p:cNvCxnSpPr/>
            <p:nvPr/>
          </p:nvCxnSpPr>
          <p:spPr>
            <a:xfrm>
              <a:off x="8276621" y="1109350"/>
              <a:ext cx="300242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Rectangle 113"/>
            <p:cNvSpPr>
              <a:spLocks noChangeArrowheads="1"/>
            </p:cNvSpPr>
            <p:nvPr/>
          </p:nvSpPr>
          <p:spPr bwMode="auto">
            <a:xfrm>
              <a:off x="6371338" y="1076883"/>
              <a:ext cx="943013" cy="19546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75000"/>
                </a:schemeClr>
              </a:solidFill>
              <a:headEnd/>
              <a:tailEnd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0" tIns="0" rIns="0" bIns="0" anchor="ctr"/>
            <a:lstStyle/>
            <a:p>
              <a:pPr algn="ctr"/>
              <a:r>
                <a:rPr lang="ko-KR" altLang="en-US" sz="7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온라인검사기간설정</a:t>
              </a:r>
            </a:p>
          </p:txBody>
        </p:sp>
        <p:sp>
          <p:nvSpPr>
            <p:cNvPr id="53" name="Rectangle 113"/>
            <p:cNvSpPr>
              <a:spLocks noChangeArrowheads="1"/>
            </p:cNvSpPr>
            <p:nvPr/>
          </p:nvSpPr>
          <p:spPr bwMode="auto">
            <a:xfrm>
              <a:off x="6371333" y="907605"/>
              <a:ext cx="943017" cy="169278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chemeClr val="bg1">
                  <a:lumMod val="75000"/>
                </a:schemeClr>
              </a:solidFill>
              <a:headEnd/>
              <a:tailEnd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0" tIns="20893" rIns="0" bIns="0" anchor="ctr"/>
            <a:lstStyle/>
            <a:p>
              <a:pPr algn="ctr"/>
              <a:r>
                <a:rPr lang="ko-KR" altLang="en-US" sz="8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나이스</a:t>
              </a:r>
              <a:r>
                <a:rPr lang="en-US" altLang="ko-KR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(</a:t>
              </a:r>
              <a:r>
                <a:rPr lang="ko-KR" alt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교육청</a:t>
              </a:r>
              <a:r>
                <a:rPr lang="en-US" altLang="ko-KR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)</a:t>
              </a:r>
              <a:endParaRPr lang="ko-KR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나눔바른고딕" panose="020B0600000101010101" charset="-127"/>
                <a:ea typeface="나눔바른고딕" panose="020B0600000101010101" charset="-127"/>
                <a:cs typeface="돋음"/>
              </a:endParaRPr>
            </a:p>
          </p:txBody>
        </p:sp>
        <p:sp>
          <p:nvSpPr>
            <p:cNvPr id="54" name="Rectangle 113"/>
            <p:cNvSpPr>
              <a:spLocks noChangeArrowheads="1"/>
            </p:cNvSpPr>
            <p:nvPr/>
          </p:nvSpPr>
          <p:spPr bwMode="auto">
            <a:xfrm>
              <a:off x="8576868" y="1076883"/>
              <a:ext cx="943013" cy="19546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75000"/>
                </a:schemeClr>
              </a:solidFill>
              <a:headEnd/>
              <a:tailEnd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0" tIns="0" rIns="0" bIns="0" anchor="ctr"/>
            <a:lstStyle/>
            <a:p>
              <a:pPr algn="ctr"/>
              <a:r>
                <a:rPr lang="ko-KR" altLang="en-US" sz="700" dirty="0">
                  <a:solidFill>
                    <a:srgbClr val="000000"/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참여번호관리</a:t>
              </a:r>
            </a:p>
          </p:txBody>
        </p:sp>
        <p:sp>
          <p:nvSpPr>
            <p:cNvPr id="55" name="Rectangle 113"/>
            <p:cNvSpPr>
              <a:spLocks noChangeArrowheads="1"/>
            </p:cNvSpPr>
            <p:nvPr/>
          </p:nvSpPr>
          <p:spPr bwMode="auto">
            <a:xfrm>
              <a:off x="8576863" y="907605"/>
              <a:ext cx="943017" cy="169278"/>
            </a:xfrm>
            <a:prstGeom prst="rect">
              <a:avLst/>
            </a:prstGeom>
            <a:solidFill>
              <a:srgbClr val="006600"/>
            </a:solidFill>
            <a:ln>
              <a:solidFill>
                <a:srgbClr val="006600"/>
              </a:solidFill>
              <a:headEnd/>
              <a:tailEnd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0" tIns="20893" rIns="0" bIns="0" anchor="ctr"/>
            <a:lstStyle/>
            <a:p>
              <a:pPr algn="ctr"/>
              <a:r>
                <a:rPr lang="ko-KR" altLang="en-US" sz="800" dirty="0" err="1">
                  <a:solidFill>
                    <a:schemeClr val="bg1"/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나이스</a:t>
              </a:r>
              <a:r>
                <a:rPr lang="en-US" altLang="ko-KR" sz="800" dirty="0">
                  <a:solidFill>
                    <a:schemeClr val="bg1"/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(</a:t>
              </a:r>
              <a:r>
                <a:rPr lang="ko-KR" altLang="en-US" sz="800" dirty="0">
                  <a:solidFill>
                    <a:schemeClr val="bg1"/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학교</a:t>
              </a:r>
              <a:r>
                <a:rPr lang="en-US" altLang="ko-KR" sz="800" dirty="0">
                  <a:solidFill>
                    <a:schemeClr val="bg1"/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(</a:t>
              </a:r>
              <a:r>
                <a:rPr lang="ko-KR" altLang="en-US" sz="800" dirty="0">
                  <a:solidFill>
                    <a:schemeClr val="bg1"/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담임</a:t>
              </a:r>
              <a:r>
                <a:rPr lang="en-US" altLang="ko-KR" sz="800" dirty="0">
                  <a:solidFill>
                    <a:schemeClr val="bg1"/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))</a:t>
              </a:r>
              <a:endParaRPr lang="ko-KR" altLang="en-US" sz="800" dirty="0">
                <a:solidFill>
                  <a:schemeClr val="bg1"/>
                </a:solidFill>
                <a:latin typeface="나눔바른고딕" panose="020B0600000101010101" charset="-127"/>
                <a:ea typeface="나눔바른고딕" panose="020B0600000101010101" charset="-127"/>
                <a:cs typeface="돋음"/>
              </a:endParaRPr>
            </a:p>
          </p:txBody>
        </p:sp>
        <p:sp>
          <p:nvSpPr>
            <p:cNvPr id="56" name="Rectangle 113"/>
            <p:cNvSpPr>
              <a:spLocks noChangeArrowheads="1"/>
            </p:cNvSpPr>
            <p:nvPr/>
          </p:nvSpPr>
          <p:spPr bwMode="auto">
            <a:xfrm>
              <a:off x="7474096" y="1076883"/>
              <a:ext cx="943013" cy="19546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75000"/>
                </a:schemeClr>
              </a:solidFill>
              <a:headEnd/>
              <a:tailEnd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0" tIns="0" rIns="0" bIns="0" anchor="ctr"/>
            <a:lstStyle/>
            <a:p>
              <a:pPr algn="ctr"/>
              <a:r>
                <a:rPr lang="ko-KR" altLang="en-US" sz="7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온라인검사기간조회</a:t>
              </a:r>
            </a:p>
          </p:txBody>
        </p:sp>
        <p:sp>
          <p:nvSpPr>
            <p:cNvPr id="57" name="Rectangle 113"/>
            <p:cNvSpPr>
              <a:spLocks noChangeArrowheads="1"/>
            </p:cNvSpPr>
            <p:nvPr/>
          </p:nvSpPr>
          <p:spPr bwMode="auto">
            <a:xfrm>
              <a:off x="7474091" y="907605"/>
              <a:ext cx="943017" cy="169278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chemeClr val="bg1">
                  <a:lumMod val="75000"/>
                </a:schemeClr>
              </a:solidFill>
              <a:headEnd/>
              <a:tailEnd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0" tIns="20893" rIns="0" bIns="0" anchor="ctr"/>
            <a:lstStyle/>
            <a:p>
              <a:pPr algn="ctr"/>
              <a:r>
                <a:rPr lang="ko-KR" altLang="en-US" sz="8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나이스</a:t>
              </a:r>
              <a:r>
                <a:rPr lang="en-US" altLang="ko-KR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(</a:t>
              </a:r>
              <a:r>
                <a:rPr lang="ko-KR" alt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학교</a:t>
              </a:r>
              <a:r>
                <a:rPr lang="en-US" altLang="ko-KR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(</a:t>
              </a:r>
              <a:r>
                <a:rPr lang="ko-KR" alt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담임</a:t>
              </a:r>
              <a:r>
                <a:rPr lang="en-US" altLang="ko-KR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))</a:t>
              </a:r>
              <a:endParaRPr lang="ko-KR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나눔바른고딕" panose="020B0600000101010101" charset="-127"/>
                <a:ea typeface="나눔바른고딕" panose="020B0600000101010101" charset="-127"/>
                <a:cs typeface="돋음"/>
              </a:endParaRPr>
            </a:p>
          </p:txBody>
        </p:sp>
        <p:sp>
          <p:nvSpPr>
            <p:cNvPr id="58" name="Rectangle 113"/>
            <p:cNvSpPr>
              <a:spLocks noChangeArrowheads="1"/>
            </p:cNvSpPr>
            <p:nvPr/>
          </p:nvSpPr>
          <p:spPr bwMode="auto">
            <a:xfrm>
              <a:off x="5270747" y="1076883"/>
              <a:ext cx="943013" cy="19546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75000"/>
                </a:schemeClr>
              </a:solidFill>
              <a:headEnd/>
              <a:tailEnd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0" tIns="0" rIns="0" bIns="0" anchor="ctr"/>
            <a:lstStyle/>
            <a:p>
              <a:pPr algn="ctr"/>
              <a:r>
                <a:rPr lang="ko-KR" altLang="en-US" sz="7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관할교육지원청관리</a:t>
              </a:r>
            </a:p>
          </p:txBody>
        </p:sp>
        <p:sp>
          <p:nvSpPr>
            <p:cNvPr id="59" name="Rectangle 113"/>
            <p:cNvSpPr>
              <a:spLocks noChangeArrowheads="1"/>
            </p:cNvSpPr>
            <p:nvPr/>
          </p:nvSpPr>
          <p:spPr bwMode="auto">
            <a:xfrm>
              <a:off x="5270742" y="907605"/>
              <a:ext cx="943017" cy="169278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chemeClr val="bg1">
                  <a:lumMod val="75000"/>
                </a:schemeClr>
              </a:solidFill>
              <a:headEnd/>
              <a:tailEnd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0" tIns="20893" rIns="0" bIns="0" anchor="ctr"/>
            <a:lstStyle/>
            <a:p>
              <a:pPr algn="ctr"/>
              <a:r>
                <a:rPr lang="ko-KR" altLang="en-US" sz="8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나이스</a:t>
              </a:r>
              <a:r>
                <a:rPr lang="en-US" altLang="ko-KR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(</a:t>
              </a:r>
              <a:r>
                <a:rPr lang="ko-KR" alt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교육청</a:t>
              </a:r>
              <a:r>
                <a:rPr lang="en-US" altLang="ko-KR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)</a:t>
              </a:r>
              <a:endParaRPr lang="ko-KR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나눔바른고딕" panose="020B0600000101010101" charset="-127"/>
                <a:ea typeface="나눔바른고딕" panose="020B0600000101010101" charset="-127"/>
                <a:cs typeface="돋음"/>
              </a:endParaRPr>
            </a:p>
          </p:txBody>
        </p:sp>
      </p:grpSp>
      <p:pic>
        <p:nvPicPr>
          <p:cNvPr id="33" name="그림 3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5595" y="1777052"/>
            <a:ext cx="9273418" cy="3960000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</p:pic>
      <p:sp>
        <p:nvSpPr>
          <p:cNvPr id="60" name="직사각형 59"/>
          <p:cNvSpPr/>
          <p:nvPr/>
        </p:nvSpPr>
        <p:spPr>
          <a:xfrm>
            <a:off x="7407019" y="2423530"/>
            <a:ext cx="571122" cy="185835"/>
          </a:xfrm>
          <a:prstGeom prst="rect">
            <a:avLst/>
          </a:prstGeom>
          <a:noFill/>
          <a:ln w="25400">
            <a:solidFill>
              <a:srgbClr val="FD531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3" name="타원 62"/>
          <p:cNvSpPr/>
          <p:nvPr/>
        </p:nvSpPr>
        <p:spPr>
          <a:xfrm>
            <a:off x="7343281" y="2302351"/>
            <a:ext cx="182880" cy="182880"/>
          </a:xfrm>
          <a:prstGeom prst="ellipse">
            <a:avLst/>
          </a:prstGeom>
          <a:solidFill>
            <a:srgbClr val="FD5312"/>
          </a:solidFill>
          <a:ln w="25400">
            <a:solidFill>
              <a:srgbClr val="FD531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b="1" dirty="0">
                <a:latin typeface="+mn-ea"/>
              </a:rPr>
              <a:t>2</a:t>
            </a:r>
            <a:endParaRPr lang="ko-KR" altLang="en-US" sz="1100" b="1" dirty="0">
              <a:latin typeface="+mn-ea"/>
            </a:endParaRPr>
          </a:p>
        </p:txBody>
      </p:sp>
      <p:sp>
        <p:nvSpPr>
          <p:cNvPr id="64" name="직사각형 63"/>
          <p:cNvSpPr/>
          <p:nvPr/>
        </p:nvSpPr>
        <p:spPr>
          <a:xfrm>
            <a:off x="1646008" y="2814955"/>
            <a:ext cx="145780" cy="356235"/>
          </a:xfrm>
          <a:prstGeom prst="rect">
            <a:avLst/>
          </a:prstGeom>
          <a:noFill/>
          <a:ln w="25400">
            <a:solidFill>
              <a:srgbClr val="FD531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7" name="직사각형 66"/>
          <p:cNvSpPr/>
          <p:nvPr/>
        </p:nvSpPr>
        <p:spPr>
          <a:xfrm>
            <a:off x="6086284" y="3972228"/>
            <a:ext cx="482156" cy="479122"/>
          </a:xfrm>
          <a:prstGeom prst="rect">
            <a:avLst/>
          </a:prstGeom>
          <a:noFill/>
          <a:ln w="25400">
            <a:solidFill>
              <a:srgbClr val="FD531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1" name="직사각형 30">
            <a:extLst>
              <a:ext uri="{FF2B5EF4-FFF2-40B4-BE49-F238E27FC236}">
                <a16:creationId xmlns:a16="http://schemas.microsoft.com/office/drawing/2014/main" xmlns="" id="{7E13B21E-D9E5-4BE6-AB9C-ADCDEF6AE8BD}"/>
              </a:ext>
            </a:extLst>
          </p:cNvPr>
          <p:cNvSpPr/>
          <p:nvPr/>
        </p:nvSpPr>
        <p:spPr>
          <a:xfrm>
            <a:off x="315595" y="5845102"/>
            <a:ext cx="7895589" cy="406265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000">
              <a:lnSpc>
                <a:spcPct val="120000"/>
              </a:lnSpc>
            </a:pP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② 학생을 선택하고 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[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참여번호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개별출력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] 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버튼을 클릭하여 팝업에서 출력 가능함 </a:t>
            </a:r>
            <a:endParaRPr lang="en-US" altLang="ko-KR" sz="1100" b="1" dirty="0">
              <a:ln>
                <a:solidFill>
                  <a:schemeClr val="tx1">
                    <a:lumMod val="85000"/>
                    <a:lumOff val="15000"/>
                    <a:alpha val="0"/>
                  </a:schemeClr>
                </a:solidFill>
              </a:ln>
              <a:solidFill>
                <a:srgbClr val="FD5312"/>
              </a:solidFill>
              <a:latin typeface="나눔바른고딕" panose="020B0600000101010101" charset="-127"/>
              <a:ea typeface="나눔바른고딕" panose="020B0600000101010101" charset="-127"/>
            </a:endParaRPr>
          </a:p>
          <a:p>
            <a:pPr marL="180000" indent="-180000">
              <a:lnSpc>
                <a:spcPct val="120000"/>
              </a:lnSpc>
            </a:pP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  ※ 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검사참여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학생별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개별접속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QR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코드 제공</a:t>
            </a:r>
          </a:p>
        </p:txBody>
      </p:sp>
    </p:spTree>
    <p:extLst>
      <p:ext uri="{BB962C8B-B14F-4D97-AF65-F5344CB8AC3E}">
        <p14:creationId xmlns:p14="http://schemas.microsoft.com/office/powerpoint/2010/main" val="368652487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그림 22"/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281363" y="1780626"/>
            <a:ext cx="9360000" cy="4201200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</p:pic>
      <p:sp>
        <p:nvSpPr>
          <p:cNvPr id="93" name="TextBox 4">
            <a:extLst>
              <a:ext uri="{FF2B5EF4-FFF2-40B4-BE49-F238E27FC236}">
                <a16:creationId xmlns:a16="http://schemas.microsoft.com/office/drawing/2014/main" xmlns="" id="{B2A2134E-34A5-422C-8D66-092F6558A4F0}"/>
              </a:ext>
            </a:extLst>
          </p:cNvPr>
          <p:cNvSpPr txBox="1"/>
          <p:nvPr/>
        </p:nvSpPr>
        <p:spPr>
          <a:xfrm>
            <a:off x="96327" y="39171"/>
            <a:ext cx="51569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000" b="1" spc="-7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시도교육청 주요 업무처리 방법</a:t>
            </a:r>
          </a:p>
        </p:txBody>
      </p:sp>
      <p:sp>
        <p:nvSpPr>
          <p:cNvPr id="43" name="모서리가 둥근 직사각형 42">
            <a:extLst>
              <a:ext uri="{FF2B5EF4-FFF2-40B4-BE49-F238E27FC236}">
                <a16:creationId xmlns:a16="http://schemas.microsoft.com/office/drawing/2014/main" xmlns="" id="{A48839FD-54EA-214C-BE98-4BDD2DF3094C}"/>
              </a:ext>
            </a:extLst>
          </p:cNvPr>
          <p:cNvSpPr/>
          <p:nvPr/>
        </p:nvSpPr>
        <p:spPr>
          <a:xfrm>
            <a:off x="163006" y="802347"/>
            <a:ext cx="3637469" cy="669006"/>
          </a:xfrm>
          <a:prstGeom prst="roundRect">
            <a:avLst>
              <a:gd name="adj" fmla="val 50000"/>
            </a:avLst>
          </a:prstGeom>
          <a:solidFill>
            <a:srgbClr val="E2F0D9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1. </a:t>
            </a:r>
            <a:r>
              <a:rPr lang="ko-KR" altLang="en-US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교육청 </a:t>
            </a:r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– </a:t>
            </a:r>
            <a:r>
              <a:rPr lang="ko-KR" altLang="en-US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자료관리</a:t>
            </a:r>
            <a:endParaRPr lang="en-US" altLang="ko-KR" sz="1400" b="1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66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r>
              <a:rPr lang="en-US" altLang="ko-KR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1.2. </a:t>
            </a:r>
            <a:r>
              <a:rPr lang="ko-KR" altLang="en-US" b="1" dirty="0" err="1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검사지조회</a:t>
            </a:r>
            <a:endParaRPr lang="ko-KR" altLang="en-US" b="1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66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42" name="직사각형 41"/>
          <p:cNvSpPr/>
          <p:nvPr/>
        </p:nvSpPr>
        <p:spPr>
          <a:xfrm>
            <a:off x="3516814" y="2190343"/>
            <a:ext cx="1038561" cy="1785748"/>
          </a:xfrm>
          <a:prstGeom prst="rect">
            <a:avLst/>
          </a:prstGeom>
          <a:noFill/>
          <a:ln w="25400">
            <a:solidFill>
              <a:srgbClr val="FD531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0" name="사각형: 둥근 모서리 81">
            <a:extLst>
              <a:ext uri="{FF2B5EF4-FFF2-40B4-BE49-F238E27FC236}">
                <a16:creationId xmlns:a16="http://schemas.microsoft.com/office/drawing/2014/main" xmlns="" id="{E908EED5-9D07-442C-87CA-697451B62CB7}"/>
              </a:ext>
            </a:extLst>
          </p:cNvPr>
          <p:cNvSpPr/>
          <p:nvPr/>
        </p:nvSpPr>
        <p:spPr>
          <a:xfrm>
            <a:off x="4829695" y="802347"/>
            <a:ext cx="4803255" cy="550546"/>
          </a:xfrm>
          <a:prstGeom prst="roundRect">
            <a:avLst>
              <a:gd name="adj" fmla="val 6492"/>
            </a:avLst>
          </a:prstGeom>
          <a:solidFill>
            <a:schemeClr val="bg1"/>
          </a:solidFill>
          <a:ln w="6350">
            <a:solidFill>
              <a:schemeClr val="bg1">
                <a:lumMod val="75000"/>
              </a:schemeClr>
            </a:solidFill>
          </a:ln>
          <a:effectLst>
            <a:outerShdw blurRad="889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defTabSz="1090746" fontAlgn="ctr" latinLnBrk="0">
              <a:buClr>
                <a:srgbClr val="336699"/>
              </a:buClr>
              <a:defRPr/>
            </a:pPr>
            <a:endParaRPr kumimoji="1" lang="en-US" altLang="ko-KR" sz="200" b="1" kern="0" dirty="0">
              <a:ln w="0">
                <a:solidFill>
                  <a:srgbClr val="0B4355">
                    <a:alpha val="5000"/>
                  </a:srgbClr>
                </a:solidFill>
              </a:ln>
              <a:solidFill>
                <a:srgbClr val="C00000"/>
              </a:solidFill>
              <a:latin typeface="나눔바른고딕" panose="020B0600000101010101" charset="-127"/>
              <a:ea typeface="나눔바른고딕" panose="020B0600000101010101" charset="-127"/>
              <a:sym typeface="Wingdings" pitchFamily="2" charset="2"/>
            </a:endParaRPr>
          </a:p>
        </p:txBody>
      </p:sp>
      <p:sp>
        <p:nvSpPr>
          <p:cNvPr id="32" name="사각형: 둥근 모서리 81">
            <a:extLst>
              <a:ext uri="{FF2B5EF4-FFF2-40B4-BE49-F238E27FC236}">
                <a16:creationId xmlns:a16="http://schemas.microsoft.com/office/drawing/2014/main" xmlns="" id="{E908EED5-9D07-442C-87CA-697451B62CB7}"/>
              </a:ext>
            </a:extLst>
          </p:cNvPr>
          <p:cNvSpPr/>
          <p:nvPr/>
        </p:nvSpPr>
        <p:spPr>
          <a:xfrm>
            <a:off x="4829695" y="802347"/>
            <a:ext cx="4803255" cy="550546"/>
          </a:xfrm>
          <a:prstGeom prst="roundRect">
            <a:avLst>
              <a:gd name="adj" fmla="val 6492"/>
            </a:avLst>
          </a:prstGeom>
          <a:solidFill>
            <a:schemeClr val="bg1"/>
          </a:solidFill>
          <a:ln w="6350">
            <a:solidFill>
              <a:schemeClr val="bg1">
                <a:lumMod val="75000"/>
              </a:schemeClr>
            </a:solidFill>
          </a:ln>
          <a:effectLst>
            <a:outerShdw blurRad="889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defTabSz="1090746" fontAlgn="ctr" latinLnBrk="0">
              <a:buClr>
                <a:srgbClr val="336699"/>
              </a:buClr>
              <a:defRPr/>
            </a:pPr>
            <a:endParaRPr kumimoji="1" lang="en-US" altLang="ko-KR" sz="200" b="1" kern="0" dirty="0">
              <a:ln w="0">
                <a:solidFill>
                  <a:srgbClr val="0B4355">
                    <a:alpha val="5000"/>
                  </a:srgbClr>
                </a:solidFill>
              </a:ln>
              <a:solidFill>
                <a:srgbClr val="C00000"/>
              </a:solidFill>
              <a:latin typeface="나눔바른고딕" panose="020B0600000101010101" charset="-127"/>
              <a:ea typeface="나눔바른고딕" panose="020B0600000101010101" charset="-127"/>
              <a:sym typeface="Wingdings" pitchFamily="2" charset="2"/>
            </a:endParaRPr>
          </a:p>
        </p:txBody>
      </p:sp>
      <p:grpSp>
        <p:nvGrpSpPr>
          <p:cNvPr id="33" name="그룹 32"/>
          <p:cNvGrpSpPr/>
          <p:nvPr/>
        </p:nvGrpSpPr>
        <p:grpSpPr>
          <a:xfrm>
            <a:off x="4995096" y="907606"/>
            <a:ext cx="4458467" cy="364741"/>
            <a:chOff x="4995096" y="907606"/>
            <a:chExt cx="4471554" cy="364741"/>
          </a:xfrm>
        </p:grpSpPr>
        <p:grpSp>
          <p:nvGrpSpPr>
            <p:cNvPr id="34" name="그룹 33"/>
            <p:cNvGrpSpPr/>
            <p:nvPr/>
          </p:nvGrpSpPr>
          <p:grpSpPr>
            <a:xfrm>
              <a:off x="8576397" y="907607"/>
              <a:ext cx="890253" cy="364740"/>
              <a:chOff x="4667507" y="2629418"/>
              <a:chExt cx="1286056" cy="835747"/>
            </a:xfrm>
          </p:grpSpPr>
          <p:sp>
            <p:nvSpPr>
              <p:cNvPr id="41" name="Rectangle 113"/>
              <p:cNvSpPr>
                <a:spLocks noChangeArrowheads="1"/>
              </p:cNvSpPr>
              <p:nvPr/>
            </p:nvSpPr>
            <p:spPr bwMode="auto">
              <a:xfrm>
                <a:off x="4667508" y="3017293"/>
                <a:ext cx="1286055" cy="44787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ko-KR" altLang="en-US" sz="8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검사지조회</a:t>
                </a:r>
                <a:endParaRPr lang="ko-KR" alt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  <p:sp>
            <p:nvSpPr>
              <p:cNvPr id="44" name="Rectangle 113"/>
              <p:cNvSpPr>
                <a:spLocks noChangeArrowheads="1"/>
              </p:cNvSpPr>
              <p:nvPr/>
            </p:nvSpPr>
            <p:spPr bwMode="auto">
              <a:xfrm>
                <a:off x="4667507" y="2629418"/>
                <a:ext cx="1286056" cy="387875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ko-KR" altLang="en-US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</a:t>
                </a:r>
                <a:r>
                  <a:rPr lang="en-US" altLang="ko-KR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cxnSp>
          <p:nvCxnSpPr>
            <p:cNvPr id="35" name="직선 화살표 연결선 34"/>
            <p:cNvCxnSpPr/>
            <p:nvPr/>
          </p:nvCxnSpPr>
          <p:spPr>
            <a:xfrm>
              <a:off x="5789810" y="1108112"/>
              <a:ext cx="900399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직선 화살표 연결선 35"/>
            <p:cNvCxnSpPr/>
            <p:nvPr/>
          </p:nvCxnSpPr>
          <p:spPr>
            <a:xfrm>
              <a:off x="7676001" y="1108112"/>
              <a:ext cx="900397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Rectangle 113"/>
            <p:cNvSpPr>
              <a:spLocks noChangeArrowheads="1"/>
            </p:cNvSpPr>
            <p:nvPr/>
          </p:nvSpPr>
          <p:spPr bwMode="auto">
            <a:xfrm>
              <a:off x="4995097" y="1076885"/>
              <a:ext cx="890252" cy="195461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75000"/>
                </a:schemeClr>
              </a:solidFill>
              <a:headEnd/>
              <a:tailEnd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0" tIns="0" rIns="0" bIns="0" anchor="ctr"/>
            <a:lstStyle/>
            <a:p>
              <a:pPr algn="ctr"/>
              <a:r>
                <a:rPr lang="ko-KR" altLang="en-US" sz="8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검사지관리</a:t>
              </a:r>
              <a:endParaRPr lang="ko-KR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나눔바른고딕" panose="020B0600000101010101" charset="-127"/>
                <a:ea typeface="나눔바른고딕" panose="020B0600000101010101" charset="-127"/>
                <a:cs typeface="돋음"/>
              </a:endParaRPr>
            </a:p>
          </p:txBody>
        </p:sp>
        <p:sp>
          <p:nvSpPr>
            <p:cNvPr id="38" name="Rectangle 113"/>
            <p:cNvSpPr>
              <a:spLocks noChangeArrowheads="1"/>
            </p:cNvSpPr>
            <p:nvPr/>
          </p:nvSpPr>
          <p:spPr bwMode="auto">
            <a:xfrm>
              <a:off x="4995096" y="907606"/>
              <a:ext cx="890253" cy="169279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chemeClr val="bg1">
                  <a:lumMod val="75000"/>
                </a:schemeClr>
              </a:solidFill>
              <a:headEnd/>
              <a:tailEnd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0" tIns="20893" rIns="0" bIns="0" anchor="ctr"/>
            <a:lstStyle/>
            <a:p>
              <a:pPr algn="ctr"/>
              <a:r>
                <a:rPr lang="ko-KR" alt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나이스</a:t>
              </a:r>
              <a:r>
                <a:rPr lang="en-US" altLang="ko-KR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(</a:t>
              </a:r>
              <a:r>
                <a:rPr lang="ko-KR" alt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교육부</a:t>
              </a:r>
              <a:r>
                <a:rPr lang="en-US" altLang="ko-KR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)</a:t>
              </a:r>
              <a:endParaRPr lang="ko-KR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나눔바른고딕" panose="020B0600000101010101" charset="-127"/>
                <a:ea typeface="나눔바른고딕" panose="020B0600000101010101" charset="-127"/>
                <a:cs typeface="돋음"/>
              </a:endParaRPr>
            </a:p>
          </p:txBody>
        </p:sp>
        <p:sp>
          <p:nvSpPr>
            <p:cNvPr id="39" name="Rectangle 113"/>
            <p:cNvSpPr>
              <a:spLocks noChangeArrowheads="1"/>
            </p:cNvSpPr>
            <p:nvPr/>
          </p:nvSpPr>
          <p:spPr bwMode="auto">
            <a:xfrm>
              <a:off x="6692272" y="1076885"/>
              <a:ext cx="1077205" cy="195461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75000"/>
                </a:schemeClr>
              </a:solidFill>
              <a:headEnd/>
              <a:tailEnd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0" tIns="0" rIns="0" bIns="0" anchor="ctr"/>
            <a:lstStyle/>
            <a:p>
              <a:pPr algn="ctr"/>
              <a:r>
                <a:rPr lang="ko-KR" altLang="en-US" sz="800" dirty="0" err="1">
                  <a:solidFill>
                    <a:srgbClr val="000000"/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검사지조회</a:t>
              </a:r>
              <a:endParaRPr lang="ko-KR" altLang="en-US" sz="800" dirty="0">
                <a:solidFill>
                  <a:srgbClr val="000000"/>
                </a:solidFill>
                <a:latin typeface="나눔바른고딕" panose="020B0600000101010101" charset="-127"/>
                <a:ea typeface="나눔바른고딕" panose="020B0600000101010101" charset="-127"/>
                <a:cs typeface="돋음"/>
              </a:endParaRPr>
            </a:p>
          </p:txBody>
        </p:sp>
        <p:sp>
          <p:nvSpPr>
            <p:cNvPr id="40" name="Rectangle 113"/>
            <p:cNvSpPr>
              <a:spLocks noChangeArrowheads="1"/>
            </p:cNvSpPr>
            <p:nvPr/>
          </p:nvSpPr>
          <p:spPr bwMode="auto">
            <a:xfrm>
              <a:off x="6692271" y="907606"/>
              <a:ext cx="1077206" cy="169279"/>
            </a:xfrm>
            <a:prstGeom prst="rect">
              <a:avLst/>
            </a:prstGeom>
            <a:solidFill>
              <a:srgbClr val="006600"/>
            </a:solidFill>
            <a:ln>
              <a:solidFill>
                <a:srgbClr val="006600"/>
              </a:solidFill>
              <a:headEnd/>
              <a:tailEnd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0" tIns="20893" rIns="0" bIns="0" anchor="ctr"/>
            <a:lstStyle/>
            <a:p>
              <a:pPr algn="ctr"/>
              <a:r>
                <a:rPr lang="ko-KR" altLang="en-US" sz="800" dirty="0">
                  <a:solidFill>
                    <a:schemeClr val="bg1"/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나이스</a:t>
              </a:r>
              <a:r>
                <a:rPr lang="en-US" altLang="ko-KR" sz="800" dirty="0">
                  <a:solidFill>
                    <a:schemeClr val="bg1"/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(</a:t>
              </a:r>
              <a:r>
                <a:rPr lang="ko-KR" altLang="en-US" sz="800" dirty="0">
                  <a:solidFill>
                    <a:schemeClr val="bg1"/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교육</a:t>
              </a:r>
              <a:r>
                <a:rPr lang="en-US" altLang="ko-KR" sz="800" dirty="0">
                  <a:solidFill>
                    <a:schemeClr val="bg1"/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(</a:t>
              </a:r>
              <a:r>
                <a:rPr lang="ko-KR" altLang="en-US" sz="800" dirty="0">
                  <a:solidFill>
                    <a:schemeClr val="bg1"/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지원</a:t>
              </a:r>
              <a:r>
                <a:rPr lang="en-US" altLang="ko-KR" sz="800" dirty="0">
                  <a:solidFill>
                    <a:schemeClr val="bg1"/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)</a:t>
              </a:r>
              <a:r>
                <a:rPr lang="ko-KR" altLang="en-US" sz="800" dirty="0">
                  <a:solidFill>
                    <a:schemeClr val="bg1"/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청</a:t>
              </a:r>
              <a:r>
                <a:rPr lang="en-US" altLang="ko-KR" sz="800" dirty="0">
                  <a:solidFill>
                    <a:schemeClr val="bg1"/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)</a:t>
              </a:r>
              <a:endParaRPr lang="ko-KR" altLang="en-US" sz="800" dirty="0">
                <a:solidFill>
                  <a:schemeClr val="bg1"/>
                </a:solidFill>
                <a:latin typeface="나눔바른고딕" panose="020B0600000101010101" charset="-127"/>
                <a:ea typeface="나눔바른고딕" panose="020B0600000101010101" charset="-127"/>
                <a:cs typeface="돋음"/>
              </a:endParaRPr>
            </a:p>
          </p:txBody>
        </p:sp>
      </p:grpSp>
      <p:sp>
        <p:nvSpPr>
          <p:cNvPr id="22" name="직사각형 21">
            <a:extLst>
              <a:ext uri="{FF2B5EF4-FFF2-40B4-BE49-F238E27FC236}">
                <a16:creationId xmlns:a16="http://schemas.microsoft.com/office/drawing/2014/main" xmlns="" id="{7E13B21E-D9E5-4BE6-AB9C-ADCDEF6AE8BD}"/>
              </a:ext>
            </a:extLst>
          </p:cNvPr>
          <p:cNvSpPr/>
          <p:nvPr/>
        </p:nvSpPr>
        <p:spPr>
          <a:xfrm>
            <a:off x="423207" y="6087967"/>
            <a:ext cx="8206443" cy="203133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다국어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(11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개 언어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)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를 선택하고 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검사지를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조회함</a:t>
            </a:r>
            <a:endParaRPr lang="en-US" altLang="ko-KR" sz="1100" b="1" dirty="0">
              <a:ln>
                <a:solidFill>
                  <a:schemeClr val="tx1">
                    <a:lumMod val="85000"/>
                    <a:lumOff val="15000"/>
                    <a:alpha val="0"/>
                  </a:schemeClr>
                </a:solidFill>
              </a:ln>
              <a:solidFill>
                <a:srgbClr val="FD5312"/>
              </a:solidFill>
              <a:latin typeface="나눔바른고딕" panose="020B0600000101010101" charset="-127"/>
              <a:ea typeface="나눔바른고딕" panose="020B0600000101010101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540871654"/>
      </p:ext>
    </p:extLst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TextBox 4">
            <a:extLst>
              <a:ext uri="{FF2B5EF4-FFF2-40B4-BE49-F238E27FC236}">
                <a16:creationId xmlns:a16="http://schemas.microsoft.com/office/drawing/2014/main" xmlns="" id="{B2A2134E-34A5-422C-8D66-092F6558A4F0}"/>
              </a:ext>
            </a:extLst>
          </p:cNvPr>
          <p:cNvSpPr txBox="1"/>
          <p:nvPr/>
        </p:nvSpPr>
        <p:spPr>
          <a:xfrm>
            <a:off x="96327" y="39171"/>
            <a:ext cx="51569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000" b="1" spc="-7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담임 주요 업무처리 방법</a:t>
            </a:r>
          </a:p>
        </p:txBody>
      </p:sp>
      <p:sp>
        <p:nvSpPr>
          <p:cNvPr id="37" name="모서리가 둥근 직사각형 36">
            <a:extLst>
              <a:ext uri="{FF2B5EF4-FFF2-40B4-BE49-F238E27FC236}">
                <a16:creationId xmlns:a16="http://schemas.microsoft.com/office/drawing/2014/main" xmlns="" id="{A48839FD-54EA-214C-BE98-4BDD2DF3094C}"/>
              </a:ext>
            </a:extLst>
          </p:cNvPr>
          <p:cNvSpPr/>
          <p:nvPr/>
        </p:nvSpPr>
        <p:spPr>
          <a:xfrm>
            <a:off x="163006" y="802347"/>
            <a:ext cx="3637469" cy="669006"/>
          </a:xfrm>
          <a:prstGeom prst="roundRect">
            <a:avLst>
              <a:gd name="adj" fmla="val 50000"/>
            </a:avLst>
          </a:prstGeom>
          <a:solidFill>
            <a:srgbClr val="E2F0D9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2. </a:t>
            </a:r>
            <a:r>
              <a:rPr lang="ko-KR" altLang="en-US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담임 </a:t>
            </a:r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– </a:t>
            </a:r>
            <a:r>
              <a:rPr lang="ko-KR" altLang="en-US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기본사항관리</a:t>
            </a:r>
            <a:endParaRPr lang="en-US" altLang="ko-KR" sz="1400" b="1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66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r>
              <a:rPr lang="en-US" altLang="ko-KR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2.2. </a:t>
            </a:r>
            <a:r>
              <a:rPr lang="ko-KR" altLang="en-US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참여번호관리</a:t>
            </a:r>
            <a:r>
              <a:rPr lang="en-US" altLang="ko-KR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(3/3)</a:t>
            </a:r>
            <a:endParaRPr lang="ko-KR" altLang="en-US" b="1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66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36" name="사각형: 둥근 모서리 81">
            <a:extLst>
              <a:ext uri="{FF2B5EF4-FFF2-40B4-BE49-F238E27FC236}">
                <a16:creationId xmlns:a16="http://schemas.microsoft.com/office/drawing/2014/main" xmlns="" id="{E908EED5-9D07-442C-87CA-697451B62CB7}"/>
              </a:ext>
            </a:extLst>
          </p:cNvPr>
          <p:cNvSpPr/>
          <p:nvPr/>
        </p:nvSpPr>
        <p:spPr>
          <a:xfrm>
            <a:off x="3970021" y="802347"/>
            <a:ext cx="5662930" cy="550546"/>
          </a:xfrm>
          <a:prstGeom prst="roundRect">
            <a:avLst>
              <a:gd name="adj" fmla="val 6492"/>
            </a:avLst>
          </a:prstGeom>
          <a:solidFill>
            <a:schemeClr val="bg1"/>
          </a:solidFill>
          <a:ln w="6350">
            <a:solidFill>
              <a:schemeClr val="bg1">
                <a:lumMod val="75000"/>
              </a:schemeClr>
            </a:solidFill>
          </a:ln>
          <a:effectLst>
            <a:outerShdw blurRad="889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defTabSz="1090746" fontAlgn="ctr" latinLnBrk="0">
              <a:buClr>
                <a:srgbClr val="336699"/>
              </a:buClr>
              <a:defRPr/>
            </a:pPr>
            <a:endParaRPr kumimoji="1" lang="en-US" altLang="ko-KR" sz="200" b="1" kern="0" dirty="0">
              <a:ln w="0">
                <a:solidFill>
                  <a:srgbClr val="0B4355">
                    <a:alpha val="5000"/>
                  </a:srgbClr>
                </a:solidFill>
              </a:ln>
              <a:solidFill>
                <a:srgbClr val="C00000"/>
              </a:solidFill>
              <a:latin typeface="나눔바른고딕" panose="020B0600000101010101" charset="-127"/>
              <a:ea typeface="나눔바른고딕" panose="020B0600000101010101" charset="-127"/>
              <a:sym typeface="Wingdings" pitchFamily="2" charset="2"/>
            </a:endParaRPr>
          </a:p>
        </p:txBody>
      </p:sp>
      <p:grpSp>
        <p:nvGrpSpPr>
          <p:cNvPr id="40" name="그룹 39"/>
          <p:cNvGrpSpPr/>
          <p:nvPr/>
        </p:nvGrpSpPr>
        <p:grpSpPr>
          <a:xfrm>
            <a:off x="4084126" y="907605"/>
            <a:ext cx="5435755" cy="364741"/>
            <a:chOff x="4084126" y="907605"/>
            <a:chExt cx="5435755" cy="364741"/>
          </a:xfrm>
        </p:grpSpPr>
        <p:cxnSp>
          <p:nvCxnSpPr>
            <p:cNvPr id="41" name="직선 화살표 연결선 40"/>
            <p:cNvCxnSpPr/>
            <p:nvPr/>
          </p:nvCxnSpPr>
          <p:spPr>
            <a:xfrm>
              <a:off x="4970500" y="1109350"/>
              <a:ext cx="300242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Rectangle 113"/>
            <p:cNvSpPr>
              <a:spLocks noChangeArrowheads="1"/>
            </p:cNvSpPr>
            <p:nvPr/>
          </p:nvSpPr>
          <p:spPr bwMode="auto">
            <a:xfrm>
              <a:off x="4084128" y="1076885"/>
              <a:ext cx="1024698" cy="195461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75000"/>
                </a:schemeClr>
              </a:solidFill>
              <a:headEnd/>
              <a:tailEnd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0" tIns="0" rIns="0" bIns="0" anchor="ctr"/>
            <a:lstStyle/>
            <a:p>
              <a:pPr algn="ctr"/>
              <a:r>
                <a:rPr lang="ko-KR" altLang="en-US" sz="7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대상학교관리</a:t>
              </a:r>
            </a:p>
          </p:txBody>
        </p:sp>
        <p:sp>
          <p:nvSpPr>
            <p:cNvPr id="43" name="Rectangle 113"/>
            <p:cNvSpPr>
              <a:spLocks noChangeArrowheads="1"/>
            </p:cNvSpPr>
            <p:nvPr/>
          </p:nvSpPr>
          <p:spPr bwMode="auto">
            <a:xfrm>
              <a:off x="4084126" y="907606"/>
              <a:ext cx="1024701" cy="169279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chemeClr val="bg1">
                  <a:lumMod val="75000"/>
                </a:schemeClr>
              </a:solidFill>
              <a:headEnd/>
              <a:tailEnd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0" tIns="20893" rIns="0" bIns="0" anchor="ctr"/>
            <a:lstStyle/>
            <a:p>
              <a:pPr algn="ctr"/>
              <a:r>
                <a:rPr lang="ko-KR" altLang="en-US" sz="8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나이스</a:t>
              </a:r>
              <a:r>
                <a:rPr lang="en-US" altLang="ko-KR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(</a:t>
              </a:r>
              <a:r>
                <a:rPr lang="ko-KR" alt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교육청</a:t>
              </a:r>
              <a:r>
                <a:rPr lang="en-US" altLang="ko-KR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)</a:t>
              </a:r>
              <a:endParaRPr lang="ko-KR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나눔바른고딕" panose="020B0600000101010101" charset="-127"/>
                <a:ea typeface="나눔바른고딕" panose="020B0600000101010101" charset="-127"/>
                <a:cs typeface="돋음"/>
              </a:endParaRPr>
            </a:p>
          </p:txBody>
        </p:sp>
        <p:cxnSp>
          <p:nvCxnSpPr>
            <p:cNvPr id="44" name="직선 화살표 연결선 43"/>
            <p:cNvCxnSpPr/>
            <p:nvPr/>
          </p:nvCxnSpPr>
          <p:spPr>
            <a:xfrm>
              <a:off x="6071091" y="1109350"/>
              <a:ext cx="300242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직선 화살표 연결선 44"/>
            <p:cNvCxnSpPr/>
            <p:nvPr/>
          </p:nvCxnSpPr>
          <p:spPr>
            <a:xfrm>
              <a:off x="7164229" y="1109350"/>
              <a:ext cx="300242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직선 화살표 연결선 45"/>
            <p:cNvCxnSpPr/>
            <p:nvPr/>
          </p:nvCxnSpPr>
          <p:spPr>
            <a:xfrm>
              <a:off x="8276621" y="1109350"/>
              <a:ext cx="300242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Rectangle 113"/>
            <p:cNvSpPr>
              <a:spLocks noChangeArrowheads="1"/>
            </p:cNvSpPr>
            <p:nvPr/>
          </p:nvSpPr>
          <p:spPr bwMode="auto">
            <a:xfrm>
              <a:off x="6371338" y="1076883"/>
              <a:ext cx="943013" cy="19546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75000"/>
                </a:schemeClr>
              </a:solidFill>
              <a:headEnd/>
              <a:tailEnd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0" tIns="0" rIns="0" bIns="0" anchor="ctr"/>
            <a:lstStyle/>
            <a:p>
              <a:pPr algn="ctr"/>
              <a:r>
                <a:rPr lang="ko-KR" altLang="en-US" sz="7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온라인검사기간설정</a:t>
              </a:r>
            </a:p>
          </p:txBody>
        </p:sp>
        <p:sp>
          <p:nvSpPr>
            <p:cNvPr id="49" name="Rectangle 113"/>
            <p:cNvSpPr>
              <a:spLocks noChangeArrowheads="1"/>
            </p:cNvSpPr>
            <p:nvPr/>
          </p:nvSpPr>
          <p:spPr bwMode="auto">
            <a:xfrm>
              <a:off x="6371333" y="907605"/>
              <a:ext cx="943017" cy="169278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chemeClr val="bg1">
                  <a:lumMod val="75000"/>
                </a:schemeClr>
              </a:solidFill>
              <a:headEnd/>
              <a:tailEnd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0" tIns="20893" rIns="0" bIns="0" anchor="ctr"/>
            <a:lstStyle/>
            <a:p>
              <a:pPr algn="ctr"/>
              <a:r>
                <a:rPr lang="ko-KR" altLang="en-US" sz="8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나이스</a:t>
              </a:r>
              <a:r>
                <a:rPr lang="en-US" altLang="ko-KR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(</a:t>
              </a:r>
              <a:r>
                <a:rPr lang="ko-KR" alt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교육청</a:t>
              </a:r>
              <a:r>
                <a:rPr lang="en-US" altLang="ko-KR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)</a:t>
              </a:r>
              <a:endParaRPr lang="ko-KR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나눔바른고딕" panose="020B0600000101010101" charset="-127"/>
                <a:ea typeface="나눔바른고딕" panose="020B0600000101010101" charset="-127"/>
                <a:cs typeface="돋음"/>
              </a:endParaRPr>
            </a:p>
          </p:txBody>
        </p:sp>
        <p:sp>
          <p:nvSpPr>
            <p:cNvPr id="50" name="Rectangle 113"/>
            <p:cNvSpPr>
              <a:spLocks noChangeArrowheads="1"/>
            </p:cNvSpPr>
            <p:nvPr/>
          </p:nvSpPr>
          <p:spPr bwMode="auto">
            <a:xfrm>
              <a:off x="8576868" y="1076883"/>
              <a:ext cx="943013" cy="19546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75000"/>
                </a:schemeClr>
              </a:solidFill>
              <a:headEnd/>
              <a:tailEnd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0" tIns="0" rIns="0" bIns="0" anchor="ctr"/>
            <a:lstStyle/>
            <a:p>
              <a:pPr algn="ctr"/>
              <a:r>
                <a:rPr lang="ko-KR" altLang="en-US" sz="700" dirty="0">
                  <a:solidFill>
                    <a:srgbClr val="000000"/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참여번호관리</a:t>
              </a:r>
            </a:p>
          </p:txBody>
        </p:sp>
        <p:sp>
          <p:nvSpPr>
            <p:cNvPr id="51" name="Rectangle 113"/>
            <p:cNvSpPr>
              <a:spLocks noChangeArrowheads="1"/>
            </p:cNvSpPr>
            <p:nvPr/>
          </p:nvSpPr>
          <p:spPr bwMode="auto">
            <a:xfrm>
              <a:off x="8576863" y="907605"/>
              <a:ext cx="943017" cy="169278"/>
            </a:xfrm>
            <a:prstGeom prst="rect">
              <a:avLst/>
            </a:prstGeom>
            <a:solidFill>
              <a:srgbClr val="006600"/>
            </a:solidFill>
            <a:ln>
              <a:solidFill>
                <a:srgbClr val="006600"/>
              </a:solidFill>
              <a:headEnd/>
              <a:tailEnd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0" tIns="20893" rIns="0" bIns="0" anchor="ctr"/>
            <a:lstStyle/>
            <a:p>
              <a:pPr algn="ctr"/>
              <a:r>
                <a:rPr lang="ko-KR" altLang="en-US" sz="800" dirty="0" err="1">
                  <a:solidFill>
                    <a:schemeClr val="bg1"/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나이스</a:t>
              </a:r>
              <a:r>
                <a:rPr lang="en-US" altLang="ko-KR" sz="800" dirty="0">
                  <a:solidFill>
                    <a:schemeClr val="bg1"/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(</a:t>
              </a:r>
              <a:r>
                <a:rPr lang="ko-KR" altLang="en-US" sz="800" dirty="0">
                  <a:solidFill>
                    <a:schemeClr val="bg1"/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학교</a:t>
              </a:r>
              <a:r>
                <a:rPr lang="en-US" altLang="ko-KR" sz="800" dirty="0">
                  <a:solidFill>
                    <a:schemeClr val="bg1"/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(</a:t>
              </a:r>
              <a:r>
                <a:rPr lang="ko-KR" altLang="en-US" sz="800" dirty="0">
                  <a:solidFill>
                    <a:schemeClr val="bg1"/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담임</a:t>
              </a:r>
              <a:r>
                <a:rPr lang="en-US" altLang="ko-KR" sz="800" dirty="0">
                  <a:solidFill>
                    <a:schemeClr val="bg1"/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))</a:t>
              </a:r>
              <a:endParaRPr lang="ko-KR" altLang="en-US" sz="800" dirty="0">
                <a:solidFill>
                  <a:schemeClr val="bg1"/>
                </a:solidFill>
                <a:latin typeface="나눔바른고딕" panose="020B0600000101010101" charset="-127"/>
                <a:ea typeface="나눔바른고딕" panose="020B0600000101010101" charset="-127"/>
                <a:cs typeface="돋음"/>
              </a:endParaRPr>
            </a:p>
          </p:txBody>
        </p:sp>
        <p:sp>
          <p:nvSpPr>
            <p:cNvPr id="52" name="Rectangle 113"/>
            <p:cNvSpPr>
              <a:spLocks noChangeArrowheads="1"/>
            </p:cNvSpPr>
            <p:nvPr/>
          </p:nvSpPr>
          <p:spPr bwMode="auto">
            <a:xfrm>
              <a:off x="7474096" y="1076883"/>
              <a:ext cx="943013" cy="19546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75000"/>
                </a:schemeClr>
              </a:solidFill>
              <a:headEnd/>
              <a:tailEnd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0" tIns="0" rIns="0" bIns="0" anchor="ctr"/>
            <a:lstStyle/>
            <a:p>
              <a:pPr algn="ctr"/>
              <a:r>
                <a:rPr lang="ko-KR" altLang="en-US" sz="7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온라인검사기간조회</a:t>
              </a:r>
            </a:p>
          </p:txBody>
        </p:sp>
        <p:sp>
          <p:nvSpPr>
            <p:cNvPr id="53" name="Rectangle 113"/>
            <p:cNvSpPr>
              <a:spLocks noChangeArrowheads="1"/>
            </p:cNvSpPr>
            <p:nvPr/>
          </p:nvSpPr>
          <p:spPr bwMode="auto">
            <a:xfrm>
              <a:off x="7474091" y="907605"/>
              <a:ext cx="943017" cy="169278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chemeClr val="bg1">
                  <a:lumMod val="75000"/>
                </a:schemeClr>
              </a:solidFill>
              <a:headEnd/>
              <a:tailEnd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0" tIns="20893" rIns="0" bIns="0" anchor="ctr"/>
            <a:lstStyle/>
            <a:p>
              <a:pPr algn="ctr"/>
              <a:r>
                <a:rPr lang="ko-KR" altLang="en-US" sz="8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나이스</a:t>
              </a:r>
              <a:r>
                <a:rPr lang="en-US" altLang="ko-KR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(</a:t>
              </a:r>
              <a:r>
                <a:rPr lang="ko-KR" alt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학교</a:t>
              </a:r>
              <a:r>
                <a:rPr lang="en-US" altLang="ko-KR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(</a:t>
              </a:r>
              <a:r>
                <a:rPr lang="ko-KR" alt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담임</a:t>
              </a:r>
              <a:r>
                <a:rPr lang="en-US" altLang="ko-KR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))</a:t>
              </a:r>
              <a:endParaRPr lang="ko-KR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나눔바른고딕" panose="020B0600000101010101" charset="-127"/>
                <a:ea typeface="나눔바른고딕" panose="020B0600000101010101" charset="-127"/>
                <a:cs typeface="돋음"/>
              </a:endParaRPr>
            </a:p>
          </p:txBody>
        </p:sp>
        <p:sp>
          <p:nvSpPr>
            <p:cNvPr id="54" name="Rectangle 113"/>
            <p:cNvSpPr>
              <a:spLocks noChangeArrowheads="1"/>
            </p:cNvSpPr>
            <p:nvPr/>
          </p:nvSpPr>
          <p:spPr bwMode="auto">
            <a:xfrm>
              <a:off x="5270747" y="1076883"/>
              <a:ext cx="943013" cy="19546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75000"/>
                </a:schemeClr>
              </a:solidFill>
              <a:headEnd/>
              <a:tailEnd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0" tIns="0" rIns="0" bIns="0" anchor="ctr"/>
            <a:lstStyle/>
            <a:p>
              <a:pPr algn="ctr"/>
              <a:r>
                <a:rPr lang="ko-KR" altLang="en-US" sz="7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관할교육지원청관리</a:t>
              </a:r>
            </a:p>
          </p:txBody>
        </p:sp>
        <p:sp>
          <p:nvSpPr>
            <p:cNvPr id="55" name="Rectangle 113"/>
            <p:cNvSpPr>
              <a:spLocks noChangeArrowheads="1"/>
            </p:cNvSpPr>
            <p:nvPr/>
          </p:nvSpPr>
          <p:spPr bwMode="auto">
            <a:xfrm>
              <a:off x="5270742" y="907605"/>
              <a:ext cx="943017" cy="169278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chemeClr val="bg1">
                  <a:lumMod val="75000"/>
                </a:schemeClr>
              </a:solidFill>
              <a:headEnd/>
              <a:tailEnd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0" tIns="20893" rIns="0" bIns="0" anchor="ctr"/>
            <a:lstStyle/>
            <a:p>
              <a:pPr algn="ctr"/>
              <a:r>
                <a:rPr lang="ko-KR" altLang="en-US" sz="8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나이스</a:t>
              </a:r>
              <a:r>
                <a:rPr lang="en-US" altLang="ko-KR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(</a:t>
              </a:r>
              <a:r>
                <a:rPr lang="ko-KR" alt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교육청</a:t>
              </a:r>
              <a:r>
                <a:rPr lang="en-US" altLang="ko-KR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)</a:t>
              </a:r>
              <a:endParaRPr lang="ko-KR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나눔바른고딕" panose="020B0600000101010101" charset="-127"/>
                <a:ea typeface="나눔바른고딕" panose="020B0600000101010101" charset="-127"/>
                <a:cs typeface="돋음"/>
              </a:endParaRPr>
            </a:p>
          </p:txBody>
        </p:sp>
      </p:grpSp>
      <p:pic>
        <p:nvPicPr>
          <p:cNvPr id="28" name="그림 2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0162" y="1777934"/>
            <a:ext cx="9273418" cy="3960000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</p:pic>
      <p:sp>
        <p:nvSpPr>
          <p:cNvPr id="29" name="직사각형 28"/>
          <p:cNvSpPr/>
          <p:nvPr/>
        </p:nvSpPr>
        <p:spPr>
          <a:xfrm>
            <a:off x="7994712" y="2423530"/>
            <a:ext cx="588502" cy="182657"/>
          </a:xfrm>
          <a:prstGeom prst="rect">
            <a:avLst/>
          </a:prstGeom>
          <a:noFill/>
          <a:ln w="25400">
            <a:solidFill>
              <a:srgbClr val="FD531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7" name="타원 46"/>
          <p:cNvSpPr/>
          <p:nvPr/>
        </p:nvSpPr>
        <p:spPr>
          <a:xfrm>
            <a:off x="7930974" y="2302351"/>
            <a:ext cx="182880" cy="182880"/>
          </a:xfrm>
          <a:prstGeom prst="ellipse">
            <a:avLst/>
          </a:prstGeom>
          <a:solidFill>
            <a:srgbClr val="FD5312"/>
          </a:solidFill>
          <a:ln w="25400">
            <a:solidFill>
              <a:srgbClr val="FD531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b="1" dirty="0">
                <a:latin typeface="+mn-ea"/>
              </a:rPr>
              <a:t>3</a:t>
            </a:r>
            <a:endParaRPr lang="ko-KR" altLang="en-US" sz="1100" b="1" dirty="0">
              <a:latin typeface="+mn-ea"/>
            </a:endParaRPr>
          </a:p>
        </p:txBody>
      </p:sp>
      <p:sp>
        <p:nvSpPr>
          <p:cNvPr id="56" name="직사각형 55"/>
          <p:cNvSpPr/>
          <p:nvPr/>
        </p:nvSpPr>
        <p:spPr>
          <a:xfrm>
            <a:off x="6006749" y="4016551"/>
            <a:ext cx="297209" cy="538164"/>
          </a:xfrm>
          <a:prstGeom prst="rect">
            <a:avLst/>
          </a:prstGeom>
          <a:noFill/>
          <a:ln w="25400">
            <a:solidFill>
              <a:srgbClr val="FD531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8" name="직사각형 57">
            <a:extLst>
              <a:ext uri="{FF2B5EF4-FFF2-40B4-BE49-F238E27FC236}">
                <a16:creationId xmlns:a16="http://schemas.microsoft.com/office/drawing/2014/main" xmlns="" id="{7E13B21E-D9E5-4BE6-AB9C-ADCDEF6AE8BD}"/>
              </a:ext>
            </a:extLst>
          </p:cNvPr>
          <p:cNvSpPr/>
          <p:nvPr/>
        </p:nvSpPr>
        <p:spPr>
          <a:xfrm>
            <a:off x="346843" y="5841382"/>
            <a:ext cx="4984436" cy="406265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80000" indent="-180000">
              <a:lnSpc>
                <a:spcPct val="120000"/>
              </a:lnSpc>
            </a:pP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③ 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[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참여번호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전체출력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] 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버튼 클릭을 클릭하여 팝업에서 전체 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참여번호를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출력할 수 있음</a:t>
            </a:r>
          </a:p>
          <a:p>
            <a:pPr marL="180000" indent="-180000">
              <a:lnSpc>
                <a:spcPct val="120000"/>
              </a:lnSpc>
            </a:pP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※ 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검사참여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학생별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개별접속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QR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코드 제공</a:t>
            </a:r>
          </a:p>
        </p:txBody>
      </p:sp>
    </p:spTree>
    <p:extLst>
      <p:ext uri="{BB962C8B-B14F-4D97-AF65-F5344CB8AC3E}">
        <p14:creationId xmlns:p14="http://schemas.microsoft.com/office/powerpoint/2010/main" val="81700215"/>
      </p:ext>
    </p:extLst>
  </p:cSld>
  <p:clrMapOvr>
    <a:masterClrMapping/>
  </p:clrMapOvr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5595" y="1781079"/>
            <a:ext cx="9273418" cy="3960000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</p:pic>
      <p:sp>
        <p:nvSpPr>
          <p:cNvPr id="93" name="TextBox 4">
            <a:extLst>
              <a:ext uri="{FF2B5EF4-FFF2-40B4-BE49-F238E27FC236}">
                <a16:creationId xmlns:a16="http://schemas.microsoft.com/office/drawing/2014/main" xmlns="" id="{B2A2134E-34A5-422C-8D66-092F6558A4F0}"/>
              </a:ext>
            </a:extLst>
          </p:cNvPr>
          <p:cNvSpPr txBox="1"/>
          <p:nvPr/>
        </p:nvSpPr>
        <p:spPr>
          <a:xfrm>
            <a:off x="96327" y="39171"/>
            <a:ext cx="51569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000" b="1" spc="-7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담임 주요 업무처리 방법</a:t>
            </a:r>
          </a:p>
        </p:txBody>
      </p:sp>
      <p:sp>
        <p:nvSpPr>
          <p:cNvPr id="39" name="모서리가 둥근 직사각형 38">
            <a:extLst>
              <a:ext uri="{FF2B5EF4-FFF2-40B4-BE49-F238E27FC236}">
                <a16:creationId xmlns:a16="http://schemas.microsoft.com/office/drawing/2014/main" xmlns="" id="{A48839FD-54EA-214C-BE98-4BDD2DF3094C}"/>
              </a:ext>
            </a:extLst>
          </p:cNvPr>
          <p:cNvSpPr/>
          <p:nvPr/>
        </p:nvSpPr>
        <p:spPr>
          <a:xfrm>
            <a:off x="163006" y="802347"/>
            <a:ext cx="3637470" cy="669006"/>
          </a:xfrm>
          <a:prstGeom prst="roundRect">
            <a:avLst>
              <a:gd name="adj" fmla="val 50000"/>
            </a:avLst>
          </a:prstGeom>
          <a:solidFill>
            <a:srgbClr val="E2F0D9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3. </a:t>
            </a:r>
            <a:r>
              <a:rPr lang="ko-KR" altLang="en-US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담임 </a:t>
            </a:r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– </a:t>
            </a:r>
            <a:r>
              <a:rPr lang="ko-KR" altLang="en-US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검사진행현황</a:t>
            </a:r>
            <a:endParaRPr lang="en-US" altLang="ko-KR" sz="1400" b="1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66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r>
              <a:rPr lang="en-US" altLang="ko-KR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3.1. </a:t>
            </a:r>
            <a:r>
              <a:rPr lang="ko-KR" altLang="en-US" b="1" dirty="0" err="1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반별참여현황조회</a:t>
            </a:r>
            <a:endParaRPr lang="ko-KR" altLang="en-US" b="1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66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1587976" y="2171173"/>
            <a:ext cx="5905024" cy="191264"/>
          </a:xfrm>
          <a:prstGeom prst="rect">
            <a:avLst/>
          </a:prstGeom>
          <a:noFill/>
          <a:ln w="25400">
            <a:solidFill>
              <a:srgbClr val="FD531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타원 13"/>
          <p:cNvSpPr/>
          <p:nvPr/>
        </p:nvSpPr>
        <p:spPr>
          <a:xfrm>
            <a:off x="1486535" y="2080426"/>
            <a:ext cx="182880" cy="182880"/>
          </a:xfrm>
          <a:prstGeom prst="ellipse">
            <a:avLst/>
          </a:prstGeom>
          <a:solidFill>
            <a:srgbClr val="FD5312"/>
          </a:solidFill>
          <a:ln w="25400">
            <a:solidFill>
              <a:srgbClr val="FD531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b="1" dirty="0">
                <a:latin typeface="+mn-ea"/>
              </a:rPr>
              <a:t>1</a:t>
            </a:r>
            <a:endParaRPr lang="ko-KR" altLang="en-US" sz="1100" b="1" dirty="0">
              <a:latin typeface="+mn-ea"/>
            </a:endParaRPr>
          </a:p>
        </p:txBody>
      </p:sp>
      <p:sp>
        <p:nvSpPr>
          <p:cNvPr id="10" name="직사각형 9">
            <a:extLst>
              <a:ext uri="{FF2B5EF4-FFF2-40B4-BE49-F238E27FC236}">
                <a16:creationId xmlns:a16="http://schemas.microsoft.com/office/drawing/2014/main" xmlns="" id="{7E13B21E-D9E5-4BE6-AB9C-ADCDEF6AE8BD}"/>
              </a:ext>
            </a:extLst>
          </p:cNvPr>
          <p:cNvSpPr/>
          <p:nvPr/>
        </p:nvSpPr>
        <p:spPr>
          <a:xfrm>
            <a:off x="380274" y="5928040"/>
            <a:ext cx="7895589" cy="406265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000">
              <a:lnSpc>
                <a:spcPct val="120000"/>
              </a:lnSpc>
            </a:pPr>
            <a:r>
              <a:rPr lang="ko-KR" altLang="en-US" sz="1100" b="1" spc="-90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+mn-ea"/>
              </a:rPr>
              <a:t>① 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자료권한이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있는 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담임반에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대해 자동으로 설정됨</a:t>
            </a:r>
            <a:endParaRPr lang="en-US" altLang="ko-KR" sz="1100" b="1" dirty="0">
              <a:ln>
                <a:solidFill>
                  <a:schemeClr val="tx1">
                    <a:lumMod val="85000"/>
                    <a:lumOff val="15000"/>
                    <a:alpha val="0"/>
                  </a:schemeClr>
                </a:solidFill>
              </a:ln>
              <a:solidFill>
                <a:srgbClr val="FD5312"/>
              </a:solidFill>
              <a:latin typeface="나눔바른고딕" panose="020B0600000101010101" charset="-127"/>
              <a:ea typeface="나눔바른고딕" panose="020B0600000101010101" charset="-127"/>
            </a:endParaRPr>
          </a:p>
          <a:p>
            <a:pPr marL="36000">
              <a:lnSpc>
                <a:spcPct val="120000"/>
              </a:lnSpc>
            </a:pP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② 반별 참여여부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(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참여일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)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을 조회함</a:t>
            </a:r>
            <a:endParaRPr lang="en-US" altLang="ko-KR" sz="1100" b="1" dirty="0">
              <a:ln>
                <a:solidFill>
                  <a:schemeClr val="tx1">
                    <a:lumMod val="85000"/>
                    <a:lumOff val="15000"/>
                    <a:alpha val="0"/>
                  </a:schemeClr>
                </a:solidFill>
              </a:ln>
              <a:solidFill>
                <a:srgbClr val="FD5312"/>
              </a:solidFill>
              <a:latin typeface="나눔바른고딕" panose="020B0600000101010101" charset="-127"/>
              <a:ea typeface="나눔바른고딕" panose="020B0600000101010101" charset="-127"/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1587975" y="2813150"/>
            <a:ext cx="7939745" cy="721985"/>
          </a:xfrm>
          <a:prstGeom prst="rect">
            <a:avLst/>
          </a:prstGeom>
          <a:noFill/>
          <a:ln w="25400">
            <a:solidFill>
              <a:srgbClr val="FD531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타원 14"/>
          <p:cNvSpPr/>
          <p:nvPr/>
        </p:nvSpPr>
        <p:spPr>
          <a:xfrm>
            <a:off x="1486535" y="2721710"/>
            <a:ext cx="182880" cy="182880"/>
          </a:xfrm>
          <a:prstGeom prst="ellipse">
            <a:avLst/>
          </a:prstGeom>
          <a:solidFill>
            <a:srgbClr val="FD5312"/>
          </a:solidFill>
          <a:ln w="25400">
            <a:solidFill>
              <a:srgbClr val="FD531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b="1" dirty="0">
                <a:latin typeface="+mn-ea"/>
              </a:rPr>
              <a:t>2</a:t>
            </a:r>
            <a:endParaRPr lang="ko-KR" altLang="en-US" sz="1100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593655714"/>
      </p:ext>
    </p:extLst>
  </p:cSld>
  <p:clrMapOvr>
    <a:masterClrMapping/>
  </p:clrMapOvr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0162" y="1781079"/>
            <a:ext cx="9273418" cy="3960000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</p:pic>
      <p:sp>
        <p:nvSpPr>
          <p:cNvPr id="93" name="TextBox 4">
            <a:extLst>
              <a:ext uri="{FF2B5EF4-FFF2-40B4-BE49-F238E27FC236}">
                <a16:creationId xmlns:a16="http://schemas.microsoft.com/office/drawing/2014/main" xmlns="" id="{B2A2134E-34A5-422C-8D66-092F6558A4F0}"/>
              </a:ext>
            </a:extLst>
          </p:cNvPr>
          <p:cNvSpPr txBox="1"/>
          <p:nvPr/>
        </p:nvSpPr>
        <p:spPr>
          <a:xfrm>
            <a:off x="96327" y="39171"/>
            <a:ext cx="51569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000" b="1" spc="-7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담임 주요 업무처리 방법</a:t>
            </a:r>
          </a:p>
        </p:txBody>
      </p:sp>
      <p:sp>
        <p:nvSpPr>
          <p:cNvPr id="15" name="모서리가 둥근 직사각형 14">
            <a:extLst>
              <a:ext uri="{FF2B5EF4-FFF2-40B4-BE49-F238E27FC236}">
                <a16:creationId xmlns:a16="http://schemas.microsoft.com/office/drawing/2014/main" xmlns="" id="{A48839FD-54EA-214C-BE98-4BDD2DF3094C}"/>
              </a:ext>
            </a:extLst>
          </p:cNvPr>
          <p:cNvSpPr/>
          <p:nvPr/>
        </p:nvSpPr>
        <p:spPr>
          <a:xfrm>
            <a:off x="163006" y="802347"/>
            <a:ext cx="3637470" cy="669006"/>
          </a:xfrm>
          <a:prstGeom prst="roundRect">
            <a:avLst>
              <a:gd name="adj" fmla="val 50000"/>
            </a:avLst>
          </a:prstGeom>
          <a:solidFill>
            <a:srgbClr val="E2F0D9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3. </a:t>
            </a:r>
            <a:r>
              <a:rPr lang="ko-KR" altLang="en-US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담임 </a:t>
            </a:r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– </a:t>
            </a:r>
            <a:r>
              <a:rPr lang="ko-KR" altLang="en-US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검사진행현황</a:t>
            </a:r>
            <a:endParaRPr lang="en-US" altLang="ko-KR" sz="1400" b="1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66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r>
              <a:rPr lang="en-US" altLang="ko-KR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3.2. </a:t>
            </a:r>
            <a:r>
              <a:rPr lang="ko-KR" altLang="en-US" b="1" dirty="0" err="1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검사및</a:t>
            </a:r>
            <a:r>
              <a:rPr lang="en-US" altLang="ko-KR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2</a:t>
            </a:r>
            <a:r>
              <a:rPr lang="ko-KR" altLang="en-US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차조치일자관리</a:t>
            </a:r>
            <a:r>
              <a:rPr lang="en-US" altLang="ko-KR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(1/4)</a:t>
            </a:r>
            <a:endParaRPr lang="ko-KR" altLang="en-US" b="1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66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xmlns="" id="{7E13B21E-D9E5-4BE6-AB9C-ADCDEF6AE8BD}"/>
              </a:ext>
            </a:extLst>
          </p:cNvPr>
          <p:cNvSpPr/>
          <p:nvPr/>
        </p:nvSpPr>
        <p:spPr>
          <a:xfrm>
            <a:off x="380274" y="5928040"/>
            <a:ext cx="7895589" cy="406265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000">
              <a:lnSpc>
                <a:spcPct val="120000"/>
              </a:lnSpc>
            </a:pPr>
            <a:r>
              <a:rPr lang="ko-KR" altLang="en-US" sz="1100" b="1" spc="-90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+mn-ea"/>
              </a:rPr>
              <a:t>① 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자료권한이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있는 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담임반에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대해 자동으로 설정됨 </a:t>
            </a:r>
            <a:endParaRPr lang="en-US" altLang="ko-KR" sz="1100" b="1" dirty="0">
              <a:ln>
                <a:solidFill>
                  <a:schemeClr val="tx1">
                    <a:lumMod val="85000"/>
                    <a:lumOff val="15000"/>
                    <a:alpha val="0"/>
                  </a:schemeClr>
                </a:solidFill>
              </a:ln>
              <a:solidFill>
                <a:srgbClr val="FD5312"/>
              </a:solidFill>
              <a:latin typeface="나눔바른고딕" panose="020B0600000101010101" charset="-127"/>
              <a:ea typeface="나눔바른고딕" panose="020B0600000101010101" charset="-127"/>
            </a:endParaRPr>
          </a:p>
          <a:p>
            <a:pPr marL="36000">
              <a:lnSpc>
                <a:spcPct val="120000"/>
              </a:lnSpc>
            </a:pP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② 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전입학생의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경우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전입일자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및 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전출교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학생정서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·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행동특성검사 여부가 표시됨</a:t>
            </a:r>
            <a:endParaRPr lang="en-US" altLang="ko-KR" sz="1100" b="1" dirty="0">
              <a:ln>
                <a:solidFill>
                  <a:schemeClr val="tx1">
                    <a:lumMod val="85000"/>
                    <a:lumOff val="15000"/>
                    <a:alpha val="0"/>
                  </a:schemeClr>
                </a:solidFill>
              </a:ln>
              <a:solidFill>
                <a:srgbClr val="FD5312"/>
              </a:solidFill>
              <a:latin typeface="나눔바른고딕" panose="020B0600000101010101" charset="-127"/>
              <a:ea typeface="나눔바른고딕" panose="020B0600000101010101" charset="-127"/>
            </a:endParaRPr>
          </a:p>
        </p:txBody>
      </p:sp>
      <p:sp>
        <p:nvSpPr>
          <p:cNvPr id="7" name="직사각형 6"/>
          <p:cNvSpPr/>
          <p:nvPr/>
        </p:nvSpPr>
        <p:spPr>
          <a:xfrm>
            <a:off x="4496435" y="3376241"/>
            <a:ext cx="2140267" cy="205076"/>
          </a:xfrm>
          <a:prstGeom prst="rect">
            <a:avLst/>
          </a:prstGeom>
          <a:noFill/>
          <a:ln w="25400">
            <a:solidFill>
              <a:srgbClr val="FD531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타원 7"/>
          <p:cNvSpPr/>
          <p:nvPr/>
        </p:nvSpPr>
        <p:spPr>
          <a:xfrm>
            <a:off x="4409757" y="3259383"/>
            <a:ext cx="182880" cy="182880"/>
          </a:xfrm>
          <a:prstGeom prst="ellipse">
            <a:avLst/>
          </a:prstGeom>
          <a:solidFill>
            <a:srgbClr val="FD5312"/>
          </a:solidFill>
          <a:ln w="25400">
            <a:solidFill>
              <a:srgbClr val="FD531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b="1" dirty="0">
                <a:latin typeface="+mn-ea"/>
              </a:rPr>
              <a:t>2</a:t>
            </a:r>
            <a:endParaRPr lang="ko-KR" altLang="en-US" sz="1100" b="1" dirty="0">
              <a:latin typeface="+mn-ea"/>
            </a:endParaRPr>
          </a:p>
        </p:txBody>
      </p:sp>
      <p:sp>
        <p:nvSpPr>
          <p:cNvPr id="12" name="직사각형 11"/>
          <p:cNvSpPr/>
          <p:nvPr/>
        </p:nvSpPr>
        <p:spPr>
          <a:xfrm>
            <a:off x="1587976" y="2171173"/>
            <a:ext cx="6184424" cy="191264"/>
          </a:xfrm>
          <a:prstGeom prst="rect">
            <a:avLst/>
          </a:prstGeom>
          <a:noFill/>
          <a:ln w="25400">
            <a:solidFill>
              <a:srgbClr val="FD531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/>
          <p:cNvSpPr/>
          <p:nvPr/>
        </p:nvSpPr>
        <p:spPr>
          <a:xfrm>
            <a:off x="1486535" y="2080426"/>
            <a:ext cx="182880" cy="182880"/>
          </a:xfrm>
          <a:prstGeom prst="ellipse">
            <a:avLst/>
          </a:prstGeom>
          <a:solidFill>
            <a:srgbClr val="FD5312"/>
          </a:solidFill>
          <a:ln w="25400">
            <a:solidFill>
              <a:srgbClr val="FD531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b="1" dirty="0">
                <a:latin typeface="+mn-ea"/>
              </a:rPr>
              <a:t>1</a:t>
            </a:r>
            <a:endParaRPr lang="ko-KR" altLang="en-US" sz="1100" b="1" dirty="0">
              <a:latin typeface="+mn-ea"/>
            </a:endParaRPr>
          </a:p>
        </p:txBody>
      </p:sp>
      <p:sp>
        <p:nvSpPr>
          <p:cNvPr id="10" name="직사각형 9"/>
          <p:cNvSpPr/>
          <p:nvPr/>
        </p:nvSpPr>
        <p:spPr>
          <a:xfrm>
            <a:off x="8845075" y="3769989"/>
            <a:ext cx="669132" cy="153183"/>
          </a:xfrm>
          <a:prstGeom prst="rect">
            <a:avLst/>
          </a:prstGeom>
          <a:noFill/>
          <a:ln w="25400">
            <a:solidFill>
              <a:srgbClr val="FD531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52282909"/>
      </p:ext>
    </p:extLst>
  </p:cSld>
  <p:clrMapOvr>
    <a:masterClrMapping/>
  </p:clrMapOvr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0162" y="1781079"/>
            <a:ext cx="9273418" cy="3960000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</p:pic>
      <p:sp>
        <p:nvSpPr>
          <p:cNvPr id="93" name="TextBox 4">
            <a:extLst>
              <a:ext uri="{FF2B5EF4-FFF2-40B4-BE49-F238E27FC236}">
                <a16:creationId xmlns:a16="http://schemas.microsoft.com/office/drawing/2014/main" xmlns="" id="{B2A2134E-34A5-422C-8D66-092F6558A4F0}"/>
              </a:ext>
            </a:extLst>
          </p:cNvPr>
          <p:cNvSpPr txBox="1"/>
          <p:nvPr/>
        </p:nvSpPr>
        <p:spPr>
          <a:xfrm>
            <a:off x="96327" y="39171"/>
            <a:ext cx="51569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000" b="1" spc="-7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담임 주요 업무처리 방법</a:t>
            </a:r>
          </a:p>
        </p:txBody>
      </p:sp>
      <p:sp>
        <p:nvSpPr>
          <p:cNvPr id="15" name="모서리가 둥근 직사각형 14">
            <a:extLst>
              <a:ext uri="{FF2B5EF4-FFF2-40B4-BE49-F238E27FC236}">
                <a16:creationId xmlns:a16="http://schemas.microsoft.com/office/drawing/2014/main" xmlns="" id="{A48839FD-54EA-214C-BE98-4BDD2DF3094C}"/>
              </a:ext>
            </a:extLst>
          </p:cNvPr>
          <p:cNvSpPr/>
          <p:nvPr/>
        </p:nvSpPr>
        <p:spPr>
          <a:xfrm>
            <a:off x="163006" y="802347"/>
            <a:ext cx="3637470" cy="669006"/>
          </a:xfrm>
          <a:prstGeom prst="roundRect">
            <a:avLst>
              <a:gd name="adj" fmla="val 50000"/>
            </a:avLst>
          </a:prstGeom>
          <a:solidFill>
            <a:srgbClr val="E2F0D9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3. </a:t>
            </a:r>
            <a:r>
              <a:rPr lang="ko-KR" altLang="en-US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담임 </a:t>
            </a:r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– </a:t>
            </a:r>
            <a:r>
              <a:rPr lang="ko-KR" altLang="en-US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검사진행현황</a:t>
            </a:r>
            <a:endParaRPr lang="en-US" altLang="ko-KR" sz="1400" b="1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66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lvl="0"/>
            <a:r>
              <a:rPr lang="en-US" altLang="ko-KR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3.2. </a:t>
            </a:r>
            <a:r>
              <a:rPr lang="ko-KR" altLang="en-US" b="1" dirty="0" err="1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검사및</a:t>
            </a:r>
            <a:r>
              <a:rPr lang="en-US" altLang="ko-KR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2</a:t>
            </a:r>
            <a:r>
              <a:rPr lang="ko-KR" altLang="en-US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차조치일자관리</a:t>
            </a:r>
            <a:r>
              <a:rPr lang="en-US" altLang="ko-KR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(2/4)</a:t>
            </a:r>
            <a:endParaRPr lang="ko-KR" altLang="en-US" b="1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66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xmlns="" id="{7E13B21E-D9E5-4BE6-AB9C-ADCDEF6AE8BD}"/>
              </a:ext>
            </a:extLst>
          </p:cNvPr>
          <p:cNvSpPr/>
          <p:nvPr/>
        </p:nvSpPr>
        <p:spPr>
          <a:xfrm>
            <a:off x="422910" y="5840455"/>
            <a:ext cx="7895589" cy="609398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000">
              <a:lnSpc>
                <a:spcPct val="120000"/>
              </a:lnSpc>
            </a:pP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③ 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1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차검사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미실시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학생에 대해 검사거부여부를 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미실시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또는 검사거부로 선택함</a:t>
            </a:r>
            <a:endParaRPr lang="en-US" altLang="ko-KR" sz="1100" b="1" dirty="0">
              <a:ln>
                <a:solidFill>
                  <a:schemeClr val="tx1">
                    <a:lumMod val="85000"/>
                    <a:lumOff val="15000"/>
                    <a:alpha val="0"/>
                  </a:schemeClr>
                </a:solidFill>
              </a:ln>
              <a:solidFill>
                <a:srgbClr val="FD5312"/>
              </a:solidFill>
              <a:latin typeface="나눔바른고딕" panose="020B0600000101010101" charset="-127"/>
              <a:ea typeface="나눔바른고딕" panose="020B0600000101010101" charset="-127"/>
            </a:endParaRPr>
          </a:p>
          <a:p>
            <a:pPr marL="36000">
              <a:lnSpc>
                <a:spcPct val="120000"/>
              </a:lnSpc>
            </a:pP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④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상담을 통하여 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관심군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여부가 최종 확인되었을 경우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관심군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여부를  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O, X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로 선택함</a:t>
            </a:r>
            <a:endParaRPr lang="en-US" altLang="ko-KR" sz="1100" b="1" dirty="0">
              <a:ln>
                <a:solidFill>
                  <a:schemeClr val="tx1">
                    <a:lumMod val="85000"/>
                    <a:lumOff val="15000"/>
                    <a:alpha val="0"/>
                  </a:schemeClr>
                </a:solidFill>
              </a:ln>
              <a:solidFill>
                <a:srgbClr val="FD5312"/>
              </a:solidFill>
              <a:latin typeface="나눔바른고딕" panose="020B0600000101010101" charset="-127"/>
              <a:ea typeface="나눔바른고딕" panose="020B0600000101010101" charset="-127"/>
            </a:endParaRPr>
          </a:p>
          <a:p>
            <a:pPr marL="36000">
              <a:lnSpc>
                <a:spcPct val="120000"/>
              </a:lnSpc>
            </a:pP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⑤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관심군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학생을 조치한 날짜를 전문기관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2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차조치일자에 입력하고 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[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저장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] 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버튼을 클릭함</a:t>
            </a:r>
            <a:endParaRPr lang="en-US" altLang="ko-KR" sz="1100" b="1" dirty="0">
              <a:ln>
                <a:solidFill>
                  <a:schemeClr val="tx1">
                    <a:lumMod val="85000"/>
                    <a:lumOff val="15000"/>
                    <a:alpha val="0"/>
                  </a:schemeClr>
                </a:solidFill>
              </a:ln>
              <a:solidFill>
                <a:srgbClr val="FD5312"/>
              </a:solidFill>
              <a:latin typeface="나눔바른고딕" panose="020B0600000101010101" charset="-127"/>
              <a:ea typeface="나눔바른고딕" panose="020B0600000101010101" charset="-127"/>
            </a:endParaRPr>
          </a:p>
        </p:txBody>
      </p:sp>
      <p:sp>
        <p:nvSpPr>
          <p:cNvPr id="14" name="직사각형 13"/>
          <p:cNvSpPr/>
          <p:nvPr/>
        </p:nvSpPr>
        <p:spPr>
          <a:xfrm>
            <a:off x="8845075" y="3769989"/>
            <a:ext cx="669132" cy="153183"/>
          </a:xfrm>
          <a:prstGeom prst="rect">
            <a:avLst/>
          </a:prstGeom>
          <a:noFill/>
          <a:ln w="25400">
            <a:solidFill>
              <a:srgbClr val="FD531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타원 15"/>
          <p:cNvSpPr/>
          <p:nvPr/>
        </p:nvSpPr>
        <p:spPr>
          <a:xfrm>
            <a:off x="9422767" y="3673787"/>
            <a:ext cx="182880" cy="182880"/>
          </a:xfrm>
          <a:prstGeom prst="ellipse">
            <a:avLst/>
          </a:prstGeom>
          <a:solidFill>
            <a:srgbClr val="FD5312"/>
          </a:solidFill>
          <a:ln w="25400">
            <a:solidFill>
              <a:srgbClr val="FD531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b="1" dirty="0">
                <a:latin typeface="+mn-ea"/>
              </a:rPr>
              <a:t>5</a:t>
            </a:r>
            <a:endParaRPr lang="ko-KR" altLang="en-US" sz="1100" b="1" dirty="0">
              <a:latin typeface="+mn-ea"/>
            </a:endParaRPr>
          </a:p>
        </p:txBody>
      </p:sp>
      <p:pic>
        <p:nvPicPr>
          <p:cNvPr id="18" name="그림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72181" y="3757923"/>
            <a:ext cx="704693" cy="623577"/>
          </a:xfrm>
          <a:prstGeom prst="rect">
            <a:avLst/>
          </a:prstGeom>
        </p:spPr>
      </p:pic>
      <p:sp>
        <p:nvSpPr>
          <p:cNvPr id="23" name="직사각형 22"/>
          <p:cNvSpPr/>
          <p:nvPr/>
        </p:nvSpPr>
        <p:spPr>
          <a:xfrm>
            <a:off x="8134192" y="3769989"/>
            <a:ext cx="659764" cy="419856"/>
          </a:xfrm>
          <a:prstGeom prst="rect">
            <a:avLst/>
          </a:prstGeom>
          <a:noFill/>
          <a:ln w="25400">
            <a:solidFill>
              <a:srgbClr val="FD531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4" name="타원 23"/>
          <p:cNvSpPr/>
          <p:nvPr/>
        </p:nvSpPr>
        <p:spPr>
          <a:xfrm>
            <a:off x="8049895" y="3673787"/>
            <a:ext cx="182880" cy="182880"/>
          </a:xfrm>
          <a:prstGeom prst="ellipse">
            <a:avLst/>
          </a:prstGeom>
          <a:solidFill>
            <a:srgbClr val="FD5312"/>
          </a:solidFill>
          <a:ln w="25400">
            <a:solidFill>
              <a:srgbClr val="FD531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b="1" dirty="0">
                <a:latin typeface="+mn-ea"/>
              </a:rPr>
              <a:t>4</a:t>
            </a:r>
            <a:endParaRPr lang="ko-KR" altLang="en-US" sz="1100" b="1" dirty="0">
              <a:latin typeface="+mn-ea"/>
            </a:endParaRPr>
          </a:p>
        </p:txBody>
      </p:sp>
      <p:sp>
        <p:nvSpPr>
          <p:cNvPr id="20" name="직사각형 19"/>
          <p:cNvSpPr/>
          <p:nvPr/>
        </p:nvSpPr>
        <p:spPr>
          <a:xfrm>
            <a:off x="6684962" y="3749987"/>
            <a:ext cx="666579" cy="641038"/>
          </a:xfrm>
          <a:prstGeom prst="rect">
            <a:avLst/>
          </a:prstGeom>
          <a:noFill/>
          <a:ln w="25400">
            <a:solidFill>
              <a:srgbClr val="FD531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" name="타원 20"/>
          <p:cNvSpPr/>
          <p:nvPr/>
        </p:nvSpPr>
        <p:spPr>
          <a:xfrm>
            <a:off x="6590982" y="3658547"/>
            <a:ext cx="182880" cy="182880"/>
          </a:xfrm>
          <a:prstGeom prst="ellipse">
            <a:avLst/>
          </a:prstGeom>
          <a:solidFill>
            <a:srgbClr val="FD5312"/>
          </a:solidFill>
          <a:ln w="25400">
            <a:solidFill>
              <a:srgbClr val="FD531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b="1" dirty="0">
                <a:latin typeface="+mn-ea"/>
              </a:rPr>
              <a:t>3</a:t>
            </a:r>
            <a:endParaRPr lang="ko-KR" altLang="en-US" sz="1100" b="1" dirty="0">
              <a:latin typeface="+mn-ea"/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9339943" y="3022500"/>
            <a:ext cx="226064" cy="137080"/>
          </a:xfrm>
          <a:prstGeom prst="rect">
            <a:avLst/>
          </a:prstGeom>
          <a:noFill/>
          <a:ln w="25400">
            <a:solidFill>
              <a:srgbClr val="FD531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22526989"/>
      </p:ext>
    </p:extLst>
  </p:cSld>
  <p:clrMapOvr>
    <a:masterClrMapping/>
  </p:clrMapOvr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0162" y="1781079"/>
            <a:ext cx="9273418" cy="3960000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</p:pic>
      <p:sp>
        <p:nvSpPr>
          <p:cNvPr id="93" name="TextBox 4">
            <a:extLst>
              <a:ext uri="{FF2B5EF4-FFF2-40B4-BE49-F238E27FC236}">
                <a16:creationId xmlns:a16="http://schemas.microsoft.com/office/drawing/2014/main" xmlns="" id="{B2A2134E-34A5-422C-8D66-092F6558A4F0}"/>
              </a:ext>
            </a:extLst>
          </p:cNvPr>
          <p:cNvSpPr txBox="1"/>
          <p:nvPr/>
        </p:nvSpPr>
        <p:spPr>
          <a:xfrm>
            <a:off x="96327" y="39171"/>
            <a:ext cx="51569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000" b="1" spc="-7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담임 주요 업무처리 방법</a:t>
            </a:r>
          </a:p>
        </p:txBody>
      </p:sp>
      <p:sp>
        <p:nvSpPr>
          <p:cNvPr id="15" name="모서리가 둥근 직사각형 14">
            <a:extLst>
              <a:ext uri="{FF2B5EF4-FFF2-40B4-BE49-F238E27FC236}">
                <a16:creationId xmlns:a16="http://schemas.microsoft.com/office/drawing/2014/main" xmlns="" id="{A48839FD-54EA-214C-BE98-4BDD2DF3094C}"/>
              </a:ext>
            </a:extLst>
          </p:cNvPr>
          <p:cNvSpPr/>
          <p:nvPr/>
        </p:nvSpPr>
        <p:spPr>
          <a:xfrm>
            <a:off x="163006" y="802347"/>
            <a:ext cx="3637470" cy="669006"/>
          </a:xfrm>
          <a:prstGeom prst="roundRect">
            <a:avLst>
              <a:gd name="adj" fmla="val 50000"/>
            </a:avLst>
          </a:prstGeom>
          <a:solidFill>
            <a:srgbClr val="E2F0D9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3. </a:t>
            </a:r>
            <a:r>
              <a:rPr lang="ko-KR" altLang="en-US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담임 </a:t>
            </a:r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– </a:t>
            </a:r>
            <a:r>
              <a:rPr lang="ko-KR" altLang="en-US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검사진행현황</a:t>
            </a:r>
            <a:endParaRPr lang="en-US" altLang="ko-KR" sz="1400" b="1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66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lvl="0"/>
            <a:r>
              <a:rPr lang="en-US" altLang="ko-KR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3.2. </a:t>
            </a:r>
            <a:r>
              <a:rPr lang="ko-KR" altLang="en-US" b="1" dirty="0" err="1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검사및</a:t>
            </a:r>
            <a:r>
              <a:rPr lang="en-US" altLang="ko-KR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2</a:t>
            </a:r>
            <a:r>
              <a:rPr lang="ko-KR" altLang="en-US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차조치일자관리</a:t>
            </a:r>
            <a:r>
              <a:rPr lang="en-US" altLang="ko-KR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(3/4)</a:t>
            </a:r>
            <a:endParaRPr lang="ko-KR" altLang="en-US" b="1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66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3771733" y="3394969"/>
            <a:ext cx="707557" cy="186431"/>
          </a:xfrm>
          <a:prstGeom prst="rect">
            <a:avLst/>
          </a:prstGeom>
          <a:noFill/>
          <a:ln w="25400">
            <a:solidFill>
              <a:srgbClr val="FD531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14" name="꺾인 연결선 13"/>
          <p:cNvCxnSpPr>
            <a:cxnSpLocks/>
            <a:stCxn id="13" idx="3"/>
          </p:cNvCxnSpPr>
          <p:nvPr/>
        </p:nvCxnSpPr>
        <p:spPr>
          <a:xfrm flipV="1">
            <a:off x="4479290" y="3486409"/>
            <a:ext cx="308610" cy="1776"/>
          </a:xfrm>
          <a:prstGeom prst="bentConnector3">
            <a:avLst>
              <a:gd name="adj1" fmla="val 50000"/>
            </a:avLst>
          </a:prstGeom>
          <a:ln w="25400">
            <a:solidFill>
              <a:srgbClr val="FD531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직사각형 15">
            <a:extLst>
              <a:ext uri="{FF2B5EF4-FFF2-40B4-BE49-F238E27FC236}">
                <a16:creationId xmlns:a16="http://schemas.microsoft.com/office/drawing/2014/main" xmlns="" id="{7E13B21E-D9E5-4BE6-AB9C-ADCDEF6AE8BD}"/>
              </a:ext>
            </a:extLst>
          </p:cNvPr>
          <p:cNvSpPr/>
          <p:nvPr/>
        </p:nvSpPr>
        <p:spPr>
          <a:xfrm>
            <a:off x="320162" y="5847672"/>
            <a:ext cx="8973845" cy="203133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80000" indent="-180000">
              <a:lnSpc>
                <a:spcPct val="120000"/>
              </a:lnSpc>
            </a:pP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⑥ 학생 성명을 클릭하여 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검사및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2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차조치일자관리이력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팝업에서 해당 학생에 대한 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3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년 동안의 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1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차 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검사일자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, 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전문기관 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2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차 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조치일자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, 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검사거부여부 이력을 조회함</a:t>
            </a:r>
            <a:endParaRPr lang="en-US" altLang="ko-KR" sz="1100" b="1" dirty="0">
              <a:ln>
                <a:solidFill>
                  <a:schemeClr val="tx1">
                    <a:lumMod val="85000"/>
                    <a:lumOff val="15000"/>
                    <a:alpha val="0"/>
                  </a:schemeClr>
                </a:solidFill>
              </a:ln>
              <a:solidFill>
                <a:srgbClr val="FD5312"/>
              </a:solidFill>
              <a:latin typeface="나눔바른고딕" panose="020B0600000101010101" charset="-127"/>
              <a:ea typeface="나눔바른고딕" panose="020B0600000101010101" charset="-127"/>
            </a:endParaRPr>
          </a:p>
        </p:txBody>
      </p:sp>
      <p:sp>
        <p:nvSpPr>
          <p:cNvPr id="11" name="타원 10"/>
          <p:cNvSpPr/>
          <p:nvPr/>
        </p:nvSpPr>
        <p:spPr>
          <a:xfrm>
            <a:off x="3680293" y="3303529"/>
            <a:ext cx="182880" cy="182880"/>
          </a:xfrm>
          <a:prstGeom prst="ellipse">
            <a:avLst/>
          </a:prstGeom>
          <a:solidFill>
            <a:srgbClr val="FD5312"/>
          </a:solidFill>
          <a:ln w="25400">
            <a:solidFill>
              <a:srgbClr val="FD531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b="1" dirty="0">
                <a:latin typeface="+mn-ea"/>
              </a:rPr>
              <a:t>6</a:t>
            </a:r>
            <a:endParaRPr lang="ko-KR" altLang="en-US" sz="1100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280508763"/>
      </p:ext>
    </p:extLst>
  </p:cSld>
  <p:clrMapOvr>
    <a:masterClrMapping/>
  </p:clrMapOvr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0162" y="1780858"/>
            <a:ext cx="9273418" cy="3960000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</p:pic>
      <p:sp>
        <p:nvSpPr>
          <p:cNvPr id="93" name="TextBox 4">
            <a:extLst>
              <a:ext uri="{FF2B5EF4-FFF2-40B4-BE49-F238E27FC236}">
                <a16:creationId xmlns:a16="http://schemas.microsoft.com/office/drawing/2014/main" xmlns="" id="{B2A2134E-34A5-422C-8D66-092F6558A4F0}"/>
              </a:ext>
            </a:extLst>
          </p:cNvPr>
          <p:cNvSpPr txBox="1"/>
          <p:nvPr/>
        </p:nvSpPr>
        <p:spPr>
          <a:xfrm>
            <a:off x="96327" y="39171"/>
            <a:ext cx="51569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000" b="1" spc="-7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담임 주요 업무처리 방법</a:t>
            </a:r>
          </a:p>
        </p:txBody>
      </p:sp>
      <p:sp>
        <p:nvSpPr>
          <p:cNvPr id="15" name="모서리가 둥근 직사각형 14">
            <a:extLst>
              <a:ext uri="{FF2B5EF4-FFF2-40B4-BE49-F238E27FC236}">
                <a16:creationId xmlns:a16="http://schemas.microsoft.com/office/drawing/2014/main" xmlns="" id="{A48839FD-54EA-214C-BE98-4BDD2DF3094C}"/>
              </a:ext>
            </a:extLst>
          </p:cNvPr>
          <p:cNvSpPr/>
          <p:nvPr/>
        </p:nvSpPr>
        <p:spPr>
          <a:xfrm>
            <a:off x="163006" y="802347"/>
            <a:ext cx="3637470" cy="669006"/>
          </a:xfrm>
          <a:prstGeom prst="roundRect">
            <a:avLst>
              <a:gd name="adj" fmla="val 50000"/>
            </a:avLst>
          </a:prstGeom>
          <a:solidFill>
            <a:srgbClr val="E2F0D9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3. </a:t>
            </a:r>
            <a:r>
              <a:rPr lang="ko-KR" altLang="en-US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담임 </a:t>
            </a:r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– </a:t>
            </a:r>
            <a:r>
              <a:rPr lang="ko-KR" altLang="en-US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검사진행현황</a:t>
            </a:r>
            <a:endParaRPr lang="en-US" altLang="ko-KR" sz="1400" b="1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66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lvl="0"/>
            <a:r>
              <a:rPr lang="en-US" altLang="ko-KR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3.2. </a:t>
            </a:r>
            <a:r>
              <a:rPr lang="ko-KR" altLang="en-US" b="1" dirty="0" err="1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검사및</a:t>
            </a:r>
            <a:r>
              <a:rPr lang="en-US" altLang="ko-KR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2</a:t>
            </a:r>
            <a:r>
              <a:rPr lang="ko-KR" altLang="en-US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차조치일자관리</a:t>
            </a:r>
            <a:r>
              <a:rPr lang="en-US" altLang="ko-KR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(4/4)</a:t>
            </a:r>
            <a:endParaRPr lang="ko-KR" altLang="en-US" b="1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66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8824186" y="3002277"/>
            <a:ext cx="523875" cy="172835"/>
          </a:xfrm>
          <a:prstGeom prst="rect">
            <a:avLst/>
          </a:prstGeom>
          <a:noFill/>
          <a:ln w="25400">
            <a:solidFill>
              <a:srgbClr val="FD531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18" name="꺾인 연결선 17"/>
          <p:cNvCxnSpPr>
            <a:cxnSpLocks/>
            <a:stCxn id="17" idx="2"/>
          </p:cNvCxnSpPr>
          <p:nvPr/>
        </p:nvCxnSpPr>
        <p:spPr>
          <a:xfrm rot="5400000">
            <a:off x="7314892" y="2362620"/>
            <a:ext cx="958741" cy="2583724"/>
          </a:xfrm>
          <a:prstGeom prst="bentConnector2">
            <a:avLst/>
          </a:prstGeom>
          <a:ln w="25400">
            <a:solidFill>
              <a:srgbClr val="FD531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타원 9"/>
          <p:cNvSpPr/>
          <p:nvPr/>
        </p:nvSpPr>
        <p:spPr>
          <a:xfrm>
            <a:off x="8732745" y="2905814"/>
            <a:ext cx="182880" cy="182880"/>
          </a:xfrm>
          <a:prstGeom prst="ellipse">
            <a:avLst/>
          </a:prstGeom>
          <a:solidFill>
            <a:srgbClr val="FD5312"/>
          </a:solidFill>
          <a:ln w="25400">
            <a:solidFill>
              <a:srgbClr val="FD531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b="1" dirty="0">
                <a:latin typeface="+mn-ea"/>
              </a:rPr>
              <a:t>7</a:t>
            </a:r>
            <a:endParaRPr lang="ko-KR" altLang="en-US" sz="1100" b="1" dirty="0">
              <a:latin typeface="+mn-ea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xmlns="" id="{7E13B21E-D9E5-4BE6-AB9C-ADCDEF6AE8BD}"/>
              </a:ext>
            </a:extLst>
          </p:cNvPr>
          <p:cNvSpPr/>
          <p:nvPr/>
        </p:nvSpPr>
        <p:spPr>
          <a:xfrm>
            <a:off x="431411" y="5948796"/>
            <a:ext cx="5536681" cy="203133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80000" indent="-180000">
              <a:lnSpc>
                <a:spcPct val="120000"/>
              </a:lnSpc>
            </a:pP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⑦ 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[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반별저장여부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] 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버튼을 클릭하여 반별마감현황에서 반별 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검사일자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저장여부를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조회함</a:t>
            </a:r>
            <a:endParaRPr lang="en-US" altLang="ko-KR" sz="1100" b="1" dirty="0">
              <a:ln>
                <a:solidFill>
                  <a:schemeClr val="tx1">
                    <a:lumMod val="85000"/>
                    <a:lumOff val="15000"/>
                    <a:alpha val="0"/>
                  </a:schemeClr>
                </a:solidFill>
              </a:ln>
              <a:solidFill>
                <a:srgbClr val="FD5312"/>
              </a:solidFill>
              <a:latin typeface="나눔바른고딕" panose="020B0600000101010101" charset="-127"/>
              <a:ea typeface="나눔바른고딕" panose="020B0600000101010101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582486835"/>
      </p:ext>
    </p:extLst>
  </p:cSld>
  <p:clrMapOvr>
    <a:masterClrMapping/>
  </p:clrMapOvr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="" xmlns:a16="http://schemas.microsoft.com/office/drawing/2014/main" id="{DCB69E5C-E957-F63C-00EC-93F00182A92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0990" y="1778356"/>
            <a:ext cx="9272820" cy="3956647"/>
          </a:xfrm>
          <a:prstGeom prst="rect">
            <a:avLst/>
          </a:prstGeom>
        </p:spPr>
      </p:pic>
      <p:sp>
        <p:nvSpPr>
          <p:cNvPr id="93" name="TextBox 4">
            <a:extLst>
              <a:ext uri="{FF2B5EF4-FFF2-40B4-BE49-F238E27FC236}">
                <a16:creationId xmlns="" xmlns:a16="http://schemas.microsoft.com/office/drawing/2014/main" id="{B2A2134E-34A5-422C-8D66-092F6558A4F0}"/>
              </a:ext>
            </a:extLst>
          </p:cNvPr>
          <p:cNvSpPr txBox="1"/>
          <p:nvPr/>
        </p:nvSpPr>
        <p:spPr>
          <a:xfrm>
            <a:off x="96327" y="39171"/>
            <a:ext cx="51569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000" b="1" spc="-7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담임 주요 업무처리 방법</a:t>
            </a:r>
          </a:p>
        </p:txBody>
      </p:sp>
      <p:sp>
        <p:nvSpPr>
          <p:cNvPr id="14" name="모서리가 둥근 직사각형 13">
            <a:extLst>
              <a:ext uri="{FF2B5EF4-FFF2-40B4-BE49-F238E27FC236}">
                <a16:creationId xmlns="" xmlns:a16="http://schemas.microsoft.com/office/drawing/2014/main" id="{A48839FD-54EA-214C-BE98-4BDD2DF3094C}"/>
              </a:ext>
            </a:extLst>
          </p:cNvPr>
          <p:cNvSpPr/>
          <p:nvPr/>
        </p:nvSpPr>
        <p:spPr>
          <a:xfrm>
            <a:off x="163006" y="802346"/>
            <a:ext cx="3642849" cy="669007"/>
          </a:xfrm>
          <a:prstGeom prst="roundRect">
            <a:avLst>
              <a:gd name="adj" fmla="val 50000"/>
            </a:avLst>
          </a:prstGeom>
          <a:solidFill>
            <a:srgbClr val="E2F0D9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4. </a:t>
            </a:r>
            <a:r>
              <a:rPr lang="ko-KR" altLang="en-US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담임 </a:t>
            </a:r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– </a:t>
            </a:r>
            <a:r>
              <a:rPr lang="ko-KR" altLang="en-US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검사결과관리</a:t>
            </a:r>
            <a:endParaRPr lang="en-US" altLang="ko-KR" sz="1600" b="1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66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r>
              <a:rPr lang="en-US" altLang="ko-KR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4.1. </a:t>
            </a:r>
            <a:r>
              <a:rPr lang="ko-KR" altLang="en-US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반별검사결과관리</a:t>
            </a:r>
            <a:r>
              <a:rPr lang="en-US" altLang="ko-KR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(1/13)</a:t>
            </a:r>
            <a:endParaRPr lang="ko-KR" altLang="en-US" b="1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66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5" name="사각형: 둥근 모서리 81">
            <a:extLst>
              <a:ext uri="{FF2B5EF4-FFF2-40B4-BE49-F238E27FC236}">
                <a16:creationId xmlns="" xmlns:a16="http://schemas.microsoft.com/office/drawing/2014/main" id="{E908EED5-9D07-442C-87CA-697451B62CB7}"/>
              </a:ext>
            </a:extLst>
          </p:cNvPr>
          <p:cNvSpPr/>
          <p:nvPr/>
        </p:nvSpPr>
        <p:spPr>
          <a:xfrm>
            <a:off x="3970021" y="802347"/>
            <a:ext cx="5662930" cy="550546"/>
          </a:xfrm>
          <a:prstGeom prst="roundRect">
            <a:avLst>
              <a:gd name="adj" fmla="val 6492"/>
            </a:avLst>
          </a:prstGeom>
          <a:solidFill>
            <a:schemeClr val="bg1"/>
          </a:solidFill>
          <a:ln w="6350">
            <a:solidFill>
              <a:schemeClr val="bg1">
                <a:lumMod val="75000"/>
              </a:schemeClr>
            </a:solidFill>
          </a:ln>
          <a:effectLst>
            <a:outerShdw blurRad="889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defTabSz="1090746" fontAlgn="ctr" latinLnBrk="0">
              <a:buClr>
                <a:srgbClr val="336699"/>
              </a:buClr>
              <a:defRPr/>
            </a:pPr>
            <a:endParaRPr kumimoji="1" lang="en-US" altLang="ko-KR" sz="200" b="1" kern="0" dirty="0">
              <a:ln w="0">
                <a:solidFill>
                  <a:srgbClr val="0B4355">
                    <a:alpha val="5000"/>
                  </a:srgbClr>
                </a:solidFill>
              </a:ln>
              <a:solidFill>
                <a:srgbClr val="C00000"/>
              </a:solidFill>
              <a:latin typeface="나눔바른고딕" panose="020B0600000101010101" charset="-127"/>
              <a:ea typeface="나눔바른고딕" panose="020B0600000101010101" charset="-127"/>
              <a:sym typeface="Wingdings" pitchFamily="2" charset="2"/>
            </a:endParaRPr>
          </a:p>
        </p:txBody>
      </p:sp>
      <p:grpSp>
        <p:nvGrpSpPr>
          <p:cNvPr id="33" name="그룹 32"/>
          <p:cNvGrpSpPr/>
          <p:nvPr/>
        </p:nvGrpSpPr>
        <p:grpSpPr>
          <a:xfrm>
            <a:off x="4079992" y="907605"/>
            <a:ext cx="5451357" cy="364742"/>
            <a:chOff x="4079993" y="907605"/>
            <a:chExt cx="5345874" cy="364742"/>
          </a:xfrm>
        </p:grpSpPr>
        <p:cxnSp>
          <p:nvCxnSpPr>
            <p:cNvPr id="7" name="직선 화살표 연결선 6"/>
            <p:cNvCxnSpPr/>
            <p:nvPr/>
          </p:nvCxnSpPr>
          <p:spPr>
            <a:xfrm>
              <a:off x="4614193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직선 화살표 연결선 7"/>
            <p:cNvCxnSpPr/>
            <p:nvPr/>
          </p:nvCxnSpPr>
          <p:spPr>
            <a:xfrm>
              <a:off x="5292563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직선 화살표 연결선 8"/>
            <p:cNvCxnSpPr/>
            <p:nvPr/>
          </p:nvCxnSpPr>
          <p:spPr>
            <a:xfrm>
              <a:off x="6090136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직선 화살표 연결선 9"/>
            <p:cNvCxnSpPr/>
            <p:nvPr/>
          </p:nvCxnSpPr>
          <p:spPr>
            <a:xfrm>
              <a:off x="7002067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7" name="그룹 26"/>
            <p:cNvGrpSpPr/>
            <p:nvPr/>
          </p:nvGrpSpPr>
          <p:grpSpPr>
            <a:xfrm>
              <a:off x="4753326" y="907606"/>
              <a:ext cx="567815" cy="364740"/>
              <a:chOff x="5693299" y="907606"/>
              <a:chExt cx="687056" cy="364740"/>
            </a:xfrm>
          </p:grpSpPr>
          <p:sp>
            <p:nvSpPr>
              <p:cNvPr id="12" name="Rectangle 113"/>
              <p:cNvSpPr>
                <a:spLocks noChangeArrowheads="1"/>
              </p:cNvSpPr>
              <p:nvPr/>
            </p:nvSpPr>
            <p:spPr bwMode="auto">
              <a:xfrm>
                <a:off x="5693301" y="1076885"/>
                <a:ext cx="687054" cy="195461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반별검사결과</a:t>
                </a:r>
              </a:p>
            </p:txBody>
          </p:sp>
          <p:sp>
            <p:nvSpPr>
              <p:cNvPr id="13" name="Rectangle 113"/>
              <p:cNvSpPr>
                <a:spLocks noChangeArrowheads="1"/>
              </p:cNvSpPr>
              <p:nvPr/>
            </p:nvSpPr>
            <p:spPr bwMode="auto">
              <a:xfrm>
                <a:off x="5693299" y="907606"/>
                <a:ext cx="687056" cy="169279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spc="-5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담임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spc="-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grpSp>
          <p:nvGrpSpPr>
            <p:cNvPr id="28" name="그룹 27"/>
            <p:cNvGrpSpPr/>
            <p:nvPr/>
          </p:nvGrpSpPr>
          <p:grpSpPr>
            <a:xfrm>
              <a:off x="5434914" y="907606"/>
              <a:ext cx="687056" cy="364740"/>
              <a:chOff x="6497545" y="907606"/>
              <a:chExt cx="687056" cy="364740"/>
            </a:xfrm>
          </p:grpSpPr>
          <p:sp>
            <p:nvSpPr>
              <p:cNvPr id="17" name="Rectangle 113"/>
              <p:cNvSpPr>
                <a:spLocks noChangeArrowheads="1"/>
              </p:cNvSpPr>
              <p:nvPr/>
            </p:nvSpPr>
            <p:spPr bwMode="auto">
              <a:xfrm>
                <a:off x="6497547" y="1076885"/>
                <a:ext cx="687054" cy="195461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spc="-5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검사결과통계및제출</a:t>
                </a:r>
                <a:endParaRPr lang="ko-KR" altLang="en-US" sz="700" spc="-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  <p:sp>
            <p:nvSpPr>
              <p:cNvPr id="18" name="Rectangle 113"/>
              <p:cNvSpPr>
                <a:spLocks noChangeArrowheads="1"/>
              </p:cNvSpPr>
              <p:nvPr/>
            </p:nvSpPr>
            <p:spPr bwMode="auto">
              <a:xfrm>
                <a:off x="6497545" y="907606"/>
                <a:ext cx="687056" cy="169279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spc="-5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spc="-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grpSp>
          <p:nvGrpSpPr>
            <p:cNvPr id="21" name="그룹 20"/>
            <p:cNvGrpSpPr/>
            <p:nvPr/>
          </p:nvGrpSpPr>
          <p:grpSpPr>
            <a:xfrm>
              <a:off x="4079993" y="907606"/>
              <a:ext cx="567815" cy="364740"/>
              <a:chOff x="4984309" y="907606"/>
              <a:chExt cx="662776" cy="364740"/>
            </a:xfrm>
          </p:grpSpPr>
          <p:sp>
            <p:nvSpPr>
              <p:cNvPr id="22" name="Rectangle 113"/>
              <p:cNvSpPr>
                <a:spLocks noChangeArrowheads="1"/>
              </p:cNvSpPr>
              <p:nvPr/>
            </p:nvSpPr>
            <p:spPr bwMode="auto">
              <a:xfrm>
                <a:off x="4984311" y="1076885"/>
                <a:ext cx="662774" cy="195461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spc="-100" dirty="0">
                    <a:solidFill>
                      <a:schemeClr val="tx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반별검사결과관리</a:t>
                </a:r>
              </a:p>
            </p:txBody>
          </p:sp>
          <p:sp>
            <p:nvSpPr>
              <p:cNvPr id="23" name="Rectangle 113"/>
              <p:cNvSpPr>
                <a:spLocks noChangeArrowheads="1"/>
              </p:cNvSpPr>
              <p:nvPr/>
            </p:nvSpPr>
            <p:spPr bwMode="auto">
              <a:xfrm>
                <a:off x="4984309" y="907606"/>
                <a:ext cx="662776" cy="169279"/>
              </a:xfrm>
              <a:prstGeom prst="rect">
                <a:avLst/>
              </a:prstGeom>
              <a:solidFill>
                <a:srgbClr val="006600"/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b="1" spc="-50" dirty="0" err="1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b="1" spc="-50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b="1" spc="-50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담임</a:t>
                </a:r>
                <a:r>
                  <a:rPr lang="en-US" altLang="ko-KR" sz="800" b="1" spc="-50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b="1" spc="-50" dirty="0">
                  <a:solidFill>
                    <a:schemeClr val="bg1"/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cxnSp>
          <p:nvCxnSpPr>
            <p:cNvPr id="26" name="직선 화살표 연결선 25"/>
            <p:cNvCxnSpPr/>
            <p:nvPr/>
          </p:nvCxnSpPr>
          <p:spPr>
            <a:xfrm>
              <a:off x="7908866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0" name="그룹 29"/>
            <p:cNvGrpSpPr/>
            <p:nvPr/>
          </p:nvGrpSpPr>
          <p:grpSpPr>
            <a:xfrm>
              <a:off x="7145810" y="907605"/>
              <a:ext cx="800684" cy="364740"/>
              <a:chOff x="8096684" y="907605"/>
              <a:chExt cx="687056" cy="364740"/>
            </a:xfrm>
          </p:grpSpPr>
          <p:sp>
            <p:nvSpPr>
              <p:cNvPr id="15" name="Rectangle 113"/>
              <p:cNvSpPr>
                <a:spLocks noChangeArrowheads="1"/>
              </p:cNvSpPr>
              <p:nvPr/>
            </p:nvSpPr>
            <p:spPr bwMode="auto">
              <a:xfrm>
                <a:off x="8096685" y="1076883"/>
                <a:ext cx="68705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ko-KR" altLang="en-US" sz="7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학교급별검사결과통계</a:t>
                </a:r>
                <a:endParaRPr lang="ko-KR" altLang="en-US" sz="7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  <p:sp>
            <p:nvSpPr>
              <p:cNvPr id="16" name="Rectangle 113"/>
              <p:cNvSpPr>
                <a:spLocks noChangeArrowheads="1"/>
              </p:cNvSpPr>
              <p:nvPr/>
            </p:nvSpPr>
            <p:spPr bwMode="auto">
              <a:xfrm>
                <a:off x="8096684" y="907605"/>
                <a:ext cx="687056" cy="16927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ctr"/>
                <a:r>
                  <a:rPr lang="ko-KR" altLang="en-US" sz="800" kern="600" spc="-100" dirty="0" err="1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지원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r>
                  <a:rPr lang="ko-KR" altLang="en-US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청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kern="600" spc="-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grpSp>
          <p:nvGrpSpPr>
            <p:cNvPr id="29" name="그룹 28"/>
            <p:cNvGrpSpPr/>
            <p:nvPr/>
          </p:nvGrpSpPr>
          <p:grpSpPr>
            <a:xfrm>
              <a:off x="6233548" y="907607"/>
              <a:ext cx="800684" cy="364740"/>
              <a:chOff x="7298520" y="907607"/>
              <a:chExt cx="687056" cy="364740"/>
            </a:xfrm>
          </p:grpSpPr>
          <p:sp>
            <p:nvSpPr>
              <p:cNvPr id="19" name="Rectangle 113"/>
              <p:cNvSpPr>
                <a:spLocks noChangeArrowheads="1"/>
              </p:cNvSpPr>
              <p:nvPr/>
            </p:nvSpPr>
            <p:spPr bwMode="auto">
              <a:xfrm>
                <a:off x="7298521" y="1076885"/>
                <a:ext cx="68705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spc="-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학교별검사결과마감현황</a:t>
                </a:r>
              </a:p>
            </p:txBody>
          </p:sp>
          <p:sp>
            <p:nvSpPr>
              <p:cNvPr id="20" name="Rectangle 113"/>
              <p:cNvSpPr>
                <a:spLocks noChangeArrowheads="1"/>
              </p:cNvSpPr>
              <p:nvPr/>
            </p:nvSpPr>
            <p:spPr bwMode="auto">
              <a:xfrm>
                <a:off x="7298520" y="907607"/>
                <a:ext cx="687056" cy="16927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kern="600" spc="-100" dirty="0" err="1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지원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r>
                  <a:rPr lang="ko-KR" altLang="en-US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청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kern="600" spc="-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grpSp>
          <p:nvGrpSpPr>
            <p:cNvPr id="34" name="그룹 33"/>
            <p:cNvGrpSpPr/>
            <p:nvPr/>
          </p:nvGrpSpPr>
          <p:grpSpPr>
            <a:xfrm>
              <a:off x="8793581" y="907605"/>
              <a:ext cx="632286" cy="364740"/>
              <a:chOff x="8885570" y="907605"/>
              <a:chExt cx="687057" cy="364740"/>
            </a:xfrm>
          </p:grpSpPr>
          <p:sp>
            <p:nvSpPr>
              <p:cNvPr id="35" name="Rectangle 113"/>
              <p:cNvSpPr>
                <a:spLocks noChangeArrowheads="1"/>
              </p:cNvSpPr>
              <p:nvPr/>
            </p:nvSpPr>
            <p:spPr bwMode="auto">
              <a:xfrm>
                <a:off x="8885572" y="1076883"/>
                <a:ext cx="68705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ko-KR" altLang="en-US" sz="7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검사결과통계표</a:t>
                </a:r>
              </a:p>
            </p:txBody>
          </p:sp>
          <p:sp>
            <p:nvSpPr>
              <p:cNvPr id="36" name="Rectangle 113"/>
              <p:cNvSpPr>
                <a:spLocks noChangeArrowheads="1"/>
              </p:cNvSpPr>
              <p:nvPr/>
            </p:nvSpPr>
            <p:spPr bwMode="auto">
              <a:xfrm>
                <a:off x="8885570" y="907605"/>
                <a:ext cx="687056" cy="16927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ko-KR" altLang="en-US" sz="800" spc="-5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교육부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spc="-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cxnSp>
          <p:nvCxnSpPr>
            <p:cNvPr id="37" name="직선 화살표 연결선 36"/>
            <p:cNvCxnSpPr/>
            <p:nvPr/>
          </p:nvCxnSpPr>
          <p:spPr>
            <a:xfrm>
              <a:off x="8649838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1" name="그룹 30"/>
            <p:cNvGrpSpPr/>
            <p:nvPr/>
          </p:nvGrpSpPr>
          <p:grpSpPr>
            <a:xfrm>
              <a:off x="8052609" y="907605"/>
              <a:ext cx="632286" cy="364740"/>
              <a:chOff x="8885570" y="907605"/>
              <a:chExt cx="687057" cy="364740"/>
            </a:xfrm>
          </p:grpSpPr>
          <p:sp>
            <p:nvSpPr>
              <p:cNvPr id="24" name="Rectangle 113"/>
              <p:cNvSpPr>
                <a:spLocks noChangeArrowheads="1"/>
              </p:cNvSpPr>
              <p:nvPr/>
            </p:nvSpPr>
            <p:spPr bwMode="auto">
              <a:xfrm>
                <a:off x="8885572" y="1076883"/>
                <a:ext cx="68705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ko-KR" altLang="en-US" sz="7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검사결과마감처리</a:t>
                </a:r>
              </a:p>
            </p:txBody>
          </p:sp>
          <p:sp>
            <p:nvSpPr>
              <p:cNvPr id="25" name="Rectangle 113"/>
              <p:cNvSpPr>
                <a:spLocks noChangeArrowheads="1"/>
              </p:cNvSpPr>
              <p:nvPr/>
            </p:nvSpPr>
            <p:spPr bwMode="auto">
              <a:xfrm>
                <a:off x="8885570" y="907605"/>
                <a:ext cx="687056" cy="16927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ko-KR" altLang="en-US" sz="800" spc="-5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교육청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spc="-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</p:grpSp>
      <p:sp>
        <p:nvSpPr>
          <p:cNvPr id="48" name="직사각형 47">
            <a:extLst>
              <a:ext uri="{FF2B5EF4-FFF2-40B4-BE49-F238E27FC236}">
                <a16:creationId xmlns="" xmlns:a16="http://schemas.microsoft.com/office/drawing/2014/main" id="{7E13B21E-D9E5-4BE6-AB9C-ADCDEF6AE8BD}"/>
              </a:ext>
            </a:extLst>
          </p:cNvPr>
          <p:cNvSpPr/>
          <p:nvPr/>
        </p:nvSpPr>
        <p:spPr>
          <a:xfrm>
            <a:off x="422630" y="5843156"/>
            <a:ext cx="7893742" cy="812530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80000" indent="-180000">
              <a:lnSpc>
                <a:spcPct val="120000"/>
              </a:lnSpc>
            </a:pP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① 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자료권한이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있는 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담임반에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대해 자동으로 설정됨</a:t>
            </a:r>
            <a:endParaRPr lang="en-US" altLang="ko-KR" sz="1100" b="1" dirty="0">
              <a:ln>
                <a:solidFill>
                  <a:schemeClr val="tx1">
                    <a:lumMod val="85000"/>
                    <a:lumOff val="15000"/>
                    <a:alpha val="0"/>
                  </a:schemeClr>
                </a:solidFill>
              </a:ln>
              <a:solidFill>
                <a:srgbClr val="FD5312"/>
              </a:solidFill>
              <a:latin typeface="나눔바른고딕" panose="020B0600000101010101" charset="-127"/>
              <a:ea typeface="나눔바른고딕" panose="020B0600000101010101" charset="-127"/>
            </a:endParaRPr>
          </a:p>
          <a:p>
            <a:pPr marL="36000">
              <a:lnSpc>
                <a:spcPct val="120000"/>
              </a:lnSpc>
            </a:pP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② 초등학교일 경우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아동 정서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·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행동특성검사지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(CPSQ-Ⅱ-Ⅰ) 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반별검사결과 정보를 입력함</a:t>
            </a:r>
            <a:endParaRPr lang="en-US" altLang="ko-KR" sz="1100" b="1" dirty="0">
              <a:ln>
                <a:solidFill>
                  <a:schemeClr val="tx1">
                    <a:lumMod val="85000"/>
                    <a:lumOff val="15000"/>
                    <a:alpha val="0"/>
                  </a:schemeClr>
                </a:solidFill>
              </a:ln>
              <a:solidFill>
                <a:srgbClr val="FD5312"/>
              </a:solidFill>
              <a:latin typeface="나눔바른고딕" panose="020B0600000101010101" charset="-127"/>
              <a:ea typeface="나눔바른고딕" panose="020B0600000101010101" charset="-127"/>
            </a:endParaRPr>
          </a:p>
          <a:p>
            <a:pPr marL="36000">
              <a:lnSpc>
                <a:spcPct val="120000"/>
              </a:lnSpc>
            </a:pP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    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중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/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고등학교일 경우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청소년 정서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·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행동특성검사지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(AMPQ-Ⅲ-Ⅰ) 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반별검사결과 정보를 입력함</a:t>
            </a:r>
            <a:endParaRPr lang="en-US" altLang="ko-KR" sz="1100" b="1" dirty="0">
              <a:ln>
                <a:solidFill>
                  <a:schemeClr val="tx1">
                    <a:lumMod val="85000"/>
                    <a:lumOff val="15000"/>
                    <a:alpha val="0"/>
                  </a:schemeClr>
                </a:solidFill>
              </a:ln>
              <a:solidFill>
                <a:srgbClr val="FD5312"/>
              </a:solidFill>
              <a:latin typeface="나눔바른고딕" panose="020B0600000101010101" charset="-127"/>
              <a:ea typeface="나눔바른고딕" panose="020B0600000101010101" charset="-127"/>
            </a:endParaRPr>
          </a:p>
          <a:p>
            <a:pPr marL="36000">
              <a:lnSpc>
                <a:spcPct val="120000"/>
              </a:lnSpc>
            </a:pP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   ※ 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청소년 정서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·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행동특성검사지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(AMPQ-Ⅲ-Ⅰ) 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반별검사결과는 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교사용검사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영역이 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활성화됨</a:t>
            </a:r>
            <a:endParaRPr lang="en-US" altLang="ko-KR" sz="1100" b="1" dirty="0">
              <a:ln>
                <a:solidFill>
                  <a:schemeClr val="tx1">
                    <a:lumMod val="85000"/>
                    <a:lumOff val="15000"/>
                    <a:alpha val="0"/>
                  </a:schemeClr>
                </a:solidFill>
              </a:ln>
              <a:solidFill>
                <a:srgbClr val="FD5312"/>
              </a:solidFill>
              <a:latin typeface="나눔바른고딕" panose="020B0600000101010101" charset="-127"/>
              <a:ea typeface="나눔바른고딕" panose="020B0600000101010101" charset="-127"/>
            </a:endParaRPr>
          </a:p>
        </p:txBody>
      </p:sp>
      <p:sp>
        <p:nvSpPr>
          <p:cNvPr id="49" name="직사각형 48"/>
          <p:cNvSpPr/>
          <p:nvPr/>
        </p:nvSpPr>
        <p:spPr>
          <a:xfrm>
            <a:off x="1397183" y="2826469"/>
            <a:ext cx="8134165" cy="2908534"/>
          </a:xfrm>
          <a:prstGeom prst="rect">
            <a:avLst/>
          </a:prstGeom>
          <a:noFill/>
          <a:ln w="25400">
            <a:solidFill>
              <a:srgbClr val="FD531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0" name="타원 49"/>
          <p:cNvSpPr/>
          <p:nvPr/>
        </p:nvSpPr>
        <p:spPr>
          <a:xfrm>
            <a:off x="1303235" y="2722600"/>
            <a:ext cx="182880" cy="182880"/>
          </a:xfrm>
          <a:prstGeom prst="ellipse">
            <a:avLst/>
          </a:prstGeom>
          <a:solidFill>
            <a:srgbClr val="FD5312"/>
          </a:solidFill>
          <a:ln w="25400">
            <a:solidFill>
              <a:srgbClr val="FD531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b="1" dirty="0">
                <a:latin typeface="+mn-ea"/>
              </a:rPr>
              <a:t>2</a:t>
            </a:r>
            <a:endParaRPr lang="ko-KR" altLang="en-US" sz="1100" b="1" dirty="0">
              <a:latin typeface="+mn-ea"/>
            </a:endParaRPr>
          </a:p>
        </p:txBody>
      </p:sp>
      <p:sp>
        <p:nvSpPr>
          <p:cNvPr id="51" name="직사각형 50"/>
          <p:cNvSpPr/>
          <p:nvPr/>
        </p:nvSpPr>
        <p:spPr>
          <a:xfrm>
            <a:off x="1413920" y="2120275"/>
            <a:ext cx="6477794" cy="191264"/>
          </a:xfrm>
          <a:prstGeom prst="rect">
            <a:avLst/>
          </a:prstGeom>
          <a:noFill/>
          <a:ln w="25400">
            <a:solidFill>
              <a:srgbClr val="FD531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2" name="타원 51"/>
          <p:cNvSpPr/>
          <p:nvPr/>
        </p:nvSpPr>
        <p:spPr>
          <a:xfrm>
            <a:off x="1320099" y="2028835"/>
            <a:ext cx="182880" cy="182880"/>
          </a:xfrm>
          <a:prstGeom prst="ellipse">
            <a:avLst/>
          </a:prstGeom>
          <a:solidFill>
            <a:srgbClr val="FD5312"/>
          </a:solidFill>
          <a:ln w="25400">
            <a:solidFill>
              <a:srgbClr val="FD531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b="1" dirty="0">
                <a:latin typeface="+mn-ea"/>
              </a:rPr>
              <a:t>1</a:t>
            </a:r>
            <a:endParaRPr lang="ko-KR" altLang="en-US" sz="1100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863251878"/>
      </p:ext>
    </p:extLst>
  </p:cSld>
  <p:clrMapOvr>
    <a:masterClrMapping/>
  </p:clrMapOvr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="" xmlns:a16="http://schemas.microsoft.com/office/drawing/2014/main" id="{812C08F0-6FBD-AFF3-1645-00FD2F4AC97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0392" y="1776544"/>
            <a:ext cx="9272820" cy="3962743"/>
          </a:xfrm>
          <a:prstGeom prst="rect">
            <a:avLst/>
          </a:prstGeom>
        </p:spPr>
      </p:pic>
      <p:sp>
        <p:nvSpPr>
          <p:cNvPr id="93" name="TextBox 4">
            <a:extLst>
              <a:ext uri="{FF2B5EF4-FFF2-40B4-BE49-F238E27FC236}">
                <a16:creationId xmlns="" xmlns:a16="http://schemas.microsoft.com/office/drawing/2014/main" id="{B2A2134E-34A5-422C-8D66-092F6558A4F0}"/>
              </a:ext>
            </a:extLst>
          </p:cNvPr>
          <p:cNvSpPr txBox="1"/>
          <p:nvPr/>
        </p:nvSpPr>
        <p:spPr>
          <a:xfrm>
            <a:off x="96327" y="39171"/>
            <a:ext cx="51569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000" b="1" spc="-7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담임 주요 업무처리 방법</a:t>
            </a:r>
          </a:p>
        </p:txBody>
      </p:sp>
      <p:sp>
        <p:nvSpPr>
          <p:cNvPr id="14" name="모서리가 둥근 직사각형 13">
            <a:extLst>
              <a:ext uri="{FF2B5EF4-FFF2-40B4-BE49-F238E27FC236}">
                <a16:creationId xmlns="" xmlns:a16="http://schemas.microsoft.com/office/drawing/2014/main" id="{A48839FD-54EA-214C-BE98-4BDD2DF3094C}"/>
              </a:ext>
            </a:extLst>
          </p:cNvPr>
          <p:cNvSpPr/>
          <p:nvPr/>
        </p:nvSpPr>
        <p:spPr>
          <a:xfrm>
            <a:off x="163006" y="802346"/>
            <a:ext cx="3642849" cy="669007"/>
          </a:xfrm>
          <a:prstGeom prst="roundRect">
            <a:avLst>
              <a:gd name="adj" fmla="val 50000"/>
            </a:avLst>
          </a:prstGeom>
          <a:solidFill>
            <a:srgbClr val="E2F0D9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4. </a:t>
            </a:r>
            <a:r>
              <a:rPr lang="ko-KR" altLang="en-US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담임 </a:t>
            </a:r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– </a:t>
            </a:r>
            <a:r>
              <a:rPr lang="ko-KR" altLang="en-US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검사결과관리</a:t>
            </a:r>
            <a:endParaRPr lang="en-US" altLang="ko-KR" sz="1600" b="1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66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lvl="0"/>
            <a:r>
              <a:rPr lang="en-US" altLang="ko-KR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4.1. </a:t>
            </a:r>
            <a:r>
              <a:rPr lang="ko-KR" altLang="en-US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반별검사결과관리</a:t>
            </a:r>
            <a:r>
              <a:rPr lang="en-US" altLang="ko-KR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(2/13)</a:t>
            </a:r>
            <a:endParaRPr lang="ko-KR" altLang="en-US" b="1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66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5" name="사각형: 둥근 모서리 81">
            <a:extLst>
              <a:ext uri="{FF2B5EF4-FFF2-40B4-BE49-F238E27FC236}">
                <a16:creationId xmlns="" xmlns:a16="http://schemas.microsoft.com/office/drawing/2014/main" id="{E908EED5-9D07-442C-87CA-697451B62CB7}"/>
              </a:ext>
            </a:extLst>
          </p:cNvPr>
          <p:cNvSpPr/>
          <p:nvPr/>
        </p:nvSpPr>
        <p:spPr>
          <a:xfrm>
            <a:off x="3970021" y="802347"/>
            <a:ext cx="5662930" cy="550546"/>
          </a:xfrm>
          <a:prstGeom prst="roundRect">
            <a:avLst>
              <a:gd name="adj" fmla="val 6492"/>
            </a:avLst>
          </a:prstGeom>
          <a:solidFill>
            <a:schemeClr val="bg1"/>
          </a:solidFill>
          <a:ln w="6350">
            <a:solidFill>
              <a:schemeClr val="bg1">
                <a:lumMod val="75000"/>
              </a:schemeClr>
            </a:solidFill>
          </a:ln>
          <a:effectLst>
            <a:outerShdw blurRad="889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defTabSz="1090746" fontAlgn="ctr" latinLnBrk="0">
              <a:buClr>
                <a:srgbClr val="336699"/>
              </a:buClr>
              <a:defRPr/>
            </a:pPr>
            <a:endParaRPr kumimoji="1" lang="en-US" altLang="ko-KR" sz="200" b="1" kern="0" dirty="0">
              <a:ln w="0">
                <a:solidFill>
                  <a:srgbClr val="0B4355">
                    <a:alpha val="5000"/>
                  </a:srgbClr>
                </a:solidFill>
              </a:ln>
              <a:solidFill>
                <a:srgbClr val="C00000"/>
              </a:solidFill>
              <a:latin typeface="나눔바른고딕" panose="020B0600000101010101" charset="-127"/>
              <a:ea typeface="나눔바른고딕" panose="020B0600000101010101" charset="-127"/>
              <a:sym typeface="Wingdings" pitchFamily="2" charset="2"/>
            </a:endParaRPr>
          </a:p>
        </p:txBody>
      </p:sp>
      <p:grpSp>
        <p:nvGrpSpPr>
          <p:cNvPr id="33" name="그룹 32"/>
          <p:cNvGrpSpPr/>
          <p:nvPr/>
        </p:nvGrpSpPr>
        <p:grpSpPr>
          <a:xfrm>
            <a:off x="4079992" y="907605"/>
            <a:ext cx="5451357" cy="364742"/>
            <a:chOff x="4079993" y="907605"/>
            <a:chExt cx="5345874" cy="364742"/>
          </a:xfrm>
        </p:grpSpPr>
        <p:cxnSp>
          <p:nvCxnSpPr>
            <p:cNvPr id="7" name="직선 화살표 연결선 6"/>
            <p:cNvCxnSpPr/>
            <p:nvPr/>
          </p:nvCxnSpPr>
          <p:spPr>
            <a:xfrm>
              <a:off x="4614193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직선 화살표 연결선 7"/>
            <p:cNvCxnSpPr/>
            <p:nvPr/>
          </p:nvCxnSpPr>
          <p:spPr>
            <a:xfrm>
              <a:off x="5292563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직선 화살표 연결선 8"/>
            <p:cNvCxnSpPr/>
            <p:nvPr/>
          </p:nvCxnSpPr>
          <p:spPr>
            <a:xfrm>
              <a:off x="6090136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직선 화살표 연결선 9"/>
            <p:cNvCxnSpPr/>
            <p:nvPr/>
          </p:nvCxnSpPr>
          <p:spPr>
            <a:xfrm>
              <a:off x="7002067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7" name="그룹 26"/>
            <p:cNvGrpSpPr/>
            <p:nvPr/>
          </p:nvGrpSpPr>
          <p:grpSpPr>
            <a:xfrm>
              <a:off x="4753326" y="907606"/>
              <a:ext cx="567815" cy="364740"/>
              <a:chOff x="5693299" y="907606"/>
              <a:chExt cx="687056" cy="364740"/>
            </a:xfrm>
          </p:grpSpPr>
          <p:sp>
            <p:nvSpPr>
              <p:cNvPr id="12" name="Rectangle 113"/>
              <p:cNvSpPr>
                <a:spLocks noChangeArrowheads="1"/>
              </p:cNvSpPr>
              <p:nvPr/>
            </p:nvSpPr>
            <p:spPr bwMode="auto">
              <a:xfrm>
                <a:off x="5693301" y="1076885"/>
                <a:ext cx="687054" cy="195461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반별검사결과</a:t>
                </a:r>
              </a:p>
            </p:txBody>
          </p:sp>
          <p:sp>
            <p:nvSpPr>
              <p:cNvPr id="13" name="Rectangle 113"/>
              <p:cNvSpPr>
                <a:spLocks noChangeArrowheads="1"/>
              </p:cNvSpPr>
              <p:nvPr/>
            </p:nvSpPr>
            <p:spPr bwMode="auto">
              <a:xfrm>
                <a:off x="5693299" y="907606"/>
                <a:ext cx="687056" cy="169279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spc="-5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담임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spc="-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grpSp>
          <p:nvGrpSpPr>
            <p:cNvPr id="28" name="그룹 27"/>
            <p:cNvGrpSpPr/>
            <p:nvPr/>
          </p:nvGrpSpPr>
          <p:grpSpPr>
            <a:xfrm>
              <a:off x="5434914" y="907606"/>
              <a:ext cx="687056" cy="364740"/>
              <a:chOff x="6497545" y="907606"/>
              <a:chExt cx="687056" cy="364740"/>
            </a:xfrm>
          </p:grpSpPr>
          <p:sp>
            <p:nvSpPr>
              <p:cNvPr id="17" name="Rectangle 113"/>
              <p:cNvSpPr>
                <a:spLocks noChangeArrowheads="1"/>
              </p:cNvSpPr>
              <p:nvPr/>
            </p:nvSpPr>
            <p:spPr bwMode="auto">
              <a:xfrm>
                <a:off x="6497547" y="1076885"/>
                <a:ext cx="687054" cy="195461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spc="-5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검사결과통계및제출</a:t>
                </a:r>
                <a:endParaRPr lang="ko-KR" altLang="en-US" sz="700" spc="-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  <p:sp>
            <p:nvSpPr>
              <p:cNvPr id="18" name="Rectangle 113"/>
              <p:cNvSpPr>
                <a:spLocks noChangeArrowheads="1"/>
              </p:cNvSpPr>
              <p:nvPr/>
            </p:nvSpPr>
            <p:spPr bwMode="auto">
              <a:xfrm>
                <a:off x="6497545" y="907606"/>
                <a:ext cx="687056" cy="169279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spc="-5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spc="-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grpSp>
          <p:nvGrpSpPr>
            <p:cNvPr id="21" name="그룹 20"/>
            <p:cNvGrpSpPr/>
            <p:nvPr/>
          </p:nvGrpSpPr>
          <p:grpSpPr>
            <a:xfrm>
              <a:off x="4079993" y="907606"/>
              <a:ext cx="567815" cy="364740"/>
              <a:chOff x="4984309" y="907606"/>
              <a:chExt cx="662776" cy="364740"/>
            </a:xfrm>
          </p:grpSpPr>
          <p:sp>
            <p:nvSpPr>
              <p:cNvPr id="22" name="Rectangle 113"/>
              <p:cNvSpPr>
                <a:spLocks noChangeArrowheads="1"/>
              </p:cNvSpPr>
              <p:nvPr/>
            </p:nvSpPr>
            <p:spPr bwMode="auto">
              <a:xfrm>
                <a:off x="4984311" y="1076885"/>
                <a:ext cx="662774" cy="195461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spc="-100" dirty="0">
                    <a:solidFill>
                      <a:schemeClr val="tx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반별검사결과관리</a:t>
                </a:r>
              </a:p>
            </p:txBody>
          </p:sp>
          <p:sp>
            <p:nvSpPr>
              <p:cNvPr id="23" name="Rectangle 113"/>
              <p:cNvSpPr>
                <a:spLocks noChangeArrowheads="1"/>
              </p:cNvSpPr>
              <p:nvPr/>
            </p:nvSpPr>
            <p:spPr bwMode="auto">
              <a:xfrm>
                <a:off x="4984309" y="907606"/>
                <a:ext cx="662776" cy="169279"/>
              </a:xfrm>
              <a:prstGeom prst="rect">
                <a:avLst/>
              </a:prstGeom>
              <a:solidFill>
                <a:srgbClr val="006600"/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b="1" spc="-50" dirty="0" err="1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b="1" spc="-50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b="1" spc="-50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담임</a:t>
                </a:r>
                <a:r>
                  <a:rPr lang="en-US" altLang="ko-KR" sz="800" b="1" spc="-50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b="1" spc="-50" dirty="0">
                  <a:solidFill>
                    <a:schemeClr val="bg1"/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cxnSp>
          <p:nvCxnSpPr>
            <p:cNvPr id="26" name="직선 화살표 연결선 25"/>
            <p:cNvCxnSpPr/>
            <p:nvPr/>
          </p:nvCxnSpPr>
          <p:spPr>
            <a:xfrm>
              <a:off x="7908866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0" name="그룹 29"/>
            <p:cNvGrpSpPr/>
            <p:nvPr/>
          </p:nvGrpSpPr>
          <p:grpSpPr>
            <a:xfrm>
              <a:off x="7145810" y="907605"/>
              <a:ext cx="800684" cy="364740"/>
              <a:chOff x="8096684" y="907605"/>
              <a:chExt cx="687056" cy="364740"/>
            </a:xfrm>
          </p:grpSpPr>
          <p:sp>
            <p:nvSpPr>
              <p:cNvPr id="15" name="Rectangle 113"/>
              <p:cNvSpPr>
                <a:spLocks noChangeArrowheads="1"/>
              </p:cNvSpPr>
              <p:nvPr/>
            </p:nvSpPr>
            <p:spPr bwMode="auto">
              <a:xfrm>
                <a:off x="8096685" y="1076883"/>
                <a:ext cx="68705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ko-KR" altLang="en-US" sz="7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학교급별검사결과통계</a:t>
                </a:r>
                <a:endParaRPr lang="ko-KR" altLang="en-US" sz="7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  <p:sp>
            <p:nvSpPr>
              <p:cNvPr id="16" name="Rectangle 113"/>
              <p:cNvSpPr>
                <a:spLocks noChangeArrowheads="1"/>
              </p:cNvSpPr>
              <p:nvPr/>
            </p:nvSpPr>
            <p:spPr bwMode="auto">
              <a:xfrm>
                <a:off x="8096684" y="907605"/>
                <a:ext cx="687056" cy="16927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ctr"/>
                <a:r>
                  <a:rPr lang="ko-KR" altLang="en-US" sz="800" kern="600" spc="-100" dirty="0" err="1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지원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r>
                  <a:rPr lang="ko-KR" altLang="en-US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청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kern="600" spc="-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grpSp>
          <p:nvGrpSpPr>
            <p:cNvPr id="29" name="그룹 28"/>
            <p:cNvGrpSpPr/>
            <p:nvPr/>
          </p:nvGrpSpPr>
          <p:grpSpPr>
            <a:xfrm>
              <a:off x="6233548" y="907607"/>
              <a:ext cx="800684" cy="364740"/>
              <a:chOff x="7298520" y="907607"/>
              <a:chExt cx="687056" cy="364740"/>
            </a:xfrm>
          </p:grpSpPr>
          <p:sp>
            <p:nvSpPr>
              <p:cNvPr id="19" name="Rectangle 113"/>
              <p:cNvSpPr>
                <a:spLocks noChangeArrowheads="1"/>
              </p:cNvSpPr>
              <p:nvPr/>
            </p:nvSpPr>
            <p:spPr bwMode="auto">
              <a:xfrm>
                <a:off x="7298521" y="1076885"/>
                <a:ext cx="68705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spc="-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학교별검사결과마감현황</a:t>
                </a:r>
              </a:p>
            </p:txBody>
          </p:sp>
          <p:sp>
            <p:nvSpPr>
              <p:cNvPr id="20" name="Rectangle 113"/>
              <p:cNvSpPr>
                <a:spLocks noChangeArrowheads="1"/>
              </p:cNvSpPr>
              <p:nvPr/>
            </p:nvSpPr>
            <p:spPr bwMode="auto">
              <a:xfrm>
                <a:off x="7298520" y="907607"/>
                <a:ext cx="687056" cy="16927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kern="600" spc="-100" dirty="0" err="1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지원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r>
                  <a:rPr lang="ko-KR" altLang="en-US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청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kern="600" spc="-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grpSp>
          <p:nvGrpSpPr>
            <p:cNvPr id="34" name="그룹 33"/>
            <p:cNvGrpSpPr/>
            <p:nvPr/>
          </p:nvGrpSpPr>
          <p:grpSpPr>
            <a:xfrm>
              <a:off x="8793581" y="907605"/>
              <a:ext cx="632286" cy="364740"/>
              <a:chOff x="8885570" y="907605"/>
              <a:chExt cx="687057" cy="364740"/>
            </a:xfrm>
          </p:grpSpPr>
          <p:sp>
            <p:nvSpPr>
              <p:cNvPr id="35" name="Rectangle 113"/>
              <p:cNvSpPr>
                <a:spLocks noChangeArrowheads="1"/>
              </p:cNvSpPr>
              <p:nvPr/>
            </p:nvSpPr>
            <p:spPr bwMode="auto">
              <a:xfrm>
                <a:off x="8885572" y="1076883"/>
                <a:ext cx="68705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ko-KR" altLang="en-US" sz="7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검사결과통계표</a:t>
                </a:r>
              </a:p>
            </p:txBody>
          </p:sp>
          <p:sp>
            <p:nvSpPr>
              <p:cNvPr id="36" name="Rectangle 113"/>
              <p:cNvSpPr>
                <a:spLocks noChangeArrowheads="1"/>
              </p:cNvSpPr>
              <p:nvPr/>
            </p:nvSpPr>
            <p:spPr bwMode="auto">
              <a:xfrm>
                <a:off x="8885570" y="907605"/>
                <a:ext cx="687056" cy="16927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ko-KR" altLang="en-US" sz="800" spc="-5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교육부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spc="-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cxnSp>
          <p:nvCxnSpPr>
            <p:cNvPr id="37" name="직선 화살표 연결선 36"/>
            <p:cNvCxnSpPr/>
            <p:nvPr/>
          </p:nvCxnSpPr>
          <p:spPr>
            <a:xfrm>
              <a:off x="8649838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1" name="그룹 30"/>
            <p:cNvGrpSpPr/>
            <p:nvPr/>
          </p:nvGrpSpPr>
          <p:grpSpPr>
            <a:xfrm>
              <a:off x="8052609" y="907605"/>
              <a:ext cx="632286" cy="364740"/>
              <a:chOff x="8885570" y="907605"/>
              <a:chExt cx="687057" cy="364740"/>
            </a:xfrm>
          </p:grpSpPr>
          <p:sp>
            <p:nvSpPr>
              <p:cNvPr id="24" name="Rectangle 113"/>
              <p:cNvSpPr>
                <a:spLocks noChangeArrowheads="1"/>
              </p:cNvSpPr>
              <p:nvPr/>
            </p:nvSpPr>
            <p:spPr bwMode="auto">
              <a:xfrm>
                <a:off x="8885572" y="1076883"/>
                <a:ext cx="68705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ko-KR" altLang="en-US" sz="7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검사결과마감처리</a:t>
                </a:r>
              </a:p>
            </p:txBody>
          </p:sp>
          <p:sp>
            <p:nvSpPr>
              <p:cNvPr id="25" name="Rectangle 113"/>
              <p:cNvSpPr>
                <a:spLocks noChangeArrowheads="1"/>
              </p:cNvSpPr>
              <p:nvPr/>
            </p:nvSpPr>
            <p:spPr bwMode="auto">
              <a:xfrm>
                <a:off x="8885570" y="907605"/>
                <a:ext cx="687056" cy="16927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ko-KR" altLang="en-US" sz="800" spc="-5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교육청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spc="-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</p:grpSp>
      <p:sp>
        <p:nvSpPr>
          <p:cNvPr id="41" name="직사각형 40">
            <a:extLst>
              <a:ext uri="{FF2B5EF4-FFF2-40B4-BE49-F238E27FC236}">
                <a16:creationId xmlns="" xmlns:a16="http://schemas.microsoft.com/office/drawing/2014/main" id="{7E13B21E-D9E5-4BE6-AB9C-ADCDEF6AE8BD}"/>
              </a:ext>
            </a:extLst>
          </p:cNvPr>
          <p:cNvSpPr/>
          <p:nvPr/>
        </p:nvSpPr>
        <p:spPr>
          <a:xfrm>
            <a:off x="422630" y="5857180"/>
            <a:ext cx="7893742" cy="406265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80000" indent="-180000">
              <a:lnSpc>
                <a:spcPct val="120000"/>
              </a:lnSpc>
            </a:pP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② 학적변동이 있는 경우 이름에 노란색으로 표시되며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,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해당학생 등록버튼 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클릭시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학적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(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반정보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)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현행화 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알림창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팝업제공</a:t>
            </a:r>
            <a:endParaRPr lang="en-US" altLang="ko-KR" sz="1100" b="1" dirty="0">
              <a:ln>
                <a:solidFill>
                  <a:schemeClr val="tx1">
                    <a:lumMod val="85000"/>
                    <a:lumOff val="15000"/>
                    <a:alpha val="0"/>
                  </a:schemeClr>
                </a:solidFill>
              </a:ln>
              <a:solidFill>
                <a:srgbClr val="FD5312"/>
              </a:solidFill>
              <a:latin typeface="나눔바른고딕" panose="020B0600000101010101" charset="-127"/>
              <a:ea typeface="나눔바른고딕" panose="020B0600000101010101" charset="-127"/>
            </a:endParaRPr>
          </a:p>
          <a:p>
            <a:pPr marL="180000" indent="-180000">
              <a:lnSpc>
                <a:spcPct val="120000"/>
              </a:lnSpc>
            </a:pP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chemeClr val="accent6"/>
                </a:solidFill>
                <a:latin typeface="나눔바른고딕" panose="020B0600000101010101" charset="-127"/>
                <a:ea typeface="나눔바른고딕" panose="020B0600000101010101" charset="-127"/>
              </a:rPr>
              <a:t>      [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chemeClr val="accent6"/>
                </a:solidFill>
                <a:latin typeface="나눔바른고딕" panose="020B0600000101010101" charset="-127"/>
                <a:ea typeface="나눔바른고딕" panose="020B0600000101010101" charset="-127"/>
              </a:rPr>
              <a:t>변경사항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chemeClr val="accent6"/>
                </a:solidFill>
                <a:latin typeface="나눔바른고딕" panose="020B0600000101010101" charset="-127"/>
                <a:ea typeface="나눔바른고딕" panose="020B0600000101010101" charset="-127"/>
              </a:rPr>
              <a:t>] 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chemeClr val="accent6"/>
                </a:solidFill>
                <a:latin typeface="나눔바른고딕" panose="020B0600000101010101" charset="-127"/>
                <a:ea typeface="나눔바른고딕" panose="020B0600000101010101" charset="-127"/>
              </a:rPr>
              <a:t>검사참여후 학적 변동되면 성명에 노란색으로 표시 되며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chemeClr val="accent6"/>
                </a:solidFill>
                <a:latin typeface="나눔바른고딕" panose="020B0600000101010101" charset="-127"/>
                <a:ea typeface="나눔바른고딕" panose="020B0600000101010101" charset="-127"/>
              </a:rPr>
              <a:t>, 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chemeClr val="accent6"/>
                </a:solidFill>
                <a:latin typeface="나눔바른고딕" panose="020B0600000101010101" charset="-127"/>
                <a:ea typeface="나눔바른고딕" panose="020B0600000101010101" charset="-127"/>
              </a:rPr>
              <a:t>학적 현행화가 진행되기 전까지는 재검사 진행할 수 없도록 개선</a:t>
            </a:r>
            <a:endParaRPr lang="en-US" altLang="ko-KR" sz="1100" b="1" dirty="0">
              <a:ln>
                <a:solidFill>
                  <a:schemeClr val="tx1">
                    <a:lumMod val="85000"/>
                    <a:lumOff val="15000"/>
                    <a:alpha val="0"/>
                  </a:schemeClr>
                </a:solidFill>
              </a:ln>
              <a:solidFill>
                <a:schemeClr val="accent6"/>
              </a:solidFill>
              <a:latin typeface="나눔바른고딕" panose="020B0600000101010101" charset="-127"/>
              <a:ea typeface="나눔바른고딕" panose="020B0600000101010101" charset="-127"/>
            </a:endParaRPr>
          </a:p>
        </p:txBody>
      </p:sp>
      <p:sp>
        <p:nvSpPr>
          <p:cNvPr id="4" name="직사각형 3">
            <a:extLst>
              <a:ext uri="{FF2B5EF4-FFF2-40B4-BE49-F238E27FC236}">
                <a16:creationId xmlns="" xmlns:a16="http://schemas.microsoft.com/office/drawing/2014/main" id="{AF5A15B9-E114-0626-5A04-751417E05AD4}"/>
              </a:ext>
            </a:extLst>
          </p:cNvPr>
          <p:cNvSpPr/>
          <p:nvPr/>
        </p:nvSpPr>
        <p:spPr>
          <a:xfrm>
            <a:off x="5568932" y="3048442"/>
            <a:ext cx="382739" cy="293235"/>
          </a:xfrm>
          <a:prstGeom prst="rect">
            <a:avLst/>
          </a:prstGeom>
          <a:noFill/>
          <a:ln w="25400">
            <a:solidFill>
              <a:srgbClr val="FD531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직사각형 5">
            <a:extLst>
              <a:ext uri="{FF2B5EF4-FFF2-40B4-BE49-F238E27FC236}">
                <a16:creationId xmlns="" xmlns:a16="http://schemas.microsoft.com/office/drawing/2014/main" id="{B1F819C2-A0DA-7D72-4F26-C96001CE29BF}"/>
              </a:ext>
            </a:extLst>
          </p:cNvPr>
          <p:cNvSpPr/>
          <p:nvPr/>
        </p:nvSpPr>
        <p:spPr>
          <a:xfrm>
            <a:off x="3507488" y="3048442"/>
            <a:ext cx="659833" cy="293235"/>
          </a:xfrm>
          <a:prstGeom prst="rect">
            <a:avLst/>
          </a:prstGeom>
          <a:noFill/>
          <a:ln w="25400">
            <a:solidFill>
              <a:srgbClr val="FD531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1" name="타원 10">
            <a:extLst>
              <a:ext uri="{FF2B5EF4-FFF2-40B4-BE49-F238E27FC236}">
                <a16:creationId xmlns="" xmlns:a16="http://schemas.microsoft.com/office/drawing/2014/main" id="{F2B1EB20-9B7F-DB98-1051-FA159F01CE71}"/>
              </a:ext>
            </a:extLst>
          </p:cNvPr>
          <p:cNvSpPr/>
          <p:nvPr/>
        </p:nvSpPr>
        <p:spPr>
          <a:xfrm>
            <a:off x="3416048" y="2930547"/>
            <a:ext cx="182880" cy="170538"/>
          </a:xfrm>
          <a:prstGeom prst="ellipse">
            <a:avLst/>
          </a:prstGeom>
          <a:solidFill>
            <a:srgbClr val="FD5312"/>
          </a:solidFill>
          <a:ln w="25400">
            <a:solidFill>
              <a:srgbClr val="FD531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b="1" dirty="0">
                <a:latin typeface="+mn-ea"/>
              </a:rPr>
              <a:t>2</a:t>
            </a:r>
            <a:endParaRPr lang="ko-KR" altLang="en-US" sz="1100" b="1" dirty="0">
              <a:latin typeface="+mn-ea"/>
            </a:endParaRPr>
          </a:p>
        </p:txBody>
      </p:sp>
      <p:sp>
        <p:nvSpPr>
          <p:cNvPr id="32" name="타원 31">
            <a:extLst>
              <a:ext uri="{FF2B5EF4-FFF2-40B4-BE49-F238E27FC236}">
                <a16:creationId xmlns="" xmlns:a16="http://schemas.microsoft.com/office/drawing/2014/main" id="{D8FCAFF7-015C-3D01-48C4-D6E020FB3C16}"/>
              </a:ext>
            </a:extLst>
          </p:cNvPr>
          <p:cNvSpPr/>
          <p:nvPr/>
        </p:nvSpPr>
        <p:spPr>
          <a:xfrm>
            <a:off x="5463368" y="2930547"/>
            <a:ext cx="182880" cy="170538"/>
          </a:xfrm>
          <a:prstGeom prst="ellipse">
            <a:avLst/>
          </a:prstGeom>
          <a:solidFill>
            <a:srgbClr val="FD5312"/>
          </a:solidFill>
          <a:ln w="25400">
            <a:solidFill>
              <a:srgbClr val="FD531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b="1" dirty="0">
                <a:latin typeface="+mn-ea"/>
              </a:rPr>
              <a:t>2</a:t>
            </a:r>
            <a:endParaRPr lang="ko-KR" altLang="en-US" sz="1100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936058345"/>
      </p:ext>
    </p:extLst>
  </p:cSld>
  <p:clrMapOvr>
    <a:masterClrMapping/>
  </p:clrMapOvr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A50FAD50-788D-0A8C-6ABA-DBF0FB45BC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="" xmlns:a16="http://schemas.microsoft.com/office/drawing/2014/main" id="{90ABE480-0141-0CCB-3F04-EC370BC4C65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6590" y="1775660"/>
            <a:ext cx="9272820" cy="3956647"/>
          </a:xfrm>
          <a:prstGeom prst="rect">
            <a:avLst/>
          </a:prstGeom>
        </p:spPr>
      </p:pic>
      <p:sp>
        <p:nvSpPr>
          <p:cNvPr id="93" name="TextBox 4">
            <a:extLst>
              <a:ext uri="{FF2B5EF4-FFF2-40B4-BE49-F238E27FC236}">
                <a16:creationId xmlns="" xmlns:a16="http://schemas.microsoft.com/office/drawing/2014/main" id="{DF784766-ECE2-E95F-DA3F-C6D5439F294B}"/>
              </a:ext>
            </a:extLst>
          </p:cNvPr>
          <p:cNvSpPr txBox="1"/>
          <p:nvPr/>
        </p:nvSpPr>
        <p:spPr>
          <a:xfrm>
            <a:off x="96327" y="39171"/>
            <a:ext cx="51569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000" b="1" spc="-7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담임 주요 업무처리 방법</a:t>
            </a:r>
          </a:p>
        </p:txBody>
      </p:sp>
      <p:sp>
        <p:nvSpPr>
          <p:cNvPr id="14" name="모서리가 둥근 직사각형 13">
            <a:extLst>
              <a:ext uri="{FF2B5EF4-FFF2-40B4-BE49-F238E27FC236}">
                <a16:creationId xmlns="" xmlns:a16="http://schemas.microsoft.com/office/drawing/2014/main" id="{6CBFF41B-92E8-917D-F78C-7BD0D9962F21}"/>
              </a:ext>
            </a:extLst>
          </p:cNvPr>
          <p:cNvSpPr/>
          <p:nvPr/>
        </p:nvSpPr>
        <p:spPr>
          <a:xfrm>
            <a:off x="163006" y="802346"/>
            <a:ext cx="3642849" cy="669007"/>
          </a:xfrm>
          <a:prstGeom prst="roundRect">
            <a:avLst>
              <a:gd name="adj" fmla="val 50000"/>
            </a:avLst>
          </a:prstGeom>
          <a:solidFill>
            <a:srgbClr val="E2F0D9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4. </a:t>
            </a:r>
            <a:r>
              <a:rPr lang="ko-KR" altLang="en-US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담임 </a:t>
            </a:r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– </a:t>
            </a:r>
            <a:r>
              <a:rPr lang="ko-KR" altLang="en-US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검사결과관리</a:t>
            </a:r>
            <a:endParaRPr lang="en-US" altLang="ko-KR" sz="1600" b="1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66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lvl="0"/>
            <a:r>
              <a:rPr lang="en-US" altLang="ko-KR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4.1. </a:t>
            </a:r>
            <a:r>
              <a:rPr lang="ko-KR" altLang="en-US" b="1" dirty="0" err="1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반별검사결과관리</a:t>
            </a:r>
            <a:r>
              <a:rPr lang="en-US" altLang="ko-KR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(3/13)</a:t>
            </a:r>
            <a:endParaRPr lang="ko-KR" altLang="en-US" b="1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66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5" name="사각형: 둥근 모서리 81">
            <a:extLst>
              <a:ext uri="{FF2B5EF4-FFF2-40B4-BE49-F238E27FC236}">
                <a16:creationId xmlns="" xmlns:a16="http://schemas.microsoft.com/office/drawing/2014/main" id="{690A8A55-2CAA-702B-73E2-2D35310D3FEB}"/>
              </a:ext>
            </a:extLst>
          </p:cNvPr>
          <p:cNvSpPr/>
          <p:nvPr/>
        </p:nvSpPr>
        <p:spPr>
          <a:xfrm>
            <a:off x="3970021" y="802347"/>
            <a:ext cx="5662930" cy="550546"/>
          </a:xfrm>
          <a:prstGeom prst="roundRect">
            <a:avLst>
              <a:gd name="adj" fmla="val 6492"/>
            </a:avLst>
          </a:prstGeom>
          <a:solidFill>
            <a:schemeClr val="bg1"/>
          </a:solidFill>
          <a:ln w="6350">
            <a:solidFill>
              <a:schemeClr val="bg1">
                <a:lumMod val="75000"/>
              </a:schemeClr>
            </a:solidFill>
          </a:ln>
          <a:effectLst>
            <a:outerShdw blurRad="889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defTabSz="1090746" fontAlgn="ctr" latinLnBrk="0">
              <a:buClr>
                <a:srgbClr val="336699"/>
              </a:buClr>
              <a:defRPr/>
            </a:pPr>
            <a:endParaRPr kumimoji="1" lang="en-US" altLang="ko-KR" sz="200" b="1" kern="0" dirty="0">
              <a:ln w="0">
                <a:solidFill>
                  <a:srgbClr val="0B4355">
                    <a:alpha val="5000"/>
                  </a:srgbClr>
                </a:solidFill>
              </a:ln>
              <a:solidFill>
                <a:srgbClr val="C00000"/>
              </a:solidFill>
              <a:latin typeface="나눔바른고딕" panose="020B0600000101010101" charset="-127"/>
              <a:ea typeface="나눔바른고딕" panose="020B0600000101010101" charset="-127"/>
              <a:sym typeface="Wingdings" pitchFamily="2" charset="2"/>
            </a:endParaRPr>
          </a:p>
        </p:txBody>
      </p:sp>
      <p:grpSp>
        <p:nvGrpSpPr>
          <p:cNvPr id="33" name="그룹 32">
            <a:extLst>
              <a:ext uri="{FF2B5EF4-FFF2-40B4-BE49-F238E27FC236}">
                <a16:creationId xmlns="" xmlns:a16="http://schemas.microsoft.com/office/drawing/2014/main" id="{05094AC5-C1EA-821A-96E0-2E1B49C41A46}"/>
              </a:ext>
            </a:extLst>
          </p:cNvPr>
          <p:cNvGrpSpPr/>
          <p:nvPr/>
        </p:nvGrpSpPr>
        <p:grpSpPr>
          <a:xfrm>
            <a:off x="4079992" y="907605"/>
            <a:ext cx="5451357" cy="364742"/>
            <a:chOff x="4079993" y="907605"/>
            <a:chExt cx="5345874" cy="364742"/>
          </a:xfrm>
        </p:grpSpPr>
        <p:cxnSp>
          <p:nvCxnSpPr>
            <p:cNvPr id="7" name="직선 화살표 연결선 6">
              <a:extLst>
                <a:ext uri="{FF2B5EF4-FFF2-40B4-BE49-F238E27FC236}">
                  <a16:creationId xmlns="" xmlns:a16="http://schemas.microsoft.com/office/drawing/2014/main" id="{F0110122-397E-B45B-1544-32234FFEDCA2}"/>
                </a:ext>
              </a:extLst>
            </p:cNvPr>
            <p:cNvCxnSpPr/>
            <p:nvPr/>
          </p:nvCxnSpPr>
          <p:spPr>
            <a:xfrm>
              <a:off x="4614193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직선 화살표 연결선 7">
              <a:extLst>
                <a:ext uri="{FF2B5EF4-FFF2-40B4-BE49-F238E27FC236}">
                  <a16:creationId xmlns="" xmlns:a16="http://schemas.microsoft.com/office/drawing/2014/main" id="{94A91EA0-A420-6B09-6A77-22322B92455F}"/>
                </a:ext>
              </a:extLst>
            </p:cNvPr>
            <p:cNvCxnSpPr/>
            <p:nvPr/>
          </p:nvCxnSpPr>
          <p:spPr>
            <a:xfrm>
              <a:off x="5292563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직선 화살표 연결선 8">
              <a:extLst>
                <a:ext uri="{FF2B5EF4-FFF2-40B4-BE49-F238E27FC236}">
                  <a16:creationId xmlns="" xmlns:a16="http://schemas.microsoft.com/office/drawing/2014/main" id="{39BE150F-C68A-C9DD-CA83-FC16C27F72F2}"/>
                </a:ext>
              </a:extLst>
            </p:cNvPr>
            <p:cNvCxnSpPr/>
            <p:nvPr/>
          </p:nvCxnSpPr>
          <p:spPr>
            <a:xfrm>
              <a:off x="6090136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직선 화살표 연결선 9">
              <a:extLst>
                <a:ext uri="{FF2B5EF4-FFF2-40B4-BE49-F238E27FC236}">
                  <a16:creationId xmlns="" xmlns:a16="http://schemas.microsoft.com/office/drawing/2014/main" id="{A3E508D3-DAD3-DC2E-DD1A-364E2A718342}"/>
                </a:ext>
              </a:extLst>
            </p:cNvPr>
            <p:cNvCxnSpPr/>
            <p:nvPr/>
          </p:nvCxnSpPr>
          <p:spPr>
            <a:xfrm>
              <a:off x="7002067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7" name="그룹 26">
              <a:extLst>
                <a:ext uri="{FF2B5EF4-FFF2-40B4-BE49-F238E27FC236}">
                  <a16:creationId xmlns="" xmlns:a16="http://schemas.microsoft.com/office/drawing/2014/main" id="{AB35B005-0DC3-3E50-5F53-1EA774777182}"/>
                </a:ext>
              </a:extLst>
            </p:cNvPr>
            <p:cNvGrpSpPr/>
            <p:nvPr/>
          </p:nvGrpSpPr>
          <p:grpSpPr>
            <a:xfrm>
              <a:off x="4753326" y="907606"/>
              <a:ext cx="567815" cy="364740"/>
              <a:chOff x="5693299" y="907606"/>
              <a:chExt cx="687056" cy="364740"/>
            </a:xfrm>
          </p:grpSpPr>
          <p:sp>
            <p:nvSpPr>
              <p:cNvPr id="12" name="Rectangle 113">
                <a:extLst>
                  <a:ext uri="{FF2B5EF4-FFF2-40B4-BE49-F238E27FC236}">
                    <a16:creationId xmlns="" xmlns:a16="http://schemas.microsoft.com/office/drawing/2014/main" id="{16BB0ABC-10E2-54D7-B517-9D31BFB73CA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93301" y="1076885"/>
                <a:ext cx="687054" cy="195461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반별검사결과</a:t>
                </a:r>
              </a:p>
            </p:txBody>
          </p:sp>
          <p:sp>
            <p:nvSpPr>
              <p:cNvPr id="13" name="Rectangle 113">
                <a:extLst>
                  <a:ext uri="{FF2B5EF4-FFF2-40B4-BE49-F238E27FC236}">
                    <a16:creationId xmlns="" xmlns:a16="http://schemas.microsoft.com/office/drawing/2014/main" id="{FBFA70E9-74E5-0335-106B-60DE9A67CC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93299" y="907606"/>
                <a:ext cx="687056" cy="169279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spc="-5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담임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spc="-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grpSp>
          <p:nvGrpSpPr>
            <p:cNvPr id="28" name="그룹 27">
              <a:extLst>
                <a:ext uri="{FF2B5EF4-FFF2-40B4-BE49-F238E27FC236}">
                  <a16:creationId xmlns="" xmlns:a16="http://schemas.microsoft.com/office/drawing/2014/main" id="{637E3622-0602-D994-79C4-35793BB55ABE}"/>
                </a:ext>
              </a:extLst>
            </p:cNvPr>
            <p:cNvGrpSpPr/>
            <p:nvPr/>
          </p:nvGrpSpPr>
          <p:grpSpPr>
            <a:xfrm>
              <a:off x="5434914" y="907606"/>
              <a:ext cx="687056" cy="364740"/>
              <a:chOff x="6497545" y="907606"/>
              <a:chExt cx="687056" cy="364740"/>
            </a:xfrm>
          </p:grpSpPr>
          <p:sp>
            <p:nvSpPr>
              <p:cNvPr id="17" name="Rectangle 113">
                <a:extLst>
                  <a:ext uri="{FF2B5EF4-FFF2-40B4-BE49-F238E27FC236}">
                    <a16:creationId xmlns="" xmlns:a16="http://schemas.microsoft.com/office/drawing/2014/main" id="{58FC0700-542C-CBFA-7D80-B5CBECBF5FB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7547" y="1076885"/>
                <a:ext cx="687054" cy="195461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spc="-5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검사결과통계및제출</a:t>
                </a:r>
                <a:endParaRPr lang="ko-KR" altLang="en-US" sz="700" spc="-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  <p:sp>
            <p:nvSpPr>
              <p:cNvPr id="18" name="Rectangle 113">
                <a:extLst>
                  <a:ext uri="{FF2B5EF4-FFF2-40B4-BE49-F238E27FC236}">
                    <a16:creationId xmlns="" xmlns:a16="http://schemas.microsoft.com/office/drawing/2014/main" id="{ABB46FC7-4C2D-903E-451E-27592503BCF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7545" y="907606"/>
                <a:ext cx="687056" cy="169279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spc="-5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spc="-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grpSp>
          <p:nvGrpSpPr>
            <p:cNvPr id="21" name="그룹 20">
              <a:extLst>
                <a:ext uri="{FF2B5EF4-FFF2-40B4-BE49-F238E27FC236}">
                  <a16:creationId xmlns="" xmlns:a16="http://schemas.microsoft.com/office/drawing/2014/main" id="{4E060406-B579-CB0B-483C-0AB670F1DCF9}"/>
                </a:ext>
              </a:extLst>
            </p:cNvPr>
            <p:cNvGrpSpPr/>
            <p:nvPr/>
          </p:nvGrpSpPr>
          <p:grpSpPr>
            <a:xfrm>
              <a:off x="4079993" y="907606"/>
              <a:ext cx="567815" cy="364740"/>
              <a:chOff x="4984309" y="907606"/>
              <a:chExt cx="662776" cy="364740"/>
            </a:xfrm>
          </p:grpSpPr>
          <p:sp>
            <p:nvSpPr>
              <p:cNvPr id="22" name="Rectangle 113">
                <a:extLst>
                  <a:ext uri="{FF2B5EF4-FFF2-40B4-BE49-F238E27FC236}">
                    <a16:creationId xmlns="" xmlns:a16="http://schemas.microsoft.com/office/drawing/2014/main" id="{3F051B63-F102-44AC-0BAE-4F197B1EDEB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4311" y="1076885"/>
                <a:ext cx="662774" cy="195461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spc="-100" dirty="0">
                    <a:solidFill>
                      <a:schemeClr val="tx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반별검사결과관리</a:t>
                </a:r>
              </a:p>
            </p:txBody>
          </p:sp>
          <p:sp>
            <p:nvSpPr>
              <p:cNvPr id="23" name="Rectangle 113">
                <a:extLst>
                  <a:ext uri="{FF2B5EF4-FFF2-40B4-BE49-F238E27FC236}">
                    <a16:creationId xmlns="" xmlns:a16="http://schemas.microsoft.com/office/drawing/2014/main" id="{0DC30A41-D769-CA7F-C7FF-4003E8B9F7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4309" y="907606"/>
                <a:ext cx="662776" cy="169279"/>
              </a:xfrm>
              <a:prstGeom prst="rect">
                <a:avLst/>
              </a:prstGeom>
              <a:solidFill>
                <a:srgbClr val="006600"/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b="1" spc="-50" dirty="0" err="1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b="1" spc="-50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b="1" spc="-50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담임</a:t>
                </a:r>
                <a:r>
                  <a:rPr lang="en-US" altLang="ko-KR" sz="800" b="1" spc="-50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b="1" spc="-50" dirty="0">
                  <a:solidFill>
                    <a:schemeClr val="bg1"/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cxnSp>
          <p:nvCxnSpPr>
            <p:cNvPr id="26" name="직선 화살표 연결선 25">
              <a:extLst>
                <a:ext uri="{FF2B5EF4-FFF2-40B4-BE49-F238E27FC236}">
                  <a16:creationId xmlns="" xmlns:a16="http://schemas.microsoft.com/office/drawing/2014/main" id="{31E5CC57-BE8B-C201-7B23-7B76EDA12AEB}"/>
                </a:ext>
              </a:extLst>
            </p:cNvPr>
            <p:cNvCxnSpPr/>
            <p:nvPr/>
          </p:nvCxnSpPr>
          <p:spPr>
            <a:xfrm>
              <a:off x="7908866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0" name="그룹 29">
              <a:extLst>
                <a:ext uri="{FF2B5EF4-FFF2-40B4-BE49-F238E27FC236}">
                  <a16:creationId xmlns="" xmlns:a16="http://schemas.microsoft.com/office/drawing/2014/main" id="{3D16AFB5-2C8E-C4C1-E8B5-A1A3EBAA1C72}"/>
                </a:ext>
              </a:extLst>
            </p:cNvPr>
            <p:cNvGrpSpPr/>
            <p:nvPr/>
          </p:nvGrpSpPr>
          <p:grpSpPr>
            <a:xfrm>
              <a:off x="7145810" y="907605"/>
              <a:ext cx="800684" cy="364740"/>
              <a:chOff x="8096684" y="907605"/>
              <a:chExt cx="687056" cy="364740"/>
            </a:xfrm>
          </p:grpSpPr>
          <p:sp>
            <p:nvSpPr>
              <p:cNvPr id="15" name="Rectangle 113">
                <a:extLst>
                  <a:ext uri="{FF2B5EF4-FFF2-40B4-BE49-F238E27FC236}">
                    <a16:creationId xmlns="" xmlns:a16="http://schemas.microsoft.com/office/drawing/2014/main" id="{C4F4AC49-4EEF-621D-2A0C-124CFD4998C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096685" y="1076883"/>
                <a:ext cx="68705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ko-KR" altLang="en-US" sz="7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학교급별검사결과통계</a:t>
                </a:r>
                <a:endParaRPr lang="ko-KR" altLang="en-US" sz="7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  <p:sp>
            <p:nvSpPr>
              <p:cNvPr id="16" name="Rectangle 113">
                <a:extLst>
                  <a:ext uri="{FF2B5EF4-FFF2-40B4-BE49-F238E27FC236}">
                    <a16:creationId xmlns="" xmlns:a16="http://schemas.microsoft.com/office/drawing/2014/main" id="{9CD88D4D-9957-408F-6665-82920979BE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096684" y="907605"/>
                <a:ext cx="687056" cy="16927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ctr"/>
                <a:r>
                  <a:rPr lang="ko-KR" altLang="en-US" sz="800" kern="600" spc="-100" dirty="0" err="1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지원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r>
                  <a:rPr lang="ko-KR" altLang="en-US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청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kern="600" spc="-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grpSp>
          <p:nvGrpSpPr>
            <p:cNvPr id="29" name="그룹 28">
              <a:extLst>
                <a:ext uri="{FF2B5EF4-FFF2-40B4-BE49-F238E27FC236}">
                  <a16:creationId xmlns="" xmlns:a16="http://schemas.microsoft.com/office/drawing/2014/main" id="{2A9391B9-C803-3274-51F8-19C6230EDDB3}"/>
                </a:ext>
              </a:extLst>
            </p:cNvPr>
            <p:cNvGrpSpPr/>
            <p:nvPr/>
          </p:nvGrpSpPr>
          <p:grpSpPr>
            <a:xfrm>
              <a:off x="6233548" y="907607"/>
              <a:ext cx="800684" cy="364740"/>
              <a:chOff x="7298520" y="907607"/>
              <a:chExt cx="687056" cy="364740"/>
            </a:xfrm>
          </p:grpSpPr>
          <p:sp>
            <p:nvSpPr>
              <p:cNvPr id="19" name="Rectangle 113">
                <a:extLst>
                  <a:ext uri="{FF2B5EF4-FFF2-40B4-BE49-F238E27FC236}">
                    <a16:creationId xmlns="" xmlns:a16="http://schemas.microsoft.com/office/drawing/2014/main" id="{C6990ED5-BAEF-5841-6B38-EC3A8631235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298521" y="1076885"/>
                <a:ext cx="68705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spc="-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학교별검사결과마감현황</a:t>
                </a:r>
              </a:p>
            </p:txBody>
          </p:sp>
          <p:sp>
            <p:nvSpPr>
              <p:cNvPr id="20" name="Rectangle 113">
                <a:extLst>
                  <a:ext uri="{FF2B5EF4-FFF2-40B4-BE49-F238E27FC236}">
                    <a16:creationId xmlns="" xmlns:a16="http://schemas.microsoft.com/office/drawing/2014/main" id="{139AD37A-5322-251E-B3E1-95BBAD889E7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298520" y="907607"/>
                <a:ext cx="687056" cy="16927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kern="600" spc="-100" dirty="0" err="1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지원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r>
                  <a:rPr lang="ko-KR" altLang="en-US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청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kern="600" spc="-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grpSp>
          <p:nvGrpSpPr>
            <p:cNvPr id="34" name="그룹 33">
              <a:extLst>
                <a:ext uri="{FF2B5EF4-FFF2-40B4-BE49-F238E27FC236}">
                  <a16:creationId xmlns="" xmlns:a16="http://schemas.microsoft.com/office/drawing/2014/main" id="{C5B734BC-29C0-5EC3-83E7-1F538B48CC03}"/>
                </a:ext>
              </a:extLst>
            </p:cNvPr>
            <p:cNvGrpSpPr/>
            <p:nvPr/>
          </p:nvGrpSpPr>
          <p:grpSpPr>
            <a:xfrm>
              <a:off x="8793581" y="907605"/>
              <a:ext cx="632286" cy="364740"/>
              <a:chOff x="8885570" y="907605"/>
              <a:chExt cx="687057" cy="364740"/>
            </a:xfrm>
          </p:grpSpPr>
          <p:sp>
            <p:nvSpPr>
              <p:cNvPr id="35" name="Rectangle 113">
                <a:extLst>
                  <a:ext uri="{FF2B5EF4-FFF2-40B4-BE49-F238E27FC236}">
                    <a16:creationId xmlns="" xmlns:a16="http://schemas.microsoft.com/office/drawing/2014/main" id="{6FE68DD1-50D4-EF02-6286-347E754005F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885572" y="1076883"/>
                <a:ext cx="68705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ko-KR" altLang="en-US" sz="7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검사결과통계표</a:t>
                </a:r>
              </a:p>
            </p:txBody>
          </p:sp>
          <p:sp>
            <p:nvSpPr>
              <p:cNvPr id="36" name="Rectangle 113">
                <a:extLst>
                  <a:ext uri="{FF2B5EF4-FFF2-40B4-BE49-F238E27FC236}">
                    <a16:creationId xmlns="" xmlns:a16="http://schemas.microsoft.com/office/drawing/2014/main" id="{55BFAED8-E0D0-C499-F0CE-6C29F9D636A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885570" y="907605"/>
                <a:ext cx="687056" cy="16927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ko-KR" altLang="en-US" sz="800" spc="-5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교육부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spc="-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cxnSp>
          <p:nvCxnSpPr>
            <p:cNvPr id="37" name="직선 화살표 연결선 36">
              <a:extLst>
                <a:ext uri="{FF2B5EF4-FFF2-40B4-BE49-F238E27FC236}">
                  <a16:creationId xmlns="" xmlns:a16="http://schemas.microsoft.com/office/drawing/2014/main" id="{EDB27414-8518-5162-67DF-DE863408578C}"/>
                </a:ext>
              </a:extLst>
            </p:cNvPr>
            <p:cNvCxnSpPr/>
            <p:nvPr/>
          </p:nvCxnSpPr>
          <p:spPr>
            <a:xfrm>
              <a:off x="8649838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1" name="그룹 30">
              <a:extLst>
                <a:ext uri="{FF2B5EF4-FFF2-40B4-BE49-F238E27FC236}">
                  <a16:creationId xmlns="" xmlns:a16="http://schemas.microsoft.com/office/drawing/2014/main" id="{A83B14BC-02BD-2BB7-C148-57F72F974779}"/>
                </a:ext>
              </a:extLst>
            </p:cNvPr>
            <p:cNvGrpSpPr/>
            <p:nvPr/>
          </p:nvGrpSpPr>
          <p:grpSpPr>
            <a:xfrm>
              <a:off x="8052609" y="907605"/>
              <a:ext cx="632286" cy="364740"/>
              <a:chOff x="8885570" y="907605"/>
              <a:chExt cx="687057" cy="364740"/>
            </a:xfrm>
          </p:grpSpPr>
          <p:sp>
            <p:nvSpPr>
              <p:cNvPr id="24" name="Rectangle 113">
                <a:extLst>
                  <a:ext uri="{FF2B5EF4-FFF2-40B4-BE49-F238E27FC236}">
                    <a16:creationId xmlns="" xmlns:a16="http://schemas.microsoft.com/office/drawing/2014/main" id="{9008811D-1120-ACF8-65E8-7A79E52BC3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885572" y="1076883"/>
                <a:ext cx="68705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ko-KR" altLang="en-US" sz="7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검사결과마감처리</a:t>
                </a:r>
              </a:p>
            </p:txBody>
          </p:sp>
          <p:sp>
            <p:nvSpPr>
              <p:cNvPr id="25" name="Rectangle 113">
                <a:extLst>
                  <a:ext uri="{FF2B5EF4-FFF2-40B4-BE49-F238E27FC236}">
                    <a16:creationId xmlns="" xmlns:a16="http://schemas.microsoft.com/office/drawing/2014/main" id="{8DC08C75-E5C0-0B5A-A6C2-A72C7EBC27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885570" y="907605"/>
                <a:ext cx="687056" cy="16927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ko-KR" altLang="en-US" sz="800" spc="-5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교육청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spc="-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</p:grpSp>
      <p:sp>
        <p:nvSpPr>
          <p:cNvPr id="41" name="직사각형 40">
            <a:extLst>
              <a:ext uri="{FF2B5EF4-FFF2-40B4-BE49-F238E27FC236}">
                <a16:creationId xmlns="" xmlns:a16="http://schemas.microsoft.com/office/drawing/2014/main" id="{D7FFDB0F-C158-7BEC-EB02-8A217A1BC79C}"/>
              </a:ext>
            </a:extLst>
          </p:cNvPr>
          <p:cNvSpPr/>
          <p:nvPr/>
        </p:nvSpPr>
        <p:spPr>
          <a:xfrm>
            <a:off x="422630" y="5857180"/>
            <a:ext cx="7893742" cy="194669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000">
              <a:lnSpc>
                <a:spcPct val="120000"/>
              </a:lnSpc>
            </a:pP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③ 학생에 대한 학적이 변경되었다면 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[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학적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(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반정보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)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현행화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]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버튼을 클릭함</a:t>
            </a:r>
            <a:endParaRPr lang="en-US" altLang="ko-KR" sz="1100" b="1" dirty="0">
              <a:ln>
                <a:solidFill>
                  <a:schemeClr val="tx1">
                    <a:lumMod val="85000"/>
                    <a:lumOff val="15000"/>
                    <a:alpha val="0"/>
                  </a:schemeClr>
                </a:solidFill>
              </a:ln>
              <a:solidFill>
                <a:srgbClr val="FD5312"/>
              </a:solidFill>
              <a:latin typeface="나눔바른고딕" panose="020B0600000101010101" charset="-127"/>
              <a:ea typeface="나눔바른고딕" panose="020B0600000101010101" charset="-127"/>
            </a:endParaRPr>
          </a:p>
        </p:txBody>
      </p:sp>
      <p:sp>
        <p:nvSpPr>
          <p:cNvPr id="4" name="직사각형 3">
            <a:extLst>
              <a:ext uri="{FF2B5EF4-FFF2-40B4-BE49-F238E27FC236}">
                <a16:creationId xmlns="" xmlns:a16="http://schemas.microsoft.com/office/drawing/2014/main" id="{DCCD723D-2FA4-4B1D-DDF6-A7B4884FBA91}"/>
              </a:ext>
            </a:extLst>
          </p:cNvPr>
          <p:cNvSpPr/>
          <p:nvPr/>
        </p:nvSpPr>
        <p:spPr>
          <a:xfrm>
            <a:off x="3507486" y="3034691"/>
            <a:ext cx="659833" cy="293235"/>
          </a:xfrm>
          <a:prstGeom prst="rect">
            <a:avLst/>
          </a:prstGeom>
          <a:noFill/>
          <a:ln w="25400">
            <a:solidFill>
              <a:srgbClr val="FD531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6" name="직사각형 5">
            <a:extLst>
              <a:ext uri="{FF2B5EF4-FFF2-40B4-BE49-F238E27FC236}">
                <a16:creationId xmlns="" xmlns:a16="http://schemas.microsoft.com/office/drawing/2014/main" id="{5A79379D-3CD0-30B9-BABB-EECA13AE803C}"/>
              </a:ext>
            </a:extLst>
          </p:cNvPr>
          <p:cNvSpPr/>
          <p:nvPr/>
        </p:nvSpPr>
        <p:spPr>
          <a:xfrm>
            <a:off x="6026994" y="2675461"/>
            <a:ext cx="496175" cy="119065"/>
          </a:xfrm>
          <a:prstGeom prst="rect">
            <a:avLst/>
          </a:prstGeom>
          <a:noFill/>
          <a:ln w="25400">
            <a:solidFill>
              <a:srgbClr val="FD531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>
            <a:extLst>
              <a:ext uri="{FF2B5EF4-FFF2-40B4-BE49-F238E27FC236}">
                <a16:creationId xmlns="" xmlns:a16="http://schemas.microsoft.com/office/drawing/2014/main" id="{76F8B9F8-51C5-5905-904D-02319343A195}"/>
              </a:ext>
            </a:extLst>
          </p:cNvPr>
          <p:cNvSpPr/>
          <p:nvPr/>
        </p:nvSpPr>
        <p:spPr>
          <a:xfrm>
            <a:off x="3416045" y="2924551"/>
            <a:ext cx="182880" cy="170538"/>
          </a:xfrm>
          <a:prstGeom prst="ellipse">
            <a:avLst/>
          </a:prstGeom>
          <a:solidFill>
            <a:srgbClr val="FD5312"/>
          </a:solidFill>
          <a:ln w="25400">
            <a:solidFill>
              <a:srgbClr val="FD531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b="1" dirty="0">
                <a:latin typeface="+mn-ea"/>
              </a:rPr>
              <a:t>3</a:t>
            </a:r>
            <a:endParaRPr lang="ko-KR" altLang="en-US" sz="1100" b="1" dirty="0">
              <a:latin typeface="+mn-ea"/>
            </a:endParaRPr>
          </a:p>
        </p:txBody>
      </p:sp>
      <p:sp>
        <p:nvSpPr>
          <p:cNvPr id="32" name="타원 31">
            <a:extLst>
              <a:ext uri="{FF2B5EF4-FFF2-40B4-BE49-F238E27FC236}">
                <a16:creationId xmlns="" xmlns:a16="http://schemas.microsoft.com/office/drawing/2014/main" id="{C583A97C-5DA4-21F7-A85F-9F280086BBC5}"/>
              </a:ext>
            </a:extLst>
          </p:cNvPr>
          <p:cNvSpPr/>
          <p:nvPr/>
        </p:nvSpPr>
        <p:spPr>
          <a:xfrm>
            <a:off x="5935553" y="2558619"/>
            <a:ext cx="182880" cy="182880"/>
          </a:xfrm>
          <a:prstGeom prst="ellipse">
            <a:avLst/>
          </a:prstGeom>
          <a:solidFill>
            <a:srgbClr val="FD5312"/>
          </a:solidFill>
          <a:ln w="25400">
            <a:solidFill>
              <a:srgbClr val="FD531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b="1" dirty="0">
                <a:latin typeface="+mn-ea"/>
              </a:rPr>
              <a:t>3</a:t>
            </a:r>
            <a:endParaRPr lang="ko-KR" altLang="en-US" sz="1100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669457375"/>
      </p:ext>
    </p:extLst>
  </p:cSld>
  <p:clrMapOvr>
    <a:masterClrMapping/>
  </p:clrMapOvr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5008DFA3-13C2-C165-ADAD-7F446AA98C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="" xmlns:a16="http://schemas.microsoft.com/office/drawing/2014/main" id="{70FCF0AF-5439-7345-7E6C-21D77DCB6A0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0392" y="1777915"/>
            <a:ext cx="9266723" cy="3962743"/>
          </a:xfrm>
          <a:prstGeom prst="rect">
            <a:avLst/>
          </a:prstGeom>
        </p:spPr>
      </p:pic>
      <p:sp>
        <p:nvSpPr>
          <p:cNvPr id="93" name="TextBox 4">
            <a:extLst>
              <a:ext uri="{FF2B5EF4-FFF2-40B4-BE49-F238E27FC236}">
                <a16:creationId xmlns="" xmlns:a16="http://schemas.microsoft.com/office/drawing/2014/main" id="{737D36AF-D08D-00E6-FA58-C2BCFDDC8093}"/>
              </a:ext>
            </a:extLst>
          </p:cNvPr>
          <p:cNvSpPr txBox="1"/>
          <p:nvPr/>
        </p:nvSpPr>
        <p:spPr>
          <a:xfrm>
            <a:off x="96327" y="39171"/>
            <a:ext cx="51569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000" b="1" spc="-7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담임 주요 업무처리 방법</a:t>
            </a:r>
          </a:p>
        </p:txBody>
      </p:sp>
      <p:sp>
        <p:nvSpPr>
          <p:cNvPr id="14" name="모서리가 둥근 직사각형 13">
            <a:extLst>
              <a:ext uri="{FF2B5EF4-FFF2-40B4-BE49-F238E27FC236}">
                <a16:creationId xmlns="" xmlns:a16="http://schemas.microsoft.com/office/drawing/2014/main" id="{7783DF67-EC3C-C630-0461-0644B81912D4}"/>
              </a:ext>
            </a:extLst>
          </p:cNvPr>
          <p:cNvSpPr/>
          <p:nvPr/>
        </p:nvSpPr>
        <p:spPr>
          <a:xfrm>
            <a:off x="163006" y="802346"/>
            <a:ext cx="3642849" cy="669007"/>
          </a:xfrm>
          <a:prstGeom prst="roundRect">
            <a:avLst>
              <a:gd name="adj" fmla="val 50000"/>
            </a:avLst>
          </a:prstGeom>
          <a:solidFill>
            <a:srgbClr val="E2F0D9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4. </a:t>
            </a:r>
            <a:r>
              <a:rPr lang="ko-KR" altLang="en-US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담임 </a:t>
            </a:r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– </a:t>
            </a:r>
            <a:r>
              <a:rPr lang="ko-KR" altLang="en-US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검사결과관리</a:t>
            </a:r>
            <a:endParaRPr lang="en-US" altLang="ko-KR" sz="1600" b="1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66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lvl="0"/>
            <a:r>
              <a:rPr lang="en-US" altLang="ko-KR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4.1. </a:t>
            </a:r>
            <a:r>
              <a:rPr lang="ko-KR" altLang="en-US" b="1" dirty="0" err="1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반별검사결과관리</a:t>
            </a:r>
            <a:r>
              <a:rPr lang="en-US" altLang="ko-KR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(4/13)</a:t>
            </a:r>
            <a:endParaRPr lang="ko-KR" altLang="en-US" b="1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66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5" name="사각형: 둥근 모서리 81">
            <a:extLst>
              <a:ext uri="{FF2B5EF4-FFF2-40B4-BE49-F238E27FC236}">
                <a16:creationId xmlns="" xmlns:a16="http://schemas.microsoft.com/office/drawing/2014/main" id="{7EB8516C-0FA0-0D9D-E0A2-EBC2AF0E586A}"/>
              </a:ext>
            </a:extLst>
          </p:cNvPr>
          <p:cNvSpPr/>
          <p:nvPr/>
        </p:nvSpPr>
        <p:spPr>
          <a:xfrm>
            <a:off x="3970021" y="802347"/>
            <a:ext cx="5662930" cy="550546"/>
          </a:xfrm>
          <a:prstGeom prst="roundRect">
            <a:avLst>
              <a:gd name="adj" fmla="val 6492"/>
            </a:avLst>
          </a:prstGeom>
          <a:solidFill>
            <a:schemeClr val="bg1"/>
          </a:solidFill>
          <a:ln w="6350">
            <a:solidFill>
              <a:schemeClr val="bg1">
                <a:lumMod val="75000"/>
              </a:schemeClr>
            </a:solidFill>
          </a:ln>
          <a:effectLst>
            <a:outerShdw blurRad="889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defTabSz="1090746" fontAlgn="ctr" latinLnBrk="0">
              <a:buClr>
                <a:srgbClr val="336699"/>
              </a:buClr>
              <a:defRPr/>
            </a:pPr>
            <a:endParaRPr kumimoji="1" lang="en-US" altLang="ko-KR" sz="200" b="1" kern="0" dirty="0">
              <a:ln w="0">
                <a:solidFill>
                  <a:srgbClr val="0B4355">
                    <a:alpha val="5000"/>
                  </a:srgbClr>
                </a:solidFill>
              </a:ln>
              <a:solidFill>
                <a:srgbClr val="C00000"/>
              </a:solidFill>
              <a:latin typeface="나눔바른고딕" panose="020B0600000101010101" charset="-127"/>
              <a:ea typeface="나눔바른고딕" panose="020B0600000101010101" charset="-127"/>
              <a:sym typeface="Wingdings" pitchFamily="2" charset="2"/>
            </a:endParaRPr>
          </a:p>
        </p:txBody>
      </p:sp>
      <p:grpSp>
        <p:nvGrpSpPr>
          <p:cNvPr id="33" name="그룹 32">
            <a:extLst>
              <a:ext uri="{FF2B5EF4-FFF2-40B4-BE49-F238E27FC236}">
                <a16:creationId xmlns="" xmlns:a16="http://schemas.microsoft.com/office/drawing/2014/main" id="{67413421-8271-3C3E-23DB-D6847B2AD3F0}"/>
              </a:ext>
            </a:extLst>
          </p:cNvPr>
          <p:cNvGrpSpPr/>
          <p:nvPr/>
        </p:nvGrpSpPr>
        <p:grpSpPr>
          <a:xfrm>
            <a:off x="4079992" y="907605"/>
            <a:ext cx="5451357" cy="364742"/>
            <a:chOff x="4079993" y="907605"/>
            <a:chExt cx="5345874" cy="364742"/>
          </a:xfrm>
        </p:grpSpPr>
        <p:cxnSp>
          <p:nvCxnSpPr>
            <p:cNvPr id="7" name="직선 화살표 연결선 6">
              <a:extLst>
                <a:ext uri="{FF2B5EF4-FFF2-40B4-BE49-F238E27FC236}">
                  <a16:creationId xmlns="" xmlns:a16="http://schemas.microsoft.com/office/drawing/2014/main" id="{DB12FA41-3915-ED02-6000-B1E92F5DDE15}"/>
                </a:ext>
              </a:extLst>
            </p:cNvPr>
            <p:cNvCxnSpPr/>
            <p:nvPr/>
          </p:nvCxnSpPr>
          <p:spPr>
            <a:xfrm>
              <a:off x="4614193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직선 화살표 연결선 7">
              <a:extLst>
                <a:ext uri="{FF2B5EF4-FFF2-40B4-BE49-F238E27FC236}">
                  <a16:creationId xmlns="" xmlns:a16="http://schemas.microsoft.com/office/drawing/2014/main" id="{82F6A8CE-FB5B-8C64-4743-66A2CBEAC48C}"/>
                </a:ext>
              </a:extLst>
            </p:cNvPr>
            <p:cNvCxnSpPr/>
            <p:nvPr/>
          </p:nvCxnSpPr>
          <p:spPr>
            <a:xfrm>
              <a:off x="5292563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직선 화살표 연결선 8">
              <a:extLst>
                <a:ext uri="{FF2B5EF4-FFF2-40B4-BE49-F238E27FC236}">
                  <a16:creationId xmlns="" xmlns:a16="http://schemas.microsoft.com/office/drawing/2014/main" id="{6583C3BD-0553-5D14-5656-1E951E83321E}"/>
                </a:ext>
              </a:extLst>
            </p:cNvPr>
            <p:cNvCxnSpPr/>
            <p:nvPr/>
          </p:nvCxnSpPr>
          <p:spPr>
            <a:xfrm>
              <a:off x="6090136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직선 화살표 연결선 9">
              <a:extLst>
                <a:ext uri="{FF2B5EF4-FFF2-40B4-BE49-F238E27FC236}">
                  <a16:creationId xmlns="" xmlns:a16="http://schemas.microsoft.com/office/drawing/2014/main" id="{BA9B70CC-56E7-2DD0-9CAB-039FE5171BEC}"/>
                </a:ext>
              </a:extLst>
            </p:cNvPr>
            <p:cNvCxnSpPr/>
            <p:nvPr/>
          </p:nvCxnSpPr>
          <p:spPr>
            <a:xfrm>
              <a:off x="7002067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7" name="그룹 26">
              <a:extLst>
                <a:ext uri="{FF2B5EF4-FFF2-40B4-BE49-F238E27FC236}">
                  <a16:creationId xmlns="" xmlns:a16="http://schemas.microsoft.com/office/drawing/2014/main" id="{1A6050B3-24F3-4FB1-36A7-48F896AA378F}"/>
                </a:ext>
              </a:extLst>
            </p:cNvPr>
            <p:cNvGrpSpPr/>
            <p:nvPr/>
          </p:nvGrpSpPr>
          <p:grpSpPr>
            <a:xfrm>
              <a:off x="4753326" y="907606"/>
              <a:ext cx="567815" cy="364740"/>
              <a:chOff x="5693299" y="907606"/>
              <a:chExt cx="687056" cy="364740"/>
            </a:xfrm>
          </p:grpSpPr>
          <p:sp>
            <p:nvSpPr>
              <p:cNvPr id="12" name="Rectangle 113">
                <a:extLst>
                  <a:ext uri="{FF2B5EF4-FFF2-40B4-BE49-F238E27FC236}">
                    <a16:creationId xmlns="" xmlns:a16="http://schemas.microsoft.com/office/drawing/2014/main" id="{2A76348F-1424-2E13-2ECB-E88785CC8D9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93301" y="1076885"/>
                <a:ext cx="687054" cy="195461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반별검사결과</a:t>
                </a:r>
              </a:p>
            </p:txBody>
          </p:sp>
          <p:sp>
            <p:nvSpPr>
              <p:cNvPr id="13" name="Rectangle 113">
                <a:extLst>
                  <a:ext uri="{FF2B5EF4-FFF2-40B4-BE49-F238E27FC236}">
                    <a16:creationId xmlns="" xmlns:a16="http://schemas.microsoft.com/office/drawing/2014/main" id="{82C5D5C6-0C9C-8EF1-8A01-D7A6F4E64F1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93299" y="907606"/>
                <a:ext cx="687056" cy="169279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spc="-5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담임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spc="-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grpSp>
          <p:nvGrpSpPr>
            <p:cNvPr id="28" name="그룹 27">
              <a:extLst>
                <a:ext uri="{FF2B5EF4-FFF2-40B4-BE49-F238E27FC236}">
                  <a16:creationId xmlns="" xmlns:a16="http://schemas.microsoft.com/office/drawing/2014/main" id="{02925146-FFF1-32A3-8858-0CB0945FA1F3}"/>
                </a:ext>
              </a:extLst>
            </p:cNvPr>
            <p:cNvGrpSpPr/>
            <p:nvPr/>
          </p:nvGrpSpPr>
          <p:grpSpPr>
            <a:xfrm>
              <a:off x="5434914" y="907606"/>
              <a:ext cx="687056" cy="364740"/>
              <a:chOff x="6497545" y="907606"/>
              <a:chExt cx="687056" cy="364740"/>
            </a:xfrm>
          </p:grpSpPr>
          <p:sp>
            <p:nvSpPr>
              <p:cNvPr id="17" name="Rectangle 113">
                <a:extLst>
                  <a:ext uri="{FF2B5EF4-FFF2-40B4-BE49-F238E27FC236}">
                    <a16:creationId xmlns="" xmlns:a16="http://schemas.microsoft.com/office/drawing/2014/main" id="{C61642B7-95A1-D79B-9B73-D3B3280FBE1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7547" y="1076885"/>
                <a:ext cx="687054" cy="195461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spc="-5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검사결과통계및제출</a:t>
                </a:r>
                <a:endParaRPr lang="ko-KR" altLang="en-US" sz="700" spc="-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  <p:sp>
            <p:nvSpPr>
              <p:cNvPr id="18" name="Rectangle 113">
                <a:extLst>
                  <a:ext uri="{FF2B5EF4-FFF2-40B4-BE49-F238E27FC236}">
                    <a16:creationId xmlns="" xmlns:a16="http://schemas.microsoft.com/office/drawing/2014/main" id="{4E9F0E0F-F8B8-C435-E66F-B2DB3A390D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7545" y="907606"/>
                <a:ext cx="687056" cy="169279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spc="-5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spc="-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grpSp>
          <p:nvGrpSpPr>
            <p:cNvPr id="21" name="그룹 20">
              <a:extLst>
                <a:ext uri="{FF2B5EF4-FFF2-40B4-BE49-F238E27FC236}">
                  <a16:creationId xmlns="" xmlns:a16="http://schemas.microsoft.com/office/drawing/2014/main" id="{FFEC61AC-5AE7-2194-6B3B-FF8E52A9F91F}"/>
                </a:ext>
              </a:extLst>
            </p:cNvPr>
            <p:cNvGrpSpPr/>
            <p:nvPr/>
          </p:nvGrpSpPr>
          <p:grpSpPr>
            <a:xfrm>
              <a:off x="4079993" y="907606"/>
              <a:ext cx="567815" cy="364740"/>
              <a:chOff x="4984309" y="907606"/>
              <a:chExt cx="662776" cy="364740"/>
            </a:xfrm>
          </p:grpSpPr>
          <p:sp>
            <p:nvSpPr>
              <p:cNvPr id="22" name="Rectangle 113">
                <a:extLst>
                  <a:ext uri="{FF2B5EF4-FFF2-40B4-BE49-F238E27FC236}">
                    <a16:creationId xmlns="" xmlns:a16="http://schemas.microsoft.com/office/drawing/2014/main" id="{73E7FAE2-40FE-E53B-2A26-9D599206683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4311" y="1076885"/>
                <a:ext cx="662774" cy="195461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spc="-100" dirty="0">
                    <a:solidFill>
                      <a:schemeClr val="tx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반별검사결과관리</a:t>
                </a:r>
              </a:p>
            </p:txBody>
          </p:sp>
          <p:sp>
            <p:nvSpPr>
              <p:cNvPr id="23" name="Rectangle 113">
                <a:extLst>
                  <a:ext uri="{FF2B5EF4-FFF2-40B4-BE49-F238E27FC236}">
                    <a16:creationId xmlns="" xmlns:a16="http://schemas.microsoft.com/office/drawing/2014/main" id="{957F0B2D-543B-B053-8770-8D0866C3A7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4309" y="907606"/>
                <a:ext cx="662776" cy="169279"/>
              </a:xfrm>
              <a:prstGeom prst="rect">
                <a:avLst/>
              </a:prstGeom>
              <a:solidFill>
                <a:srgbClr val="006600"/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b="1" spc="-50" dirty="0" err="1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b="1" spc="-50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b="1" spc="-50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담임</a:t>
                </a:r>
                <a:r>
                  <a:rPr lang="en-US" altLang="ko-KR" sz="800" b="1" spc="-50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b="1" spc="-50" dirty="0">
                  <a:solidFill>
                    <a:schemeClr val="bg1"/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cxnSp>
          <p:nvCxnSpPr>
            <p:cNvPr id="26" name="직선 화살표 연결선 25">
              <a:extLst>
                <a:ext uri="{FF2B5EF4-FFF2-40B4-BE49-F238E27FC236}">
                  <a16:creationId xmlns="" xmlns:a16="http://schemas.microsoft.com/office/drawing/2014/main" id="{C67CDFCC-27F3-E0A5-AC2A-99439C4007FC}"/>
                </a:ext>
              </a:extLst>
            </p:cNvPr>
            <p:cNvCxnSpPr/>
            <p:nvPr/>
          </p:nvCxnSpPr>
          <p:spPr>
            <a:xfrm>
              <a:off x="7908866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0" name="그룹 29">
              <a:extLst>
                <a:ext uri="{FF2B5EF4-FFF2-40B4-BE49-F238E27FC236}">
                  <a16:creationId xmlns="" xmlns:a16="http://schemas.microsoft.com/office/drawing/2014/main" id="{64BD703B-3BB5-F6C7-EE12-20EA51A2F713}"/>
                </a:ext>
              </a:extLst>
            </p:cNvPr>
            <p:cNvGrpSpPr/>
            <p:nvPr/>
          </p:nvGrpSpPr>
          <p:grpSpPr>
            <a:xfrm>
              <a:off x="7145810" y="907605"/>
              <a:ext cx="800684" cy="364740"/>
              <a:chOff x="8096684" y="907605"/>
              <a:chExt cx="687056" cy="364740"/>
            </a:xfrm>
          </p:grpSpPr>
          <p:sp>
            <p:nvSpPr>
              <p:cNvPr id="15" name="Rectangle 113">
                <a:extLst>
                  <a:ext uri="{FF2B5EF4-FFF2-40B4-BE49-F238E27FC236}">
                    <a16:creationId xmlns="" xmlns:a16="http://schemas.microsoft.com/office/drawing/2014/main" id="{A370163E-1999-341B-4EF0-5C3C5748324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096685" y="1076883"/>
                <a:ext cx="68705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ko-KR" altLang="en-US" sz="7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학교급별검사결과통계</a:t>
                </a:r>
                <a:endParaRPr lang="ko-KR" altLang="en-US" sz="7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  <p:sp>
            <p:nvSpPr>
              <p:cNvPr id="16" name="Rectangle 113">
                <a:extLst>
                  <a:ext uri="{FF2B5EF4-FFF2-40B4-BE49-F238E27FC236}">
                    <a16:creationId xmlns="" xmlns:a16="http://schemas.microsoft.com/office/drawing/2014/main" id="{675925D7-AD8B-D60A-575A-67F8C362AF9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096684" y="907605"/>
                <a:ext cx="687056" cy="16927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ctr"/>
                <a:r>
                  <a:rPr lang="ko-KR" altLang="en-US" sz="800" kern="600" spc="-100" dirty="0" err="1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지원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r>
                  <a:rPr lang="ko-KR" altLang="en-US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청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kern="600" spc="-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grpSp>
          <p:nvGrpSpPr>
            <p:cNvPr id="29" name="그룹 28">
              <a:extLst>
                <a:ext uri="{FF2B5EF4-FFF2-40B4-BE49-F238E27FC236}">
                  <a16:creationId xmlns="" xmlns:a16="http://schemas.microsoft.com/office/drawing/2014/main" id="{216B0AAF-9E6C-5ED6-96CB-485F1C005E41}"/>
                </a:ext>
              </a:extLst>
            </p:cNvPr>
            <p:cNvGrpSpPr/>
            <p:nvPr/>
          </p:nvGrpSpPr>
          <p:grpSpPr>
            <a:xfrm>
              <a:off x="6233548" y="907607"/>
              <a:ext cx="800684" cy="364740"/>
              <a:chOff x="7298520" y="907607"/>
              <a:chExt cx="687056" cy="364740"/>
            </a:xfrm>
          </p:grpSpPr>
          <p:sp>
            <p:nvSpPr>
              <p:cNvPr id="19" name="Rectangle 113">
                <a:extLst>
                  <a:ext uri="{FF2B5EF4-FFF2-40B4-BE49-F238E27FC236}">
                    <a16:creationId xmlns="" xmlns:a16="http://schemas.microsoft.com/office/drawing/2014/main" id="{0373E1D5-161D-F4F8-0548-D92F81681FA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298521" y="1076885"/>
                <a:ext cx="68705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spc="-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학교별검사결과마감현황</a:t>
                </a:r>
              </a:p>
            </p:txBody>
          </p:sp>
          <p:sp>
            <p:nvSpPr>
              <p:cNvPr id="20" name="Rectangle 113">
                <a:extLst>
                  <a:ext uri="{FF2B5EF4-FFF2-40B4-BE49-F238E27FC236}">
                    <a16:creationId xmlns="" xmlns:a16="http://schemas.microsoft.com/office/drawing/2014/main" id="{1093E340-0172-41AA-94B9-D1472210DE5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298520" y="907607"/>
                <a:ext cx="687056" cy="16927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kern="600" spc="-100" dirty="0" err="1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지원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r>
                  <a:rPr lang="ko-KR" altLang="en-US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청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kern="600" spc="-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grpSp>
          <p:nvGrpSpPr>
            <p:cNvPr id="34" name="그룹 33">
              <a:extLst>
                <a:ext uri="{FF2B5EF4-FFF2-40B4-BE49-F238E27FC236}">
                  <a16:creationId xmlns="" xmlns:a16="http://schemas.microsoft.com/office/drawing/2014/main" id="{8B63C73E-5992-264F-2225-0376494C77AC}"/>
                </a:ext>
              </a:extLst>
            </p:cNvPr>
            <p:cNvGrpSpPr/>
            <p:nvPr/>
          </p:nvGrpSpPr>
          <p:grpSpPr>
            <a:xfrm>
              <a:off x="8793581" y="907605"/>
              <a:ext cx="632286" cy="364740"/>
              <a:chOff x="8885570" y="907605"/>
              <a:chExt cx="687057" cy="364740"/>
            </a:xfrm>
          </p:grpSpPr>
          <p:sp>
            <p:nvSpPr>
              <p:cNvPr id="35" name="Rectangle 113">
                <a:extLst>
                  <a:ext uri="{FF2B5EF4-FFF2-40B4-BE49-F238E27FC236}">
                    <a16:creationId xmlns="" xmlns:a16="http://schemas.microsoft.com/office/drawing/2014/main" id="{648584D5-944F-B921-FA89-52F67F12AA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885572" y="1076883"/>
                <a:ext cx="68705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ko-KR" altLang="en-US" sz="7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검사결과통계표</a:t>
                </a:r>
              </a:p>
            </p:txBody>
          </p:sp>
          <p:sp>
            <p:nvSpPr>
              <p:cNvPr id="36" name="Rectangle 113">
                <a:extLst>
                  <a:ext uri="{FF2B5EF4-FFF2-40B4-BE49-F238E27FC236}">
                    <a16:creationId xmlns="" xmlns:a16="http://schemas.microsoft.com/office/drawing/2014/main" id="{7EDEBCAD-E1CB-6B3F-F53C-E891225B11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885570" y="907605"/>
                <a:ext cx="687056" cy="16927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ko-KR" altLang="en-US" sz="800" spc="-5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교육부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spc="-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cxnSp>
          <p:nvCxnSpPr>
            <p:cNvPr id="37" name="직선 화살표 연결선 36">
              <a:extLst>
                <a:ext uri="{FF2B5EF4-FFF2-40B4-BE49-F238E27FC236}">
                  <a16:creationId xmlns="" xmlns:a16="http://schemas.microsoft.com/office/drawing/2014/main" id="{F093A1DB-0DD4-3FDB-8370-1E15387D39A2}"/>
                </a:ext>
              </a:extLst>
            </p:cNvPr>
            <p:cNvCxnSpPr/>
            <p:nvPr/>
          </p:nvCxnSpPr>
          <p:spPr>
            <a:xfrm>
              <a:off x="8649838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1" name="그룹 30">
              <a:extLst>
                <a:ext uri="{FF2B5EF4-FFF2-40B4-BE49-F238E27FC236}">
                  <a16:creationId xmlns="" xmlns:a16="http://schemas.microsoft.com/office/drawing/2014/main" id="{067B26AD-80B3-BB28-FA3B-BB22C45494D4}"/>
                </a:ext>
              </a:extLst>
            </p:cNvPr>
            <p:cNvGrpSpPr/>
            <p:nvPr/>
          </p:nvGrpSpPr>
          <p:grpSpPr>
            <a:xfrm>
              <a:off x="8052609" y="907605"/>
              <a:ext cx="632286" cy="364740"/>
              <a:chOff x="8885570" y="907605"/>
              <a:chExt cx="687057" cy="364740"/>
            </a:xfrm>
          </p:grpSpPr>
          <p:sp>
            <p:nvSpPr>
              <p:cNvPr id="24" name="Rectangle 113">
                <a:extLst>
                  <a:ext uri="{FF2B5EF4-FFF2-40B4-BE49-F238E27FC236}">
                    <a16:creationId xmlns="" xmlns:a16="http://schemas.microsoft.com/office/drawing/2014/main" id="{532C2B44-135B-BA93-5D8E-7674B6FCE6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885572" y="1076883"/>
                <a:ext cx="68705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ko-KR" altLang="en-US" sz="7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검사결과마감처리</a:t>
                </a:r>
              </a:p>
            </p:txBody>
          </p:sp>
          <p:sp>
            <p:nvSpPr>
              <p:cNvPr id="25" name="Rectangle 113">
                <a:extLst>
                  <a:ext uri="{FF2B5EF4-FFF2-40B4-BE49-F238E27FC236}">
                    <a16:creationId xmlns="" xmlns:a16="http://schemas.microsoft.com/office/drawing/2014/main" id="{02003C99-9A17-785B-335D-D1B055E8743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885570" y="907605"/>
                <a:ext cx="687056" cy="16927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ko-KR" altLang="en-US" sz="800" spc="-5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교육청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spc="-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</p:grpSp>
      <p:sp>
        <p:nvSpPr>
          <p:cNvPr id="41" name="직사각형 40">
            <a:extLst>
              <a:ext uri="{FF2B5EF4-FFF2-40B4-BE49-F238E27FC236}">
                <a16:creationId xmlns="" xmlns:a16="http://schemas.microsoft.com/office/drawing/2014/main" id="{16F20115-8ECF-AD8D-CCC2-C209A3FC2B06}"/>
              </a:ext>
            </a:extLst>
          </p:cNvPr>
          <p:cNvSpPr/>
          <p:nvPr/>
        </p:nvSpPr>
        <p:spPr>
          <a:xfrm>
            <a:off x="422630" y="5857180"/>
            <a:ext cx="7893742" cy="406265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000">
              <a:lnSpc>
                <a:spcPct val="120000"/>
              </a:lnSpc>
            </a:pP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④ 학생에 대한 학적이 변경되었다면 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[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학적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(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반정보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)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현행화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]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버튼을 클릭함</a:t>
            </a:r>
            <a:endParaRPr lang="en-US" altLang="ko-KR" sz="1100" b="1" dirty="0">
              <a:ln>
                <a:solidFill>
                  <a:schemeClr val="tx1">
                    <a:lumMod val="85000"/>
                    <a:lumOff val="15000"/>
                    <a:alpha val="0"/>
                  </a:schemeClr>
                </a:solidFill>
              </a:ln>
              <a:solidFill>
                <a:srgbClr val="FD5312"/>
              </a:solidFill>
              <a:latin typeface="나눔바른고딕" panose="020B0600000101010101" charset="-127"/>
              <a:ea typeface="나눔바른고딕" panose="020B0600000101010101" charset="-127"/>
            </a:endParaRPr>
          </a:p>
          <a:p>
            <a:pPr marL="36000">
              <a:lnSpc>
                <a:spcPct val="120000"/>
              </a:lnSpc>
            </a:pP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chemeClr val="accent6"/>
                </a:solidFill>
                <a:latin typeface="나눔바른고딕" panose="020B0600000101010101" charset="-127"/>
                <a:ea typeface="나눔바른고딕" panose="020B0600000101010101" charset="-127"/>
              </a:rPr>
              <a:t>     [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chemeClr val="accent6"/>
                </a:solidFill>
                <a:latin typeface="나눔바른고딕" panose="020B0600000101010101" charset="-127"/>
                <a:ea typeface="나눔바른고딕" panose="020B0600000101010101" charset="-127"/>
              </a:rPr>
              <a:t>변경사항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chemeClr val="accent6"/>
                </a:solidFill>
                <a:latin typeface="나눔바른고딕" panose="020B0600000101010101" charset="-127"/>
                <a:ea typeface="나눔바른고딕" panose="020B0600000101010101" charset="-127"/>
              </a:rPr>
              <a:t>] 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chemeClr val="accent6"/>
                </a:solidFill>
                <a:latin typeface="나눔바른고딕" panose="020B0600000101010101" charset="-127"/>
                <a:ea typeface="나눔바른고딕" panose="020B0600000101010101" charset="-127"/>
              </a:rPr>
              <a:t>학적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chemeClr val="accent6"/>
                </a:solidFill>
                <a:latin typeface="나눔바른고딕" panose="020B0600000101010101" charset="-127"/>
                <a:ea typeface="나눔바른고딕" panose="020B0600000101010101" charset="-127"/>
              </a:rPr>
              <a:t>(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chemeClr val="accent6"/>
                </a:solidFill>
                <a:latin typeface="나눔바른고딕" panose="020B0600000101010101" charset="-127"/>
                <a:ea typeface="나눔바른고딕" panose="020B0600000101010101" charset="-127"/>
              </a:rPr>
              <a:t>반정보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chemeClr val="accent6"/>
                </a:solidFill>
                <a:latin typeface="나눔바른고딕" panose="020B0600000101010101" charset="-127"/>
                <a:ea typeface="나눔바른고딕" panose="020B0600000101010101" charset="-127"/>
              </a:rPr>
              <a:t>)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chemeClr val="accent6"/>
                </a:solidFill>
                <a:latin typeface="나눔바른고딕" panose="020B0600000101010101" charset="-127"/>
                <a:ea typeface="나눔바른고딕" panose="020B0600000101010101" charset="-127"/>
              </a:rPr>
              <a:t>현행화 버튼에 학적 이동시 변동되는 데이터 현행화 되도록 개선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chemeClr val="accent6"/>
                </a:solidFill>
                <a:latin typeface="나눔바른고딕" panose="020B0600000101010101" charset="-127"/>
                <a:ea typeface="나눔바른고딕" panose="020B0600000101010101" charset="-127"/>
              </a:rPr>
              <a:t>(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chemeClr val="accent6"/>
                </a:solidFill>
                <a:latin typeface="나눔바른고딕" panose="020B0600000101010101" charset="-127"/>
                <a:ea typeface="나눔바른고딕" panose="020B0600000101010101" charset="-127"/>
              </a:rPr>
              <a:t>주소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chemeClr val="accent6"/>
                </a:solidFill>
                <a:latin typeface="나눔바른고딕" panose="020B0600000101010101" charset="-127"/>
                <a:ea typeface="나눔바른고딕" panose="020B0600000101010101" charset="-127"/>
              </a:rPr>
              <a:t>, 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chemeClr val="accent6"/>
                </a:solidFill>
                <a:latin typeface="나눔바른고딕" panose="020B0600000101010101" charset="-127"/>
                <a:ea typeface="나눔바른고딕" panose="020B0600000101010101" charset="-127"/>
              </a:rPr>
              <a:t>검사참여정보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chemeClr val="accent6"/>
                </a:solidFill>
                <a:latin typeface="나눔바른고딕" panose="020B0600000101010101" charset="-127"/>
                <a:ea typeface="나눔바른고딕" panose="020B0600000101010101" charset="-127"/>
              </a:rPr>
              <a:t>, 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chemeClr val="accent6"/>
                </a:solidFill>
                <a:latin typeface="나눔바른고딕" panose="020B0600000101010101" charset="-127"/>
                <a:ea typeface="나눔바른고딕" panose="020B0600000101010101" charset="-127"/>
              </a:rPr>
              <a:t>참여번호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chemeClr val="accent6"/>
                </a:solidFill>
                <a:latin typeface="나눔바른고딕" panose="020B0600000101010101" charset="-127"/>
                <a:ea typeface="나눔바른고딕" panose="020B0600000101010101" charset="-127"/>
              </a:rPr>
              <a:t>)</a:t>
            </a:r>
          </a:p>
        </p:txBody>
      </p:sp>
      <p:sp>
        <p:nvSpPr>
          <p:cNvPr id="4" name="직사각형 3">
            <a:extLst>
              <a:ext uri="{FF2B5EF4-FFF2-40B4-BE49-F238E27FC236}">
                <a16:creationId xmlns="" xmlns:a16="http://schemas.microsoft.com/office/drawing/2014/main" id="{254DE855-FC0E-FA6A-6BA1-DF9C49C59AC1}"/>
              </a:ext>
            </a:extLst>
          </p:cNvPr>
          <p:cNvSpPr/>
          <p:nvPr/>
        </p:nvSpPr>
        <p:spPr>
          <a:xfrm>
            <a:off x="4181022" y="2570390"/>
            <a:ext cx="1461263" cy="2445585"/>
          </a:xfrm>
          <a:prstGeom prst="rect">
            <a:avLst/>
          </a:prstGeom>
          <a:noFill/>
          <a:ln w="25400">
            <a:solidFill>
              <a:srgbClr val="FD531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타원 5">
            <a:extLst>
              <a:ext uri="{FF2B5EF4-FFF2-40B4-BE49-F238E27FC236}">
                <a16:creationId xmlns="" xmlns:a16="http://schemas.microsoft.com/office/drawing/2014/main" id="{409AAB2B-6494-22EA-6FB2-1BBEC02E7C92}"/>
              </a:ext>
            </a:extLst>
          </p:cNvPr>
          <p:cNvSpPr/>
          <p:nvPr/>
        </p:nvSpPr>
        <p:spPr>
          <a:xfrm>
            <a:off x="4089581" y="2516871"/>
            <a:ext cx="182880" cy="170538"/>
          </a:xfrm>
          <a:prstGeom prst="ellipse">
            <a:avLst/>
          </a:prstGeom>
          <a:solidFill>
            <a:srgbClr val="FD5312"/>
          </a:solidFill>
          <a:ln w="25400">
            <a:solidFill>
              <a:srgbClr val="FD531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b="1" dirty="0">
                <a:latin typeface="+mn-ea"/>
              </a:rPr>
              <a:t>4</a:t>
            </a:r>
            <a:endParaRPr lang="ko-KR" altLang="en-US" sz="1100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29341225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그림 2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1363" y="1781551"/>
            <a:ext cx="9360000" cy="4199351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</p:pic>
      <p:sp>
        <p:nvSpPr>
          <p:cNvPr id="93" name="TextBox 4">
            <a:extLst>
              <a:ext uri="{FF2B5EF4-FFF2-40B4-BE49-F238E27FC236}">
                <a16:creationId xmlns:a16="http://schemas.microsoft.com/office/drawing/2014/main" xmlns="" id="{B2A2134E-34A5-422C-8D66-092F6558A4F0}"/>
              </a:ext>
            </a:extLst>
          </p:cNvPr>
          <p:cNvSpPr txBox="1"/>
          <p:nvPr/>
        </p:nvSpPr>
        <p:spPr>
          <a:xfrm>
            <a:off x="96327" y="39171"/>
            <a:ext cx="51569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000" b="1" spc="-7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시도교육청 주요 업무처리 방법</a:t>
            </a:r>
          </a:p>
        </p:txBody>
      </p:sp>
      <p:sp>
        <p:nvSpPr>
          <p:cNvPr id="12" name="사각형: 둥근 모서리 81">
            <a:extLst>
              <a:ext uri="{FF2B5EF4-FFF2-40B4-BE49-F238E27FC236}">
                <a16:creationId xmlns:a16="http://schemas.microsoft.com/office/drawing/2014/main" xmlns="" id="{E908EED5-9D07-442C-87CA-697451B62CB7}"/>
              </a:ext>
            </a:extLst>
          </p:cNvPr>
          <p:cNvSpPr/>
          <p:nvPr/>
        </p:nvSpPr>
        <p:spPr>
          <a:xfrm>
            <a:off x="4829695" y="802347"/>
            <a:ext cx="4803255" cy="550546"/>
          </a:xfrm>
          <a:prstGeom prst="roundRect">
            <a:avLst>
              <a:gd name="adj" fmla="val 6492"/>
            </a:avLst>
          </a:prstGeom>
          <a:solidFill>
            <a:schemeClr val="bg1"/>
          </a:solidFill>
          <a:ln w="6350">
            <a:solidFill>
              <a:schemeClr val="bg1">
                <a:lumMod val="75000"/>
              </a:schemeClr>
            </a:solidFill>
          </a:ln>
          <a:effectLst>
            <a:outerShdw blurRad="889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defTabSz="1090746" fontAlgn="ctr" latinLnBrk="0">
              <a:buClr>
                <a:srgbClr val="336699"/>
              </a:buClr>
              <a:defRPr/>
            </a:pPr>
            <a:endParaRPr kumimoji="1" lang="en-US" altLang="ko-KR" sz="200" b="1" kern="0" dirty="0">
              <a:ln w="0">
                <a:solidFill>
                  <a:srgbClr val="0B4355">
                    <a:alpha val="5000"/>
                  </a:srgbClr>
                </a:solidFill>
              </a:ln>
              <a:solidFill>
                <a:srgbClr val="C00000"/>
              </a:solidFill>
              <a:latin typeface="나눔바른고딕" panose="020B0600000101010101" charset="-127"/>
              <a:ea typeface="나눔바른고딕" panose="020B0600000101010101" charset="-127"/>
              <a:sym typeface="Wingdings" pitchFamily="2" charset="2"/>
            </a:endParaRPr>
          </a:p>
        </p:txBody>
      </p:sp>
      <p:grpSp>
        <p:nvGrpSpPr>
          <p:cNvPr id="22" name="그룹 21"/>
          <p:cNvGrpSpPr/>
          <p:nvPr/>
        </p:nvGrpSpPr>
        <p:grpSpPr>
          <a:xfrm>
            <a:off x="4984309" y="907605"/>
            <a:ext cx="4469254" cy="364742"/>
            <a:chOff x="4984309" y="907605"/>
            <a:chExt cx="3757053" cy="364742"/>
          </a:xfrm>
        </p:grpSpPr>
        <p:cxnSp>
          <p:nvCxnSpPr>
            <p:cNvPr id="18" name="직선 화살표 연결선 17"/>
            <p:cNvCxnSpPr/>
            <p:nvPr/>
          </p:nvCxnSpPr>
          <p:spPr>
            <a:xfrm>
              <a:off x="5621471" y="1109350"/>
              <a:ext cx="13866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직선 화살표 연결선 41"/>
            <p:cNvCxnSpPr/>
            <p:nvPr/>
          </p:nvCxnSpPr>
          <p:spPr>
            <a:xfrm>
              <a:off x="6397296" y="1109350"/>
              <a:ext cx="13866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직선 화살표 연결선 42"/>
            <p:cNvCxnSpPr/>
            <p:nvPr/>
          </p:nvCxnSpPr>
          <p:spPr>
            <a:xfrm>
              <a:off x="7169966" y="1109350"/>
              <a:ext cx="13866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직선 화살표 연결선 44"/>
            <p:cNvCxnSpPr/>
            <p:nvPr/>
          </p:nvCxnSpPr>
          <p:spPr>
            <a:xfrm>
              <a:off x="7939923" y="1109350"/>
              <a:ext cx="13866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0" name="그룹 9"/>
            <p:cNvGrpSpPr/>
            <p:nvPr/>
          </p:nvGrpSpPr>
          <p:grpSpPr>
            <a:xfrm>
              <a:off x="4984309" y="907605"/>
              <a:ext cx="3757053" cy="364742"/>
              <a:chOff x="4984309" y="907605"/>
              <a:chExt cx="3757053" cy="364742"/>
            </a:xfrm>
          </p:grpSpPr>
          <p:sp>
            <p:nvSpPr>
              <p:cNvPr id="15" name="Rectangle 113"/>
              <p:cNvSpPr>
                <a:spLocks noChangeArrowheads="1"/>
              </p:cNvSpPr>
              <p:nvPr/>
            </p:nvSpPr>
            <p:spPr bwMode="auto">
              <a:xfrm>
                <a:off x="5760136" y="1076885"/>
                <a:ext cx="662774" cy="195461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관할교육지원청관리</a:t>
                </a:r>
              </a:p>
            </p:txBody>
          </p:sp>
          <p:sp>
            <p:nvSpPr>
              <p:cNvPr id="16" name="Rectangle 113"/>
              <p:cNvSpPr>
                <a:spLocks noChangeArrowheads="1"/>
              </p:cNvSpPr>
              <p:nvPr/>
            </p:nvSpPr>
            <p:spPr bwMode="auto">
              <a:xfrm>
                <a:off x="5760134" y="907606"/>
                <a:ext cx="662776" cy="169279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교육청</a:t>
                </a:r>
                <a:r>
                  <a:rPr lang="en-US" altLang="ko-KR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  <p:sp>
            <p:nvSpPr>
              <p:cNvPr id="20" name="Rectangle 113"/>
              <p:cNvSpPr>
                <a:spLocks noChangeArrowheads="1"/>
              </p:cNvSpPr>
              <p:nvPr/>
            </p:nvSpPr>
            <p:spPr bwMode="auto">
              <a:xfrm>
                <a:off x="8078587" y="1076883"/>
                <a:ext cx="66277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ko-KR" altLang="en-US" sz="7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참여번호관리</a:t>
                </a:r>
              </a:p>
            </p:txBody>
          </p:sp>
          <p:sp>
            <p:nvSpPr>
              <p:cNvPr id="21" name="Rectangle 113"/>
              <p:cNvSpPr>
                <a:spLocks noChangeArrowheads="1"/>
              </p:cNvSpPr>
              <p:nvPr/>
            </p:nvSpPr>
            <p:spPr bwMode="auto">
              <a:xfrm>
                <a:off x="8078586" y="907605"/>
                <a:ext cx="662776" cy="16927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ko-KR" altLang="en-US" sz="8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</a:t>
                </a:r>
                <a:r>
                  <a:rPr lang="en-US" altLang="ko-KR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  <p:sp>
            <p:nvSpPr>
              <p:cNvPr id="27" name="Rectangle 113"/>
              <p:cNvSpPr>
                <a:spLocks noChangeArrowheads="1"/>
              </p:cNvSpPr>
              <p:nvPr/>
            </p:nvSpPr>
            <p:spPr bwMode="auto">
              <a:xfrm>
                <a:off x="6535961" y="1076885"/>
                <a:ext cx="662774" cy="195461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온라인검사기간설정</a:t>
                </a:r>
              </a:p>
            </p:txBody>
          </p:sp>
          <p:sp>
            <p:nvSpPr>
              <p:cNvPr id="28" name="Rectangle 113"/>
              <p:cNvSpPr>
                <a:spLocks noChangeArrowheads="1"/>
              </p:cNvSpPr>
              <p:nvPr/>
            </p:nvSpPr>
            <p:spPr bwMode="auto">
              <a:xfrm>
                <a:off x="6535959" y="907606"/>
                <a:ext cx="662776" cy="169279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교육청</a:t>
                </a:r>
                <a:r>
                  <a:rPr lang="en-US" altLang="ko-KR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  <p:sp>
            <p:nvSpPr>
              <p:cNvPr id="30" name="Rectangle 113"/>
              <p:cNvSpPr>
                <a:spLocks noChangeArrowheads="1"/>
              </p:cNvSpPr>
              <p:nvPr/>
            </p:nvSpPr>
            <p:spPr bwMode="auto">
              <a:xfrm>
                <a:off x="7308630" y="1076885"/>
                <a:ext cx="66277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ko-KR" altLang="en-US" sz="7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온라인검사기간조회</a:t>
                </a:r>
              </a:p>
            </p:txBody>
          </p:sp>
          <p:sp>
            <p:nvSpPr>
              <p:cNvPr id="31" name="Rectangle 113"/>
              <p:cNvSpPr>
                <a:spLocks noChangeArrowheads="1"/>
              </p:cNvSpPr>
              <p:nvPr/>
            </p:nvSpPr>
            <p:spPr bwMode="auto">
              <a:xfrm>
                <a:off x="7308629" y="907607"/>
                <a:ext cx="662776" cy="16927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ko-KR" altLang="en-US" sz="8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</a:t>
                </a:r>
                <a:r>
                  <a:rPr lang="en-US" altLang="ko-KR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  <p:grpSp>
            <p:nvGrpSpPr>
              <p:cNvPr id="8" name="그룹 7"/>
              <p:cNvGrpSpPr/>
              <p:nvPr/>
            </p:nvGrpSpPr>
            <p:grpSpPr>
              <a:xfrm>
                <a:off x="4984309" y="907606"/>
                <a:ext cx="662776" cy="364740"/>
                <a:chOff x="4984309" y="907606"/>
                <a:chExt cx="662776" cy="364740"/>
              </a:xfrm>
            </p:grpSpPr>
            <p:sp>
              <p:nvSpPr>
                <p:cNvPr id="13" name="Rectangle 113"/>
                <p:cNvSpPr>
                  <a:spLocks noChangeArrowheads="1"/>
                </p:cNvSpPr>
                <p:nvPr/>
              </p:nvSpPr>
              <p:spPr bwMode="auto">
                <a:xfrm>
                  <a:off x="4984311" y="1076885"/>
                  <a:ext cx="662774" cy="195461"/>
                </a:xfrm>
                <a:prstGeom prst="rect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solidFill>
                    <a:schemeClr val="bg1">
                      <a:lumMod val="75000"/>
                    </a:schemeClr>
                  </a:solidFill>
                  <a:headEnd/>
                  <a:tailEnd/>
                </a:ln>
              </p:spPr>
              <p:style>
                <a:lnRef idx="1">
                  <a:schemeClr val="accent4"/>
                </a:lnRef>
                <a:fillRef idx="2">
                  <a:schemeClr val="accent4"/>
                </a:fillRef>
                <a:effectRef idx="1">
                  <a:schemeClr val="accent4"/>
                </a:effectRef>
                <a:fontRef idx="minor">
                  <a:schemeClr val="dk1"/>
                </a:fontRef>
              </p:style>
              <p:txBody>
                <a:bodyPr lIns="0" tIns="0" rIns="0" bIns="0" anchor="ctr"/>
                <a:lstStyle/>
                <a:p>
                  <a:pPr algn="ctr"/>
                  <a:r>
                    <a:rPr lang="ko-KR" altLang="en-US" sz="700" dirty="0">
                      <a:solidFill>
                        <a:srgbClr val="000000"/>
                      </a:solidFill>
                      <a:latin typeface="나눔바른고딕" panose="020B0600000101010101" charset="-127"/>
                      <a:ea typeface="나눔바른고딕" panose="020B0600000101010101" charset="-127"/>
                      <a:cs typeface="돋음"/>
                    </a:rPr>
                    <a:t>대상학교관리</a:t>
                  </a:r>
                </a:p>
              </p:txBody>
            </p:sp>
            <p:sp>
              <p:nvSpPr>
                <p:cNvPr id="14" name="Rectangle 113"/>
                <p:cNvSpPr>
                  <a:spLocks noChangeArrowheads="1"/>
                </p:cNvSpPr>
                <p:nvPr/>
              </p:nvSpPr>
              <p:spPr bwMode="auto">
                <a:xfrm>
                  <a:off x="4984309" y="907606"/>
                  <a:ext cx="662776" cy="169279"/>
                </a:xfrm>
                <a:prstGeom prst="rect">
                  <a:avLst/>
                </a:prstGeom>
                <a:solidFill>
                  <a:srgbClr val="006600"/>
                </a:solidFill>
                <a:ln>
                  <a:solidFill>
                    <a:srgbClr val="006600"/>
                  </a:solidFill>
                  <a:headEnd/>
                  <a:tailEnd/>
                </a:ln>
              </p:spPr>
              <p:style>
                <a:lnRef idx="1">
                  <a:schemeClr val="accent4"/>
                </a:lnRef>
                <a:fillRef idx="2">
                  <a:schemeClr val="accent4"/>
                </a:fillRef>
                <a:effectRef idx="1">
                  <a:schemeClr val="accent4"/>
                </a:effectRef>
                <a:fontRef idx="minor">
                  <a:schemeClr val="dk1"/>
                </a:fontRef>
              </p:style>
              <p:txBody>
                <a:bodyPr lIns="0" tIns="20893" rIns="0" bIns="0" anchor="ctr"/>
                <a:lstStyle/>
                <a:p>
                  <a:pPr algn="ctr"/>
                  <a:r>
                    <a:rPr lang="ko-KR" altLang="en-US" sz="800" dirty="0">
                      <a:solidFill>
                        <a:schemeClr val="bg1"/>
                      </a:solidFill>
                      <a:latin typeface="나눔바른고딕" panose="020B0600000101010101" charset="-127"/>
                      <a:ea typeface="나눔바른고딕" panose="020B0600000101010101" charset="-127"/>
                      <a:cs typeface="돋음"/>
                    </a:rPr>
                    <a:t>나이스</a:t>
                  </a:r>
                  <a:r>
                    <a:rPr lang="en-US" altLang="ko-KR" sz="800" dirty="0">
                      <a:solidFill>
                        <a:schemeClr val="bg1"/>
                      </a:solidFill>
                      <a:latin typeface="나눔바른고딕" panose="020B0600000101010101" charset="-127"/>
                      <a:ea typeface="나눔바른고딕" panose="020B0600000101010101" charset="-127"/>
                      <a:cs typeface="돋음"/>
                    </a:rPr>
                    <a:t>(</a:t>
                  </a:r>
                  <a:r>
                    <a:rPr lang="ko-KR" altLang="en-US" sz="800" dirty="0">
                      <a:solidFill>
                        <a:schemeClr val="bg1"/>
                      </a:solidFill>
                      <a:latin typeface="나눔바른고딕" panose="020B0600000101010101" charset="-127"/>
                      <a:ea typeface="나눔바른고딕" panose="020B0600000101010101" charset="-127"/>
                      <a:cs typeface="돋음"/>
                    </a:rPr>
                    <a:t>교육청</a:t>
                  </a:r>
                  <a:r>
                    <a:rPr lang="en-US" altLang="ko-KR" sz="800" dirty="0">
                      <a:solidFill>
                        <a:schemeClr val="bg1"/>
                      </a:solidFill>
                      <a:latin typeface="나눔바른고딕" panose="020B0600000101010101" charset="-127"/>
                      <a:ea typeface="나눔바른고딕" panose="020B0600000101010101" charset="-127"/>
                      <a:cs typeface="돋음"/>
                    </a:rPr>
                    <a:t>)</a:t>
                  </a:r>
                  <a:endParaRPr lang="ko-KR" altLang="en-US" sz="800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endParaRPr>
                </a:p>
              </p:txBody>
            </p:sp>
          </p:grpSp>
        </p:grpSp>
      </p:grpSp>
      <p:sp>
        <p:nvSpPr>
          <p:cNvPr id="37" name="모서리가 둥근 직사각형 36">
            <a:extLst>
              <a:ext uri="{FF2B5EF4-FFF2-40B4-BE49-F238E27FC236}">
                <a16:creationId xmlns:a16="http://schemas.microsoft.com/office/drawing/2014/main" xmlns="" id="{A48839FD-54EA-214C-BE98-4BDD2DF3094C}"/>
              </a:ext>
            </a:extLst>
          </p:cNvPr>
          <p:cNvSpPr/>
          <p:nvPr/>
        </p:nvSpPr>
        <p:spPr>
          <a:xfrm>
            <a:off x="163006" y="802347"/>
            <a:ext cx="3637469" cy="669006"/>
          </a:xfrm>
          <a:prstGeom prst="roundRect">
            <a:avLst>
              <a:gd name="adj" fmla="val 50000"/>
            </a:avLst>
          </a:prstGeom>
          <a:solidFill>
            <a:srgbClr val="E2F0D9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2. </a:t>
            </a:r>
            <a:r>
              <a:rPr lang="ko-KR" altLang="en-US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교육청 </a:t>
            </a:r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– </a:t>
            </a:r>
            <a:r>
              <a:rPr lang="ko-KR" altLang="en-US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기본사항관리</a:t>
            </a:r>
            <a:endParaRPr lang="en-US" altLang="ko-KR" sz="1400" b="1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66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r>
              <a:rPr lang="en-US" altLang="ko-KR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2.1. </a:t>
            </a:r>
            <a:r>
              <a:rPr lang="ko-KR" altLang="en-US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대상학교관리</a:t>
            </a:r>
            <a:r>
              <a:rPr lang="en-US" altLang="ko-KR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(1/3)</a:t>
            </a:r>
            <a:endParaRPr lang="ko-KR" altLang="en-US" b="1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66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41" name="직사각형 40"/>
          <p:cNvSpPr/>
          <p:nvPr/>
        </p:nvSpPr>
        <p:spPr>
          <a:xfrm>
            <a:off x="8816920" y="2426879"/>
            <a:ext cx="723537" cy="199813"/>
          </a:xfrm>
          <a:prstGeom prst="rect">
            <a:avLst/>
          </a:prstGeom>
          <a:noFill/>
          <a:ln w="25400">
            <a:solidFill>
              <a:srgbClr val="FD531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4" name="타원 43"/>
          <p:cNvSpPr/>
          <p:nvPr/>
        </p:nvSpPr>
        <p:spPr>
          <a:xfrm>
            <a:off x="8689165" y="2325928"/>
            <a:ext cx="182880" cy="182880"/>
          </a:xfrm>
          <a:prstGeom prst="ellipse">
            <a:avLst/>
          </a:prstGeom>
          <a:solidFill>
            <a:srgbClr val="FD5312"/>
          </a:solidFill>
          <a:ln w="25400">
            <a:solidFill>
              <a:srgbClr val="FD531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b="1" dirty="0">
                <a:latin typeface="+mn-ea"/>
              </a:rPr>
              <a:t>1</a:t>
            </a:r>
            <a:endParaRPr lang="ko-KR" altLang="en-US" sz="1100" b="1" dirty="0">
              <a:latin typeface="+mn-ea"/>
            </a:endParaRPr>
          </a:p>
        </p:txBody>
      </p:sp>
      <p:sp>
        <p:nvSpPr>
          <p:cNvPr id="47" name="직사각형 46">
            <a:extLst>
              <a:ext uri="{FF2B5EF4-FFF2-40B4-BE49-F238E27FC236}">
                <a16:creationId xmlns:a16="http://schemas.microsoft.com/office/drawing/2014/main" xmlns="" id="{7E13B21E-D9E5-4BE6-AB9C-ADCDEF6AE8BD}"/>
              </a:ext>
            </a:extLst>
          </p:cNvPr>
          <p:cNvSpPr/>
          <p:nvPr/>
        </p:nvSpPr>
        <p:spPr>
          <a:xfrm>
            <a:off x="340635" y="6087967"/>
            <a:ext cx="4643673" cy="194669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① 대상 학교 정보를 불러오기 위하여 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[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학교기초정보불러오기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] 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버튼을 클릭함</a:t>
            </a:r>
            <a:endParaRPr lang="en-US" altLang="ko-KR" sz="1100" b="1" dirty="0">
              <a:ln>
                <a:solidFill>
                  <a:schemeClr val="tx1">
                    <a:lumMod val="85000"/>
                    <a:lumOff val="15000"/>
                    <a:alpha val="0"/>
                  </a:schemeClr>
                </a:solidFill>
              </a:ln>
              <a:solidFill>
                <a:srgbClr val="FD5312"/>
              </a:solidFill>
              <a:latin typeface="나눔바른고딕" panose="020B0600000101010101" charset="-127"/>
              <a:ea typeface="나눔바른고딕" panose="020B0600000101010101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818605932"/>
      </p:ext>
    </p:extLst>
  </p:cSld>
  <p:clrMapOvr>
    <a:masterClrMapping/>
  </p:clrMapOvr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4C623D3A-7657-1FEC-D14E-3A75667865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="" xmlns:a16="http://schemas.microsoft.com/office/drawing/2014/main" id="{EF2EE58B-FAB8-543A-B08C-F567D24BB4A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0392" y="1779978"/>
            <a:ext cx="9266723" cy="3950550"/>
          </a:xfrm>
          <a:prstGeom prst="rect">
            <a:avLst/>
          </a:prstGeom>
        </p:spPr>
      </p:pic>
      <p:sp>
        <p:nvSpPr>
          <p:cNvPr id="93" name="TextBox 4">
            <a:extLst>
              <a:ext uri="{FF2B5EF4-FFF2-40B4-BE49-F238E27FC236}">
                <a16:creationId xmlns="" xmlns:a16="http://schemas.microsoft.com/office/drawing/2014/main" id="{A7DC94A0-B5A5-112B-E4C4-ED99907171C1}"/>
              </a:ext>
            </a:extLst>
          </p:cNvPr>
          <p:cNvSpPr txBox="1"/>
          <p:nvPr/>
        </p:nvSpPr>
        <p:spPr>
          <a:xfrm>
            <a:off x="96327" y="39171"/>
            <a:ext cx="51569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000" b="1" spc="-7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담임 주요 업무처리 방법</a:t>
            </a:r>
          </a:p>
        </p:txBody>
      </p:sp>
      <p:sp>
        <p:nvSpPr>
          <p:cNvPr id="14" name="모서리가 둥근 직사각형 13">
            <a:extLst>
              <a:ext uri="{FF2B5EF4-FFF2-40B4-BE49-F238E27FC236}">
                <a16:creationId xmlns="" xmlns:a16="http://schemas.microsoft.com/office/drawing/2014/main" id="{88A3EEFD-A495-BE01-CCD3-970329C8806E}"/>
              </a:ext>
            </a:extLst>
          </p:cNvPr>
          <p:cNvSpPr/>
          <p:nvPr/>
        </p:nvSpPr>
        <p:spPr>
          <a:xfrm>
            <a:off x="163006" y="802346"/>
            <a:ext cx="3642849" cy="669007"/>
          </a:xfrm>
          <a:prstGeom prst="roundRect">
            <a:avLst>
              <a:gd name="adj" fmla="val 50000"/>
            </a:avLst>
          </a:prstGeom>
          <a:solidFill>
            <a:srgbClr val="E2F0D9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4. </a:t>
            </a:r>
            <a:r>
              <a:rPr lang="ko-KR" altLang="en-US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담임 </a:t>
            </a:r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– </a:t>
            </a:r>
            <a:r>
              <a:rPr lang="ko-KR" altLang="en-US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검사결과관리</a:t>
            </a:r>
            <a:endParaRPr lang="en-US" altLang="ko-KR" sz="1600" b="1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66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lvl="0"/>
            <a:r>
              <a:rPr lang="en-US" altLang="ko-KR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4.1. </a:t>
            </a:r>
            <a:r>
              <a:rPr lang="ko-KR" altLang="en-US" b="1" dirty="0" err="1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반별검사결과관리</a:t>
            </a:r>
            <a:r>
              <a:rPr lang="en-US" altLang="ko-KR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(5/13)</a:t>
            </a:r>
            <a:endParaRPr lang="ko-KR" altLang="en-US" b="1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66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5" name="사각형: 둥근 모서리 81">
            <a:extLst>
              <a:ext uri="{FF2B5EF4-FFF2-40B4-BE49-F238E27FC236}">
                <a16:creationId xmlns="" xmlns:a16="http://schemas.microsoft.com/office/drawing/2014/main" id="{326C7F5F-47E5-660B-1C67-424937F032F9}"/>
              </a:ext>
            </a:extLst>
          </p:cNvPr>
          <p:cNvSpPr/>
          <p:nvPr/>
        </p:nvSpPr>
        <p:spPr>
          <a:xfrm>
            <a:off x="3970021" y="802347"/>
            <a:ext cx="5662930" cy="550546"/>
          </a:xfrm>
          <a:prstGeom prst="roundRect">
            <a:avLst>
              <a:gd name="adj" fmla="val 6492"/>
            </a:avLst>
          </a:prstGeom>
          <a:solidFill>
            <a:schemeClr val="bg1"/>
          </a:solidFill>
          <a:ln w="6350">
            <a:solidFill>
              <a:schemeClr val="bg1">
                <a:lumMod val="75000"/>
              </a:schemeClr>
            </a:solidFill>
          </a:ln>
          <a:effectLst>
            <a:outerShdw blurRad="889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defTabSz="1090746" fontAlgn="ctr" latinLnBrk="0">
              <a:buClr>
                <a:srgbClr val="336699"/>
              </a:buClr>
              <a:defRPr/>
            </a:pPr>
            <a:endParaRPr kumimoji="1" lang="en-US" altLang="ko-KR" sz="200" b="1" kern="0" dirty="0">
              <a:ln w="0">
                <a:solidFill>
                  <a:srgbClr val="0B4355">
                    <a:alpha val="5000"/>
                  </a:srgbClr>
                </a:solidFill>
              </a:ln>
              <a:solidFill>
                <a:srgbClr val="C00000"/>
              </a:solidFill>
              <a:latin typeface="나눔바른고딕" panose="020B0600000101010101" charset="-127"/>
              <a:ea typeface="나눔바른고딕" panose="020B0600000101010101" charset="-127"/>
              <a:sym typeface="Wingdings" pitchFamily="2" charset="2"/>
            </a:endParaRPr>
          </a:p>
        </p:txBody>
      </p:sp>
      <p:grpSp>
        <p:nvGrpSpPr>
          <p:cNvPr id="33" name="그룹 32">
            <a:extLst>
              <a:ext uri="{FF2B5EF4-FFF2-40B4-BE49-F238E27FC236}">
                <a16:creationId xmlns="" xmlns:a16="http://schemas.microsoft.com/office/drawing/2014/main" id="{47B19D2E-F9A7-ED2E-DE06-6AFAC8825C92}"/>
              </a:ext>
            </a:extLst>
          </p:cNvPr>
          <p:cNvGrpSpPr/>
          <p:nvPr/>
        </p:nvGrpSpPr>
        <p:grpSpPr>
          <a:xfrm>
            <a:off x="4079992" y="907605"/>
            <a:ext cx="5451357" cy="364742"/>
            <a:chOff x="4079993" y="907605"/>
            <a:chExt cx="5345874" cy="364742"/>
          </a:xfrm>
        </p:grpSpPr>
        <p:cxnSp>
          <p:nvCxnSpPr>
            <p:cNvPr id="7" name="직선 화살표 연결선 6">
              <a:extLst>
                <a:ext uri="{FF2B5EF4-FFF2-40B4-BE49-F238E27FC236}">
                  <a16:creationId xmlns="" xmlns:a16="http://schemas.microsoft.com/office/drawing/2014/main" id="{B6F9EFB0-76B5-B203-BDBE-D141896CBDAB}"/>
                </a:ext>
              </a:extLst>
            </p:cNvPr>
            <p:cNvCxnSpPr/>
            <p:nvPr/>
          </p:nvCxnSpPr>
          <p:spPr>
            <a:xfrm>
              <a:off x="4614193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직선 화살표 연결선 7">
              <a:extLst>
                <a:ext uri="{FF2B5EF4-FFF2-40B4-BE49-F238E27FC236}">
                  <a16:creationId xmlns="" xmlns:a16="http://schemas.microsoft.com/office/drawing/2014/main" id="{A026C248-F4A4-2534-0EF5-8CF320223A31}"/>
                </a:ext>
              </a:extLst>
            </p:cNvPr>
            <p:cNvCxnSpPr/>
            <p:nvPr/>
          </p:nvCxnSpPr>
          <p:spPr>
            <a:xfrm>
              <a:off x="5292563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직선 화살표 연결선 8">
              <a:extLst>
                <a:ext uri="{FF2B5EF4-FFF2-40B4-BE49-F238E27FC236}">
                  <a16:creationId xmlns="" xmlns:a16="http://schemas.microsoft.com/office/drawing/2014/main" id="{2DEF82AF-B236-4366-8CA5-EE815E7463F1}"/>
                </a:ext>
              </a:extLst>
            </p:cNvPr>
            <p:cNvCxnSpPr/>
            <p:nvPr/>
          </p:nvCxnSpPr>
          <p:spPr>
            <a:xfrm>
              <a:off x="6090136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직선 화살표 연결선 9">
              <a:extLst>
                <a:ext uri="{FF2B5EF4-FFF2-40B4-BE49-F238E27FC236}">
                  <a16:creationId xmlns="" xmlns:a16="http://schemas.microsoft.com/office/drawing/2014/main" id="{91817495-A2C1-3FEE-539A-A2F69C426D85}"/>
                </a:ext>
              </a:extLst>
            </p:cNvPr>
            <p:cNvCxnSpPr/>
            <p:nvPr/>
          </p:nvCxnSpPr>
          <p:spPr>
            <a:xfrm>
              <a:off x="7002067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7" name="그룹 26">
              <a:extLst>
                <a:ext uri="{FF2B5EF4-FFF2-40B4-BE49-F238E27FC236}">
                  <a16:creationId xmlns="" xmlns:a16="http://schemas.microsoft.com/office/drawing/2014/main" id="{B6BE435C-44F3-0F20-A818-BDCDD806739C}"/>
                </a:ext>
              </a:extLst>
            </p:cNvPr>
            <p:cNvGrpSpPr/>
            <p:nvPr/>
          </p:nvGrpSpPr>
          <p:grpSpPr>
            <a:xfrm>
              <a:off x="4753326" y="907606"/>
              <a:ext cx="567815" cy="364740"/>
              <a:chOff x="5693299" y="907606"/>
              <a:chExt cx="687056" cy="364740"/>
            </a:xfrm>
          </p:grpSpPr>
          <p:sp>
            <p:nvSpPr>
              <p:cNvPr id="12" name="Rectangle 113">
                <a:extLst>
                  <a:ext uri="{FF2B5EF4-FFF2-40B4-BE49-F238E27FC236}">
                    <a16:creationId xmlns="" xmlns:a16="http://schemas.microsoft.com/office/drawing/2014/main" id="{409B0C02-255B-4B97-8E93-30817D0910E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93301" y="1076885"/>
                <a:ext cx="687054" cy="195461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반별검사결과</a:t>
                </a:r>
              </a:p>
            </p:txBody>
          </p:sp>
          <p:sp>
            <p:nvSpPr>
              <p:cNvPr id="13" name="Rectangle 113">
                <a:extLst>
                  <a:ext uri="{FF2B5EF4-FFF2-40B4-BE49-F238E27FC236}">
                    <a16:creationId xmlns="" xmlns:a16="http://schemas.microsoft.com/office/drawing/2014/main" id="{7ED78C0C-3B8A-AC78-9B2E-A76CFBBB68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93299" y="907606"/>
                <a:ext cx="687056" cy="169279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spc="-5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담임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spc="-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grpSp>
          <p:nvGrpSpPr>
            <p:cNvPr id="28" name="그룹 27">
              <a:extLst>
                <a:ext uri="{FF2B5EF4-FFF2-40B4-BE49-F238E27FC236}">
                  <a16:creationId xmlns="" xmlns:a16="http://schemas.microsoft.com/office/drawing/2014/main" id="{E9B76DD0-A89F-110F-984D-A4437172C79E}"/>
                </a:ext>
              </a:extLst>
            </p:cNvPr>
            <p:cNvGrpSpPr/>
            <p:nvPr/>
          </p:nvGrpSpPr>
          <p:grpSpPr>
            <a:xfrm>
              <a:off x="5434914" y="907606"/>
              <a:ext cx="687056" cy="364740"/>
              <a:chOff x="6497545" y="907606"/>
              <a:chExt cx="687056" cy="364740"/>
            </a:xfrm>
          </p:grpSpPr>
          <p:sp>
            <p:nvSpPr>
              <p:cNvPr id="17" name="Rectangle 113">
                <a:extLst>
                  <a:ext uri="{FF2B5EF4-FFF2-40B4-BE49-F238E27FC236}">
                    <a16:creationId xmlns="" xmlns:a16="http://schemas.microsoft.com/office/drawing/2014/main" id="{6C93E96A-B3E8-5421-1300-2D7FC43D3D3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7547" y="1076885"/>
                <a:ext cx="687054" cy="195461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spc="-5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검사결과통계및제출</a:t>
                </a:r>
                <a:endParaRPr lang="ko-KR" altLang="en-US" sz="700" spc="-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  <p:sp>
            <p:nvSpPr>
              <p:cNvPr id="18" name="Rectangle 113">
                <a:extLst>
                  <a:ext uri="{FF2B5EF4-FFF2-40B4-BE49-F238E27FC236}">
                    <a16:creationId xmlns="" xmlns:a16="http://schemas.microsoft.com/office/drawing/2014/main" id="{BBBFCA29-B9A5-3167-D3EF-68794613013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7545" y="907606"/>
                <a:ext cx="687056" cy="169279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spc="-5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spc="-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grpSp>
          <p:nvGrpSpPr>
            <p:cNvPr id="21" name="그룹 20">
              <a:extLst>
                <a:ext uri="{FF2B5EF4-FFF2-40B4-BE49-F238E27FC236}">
                  <a16:creationId xmlns="" xmlns:a16="http://schemas.microsoft.com/office/drawing/2014/main" id="{B1D5915A-2C66-F770-79A3-282184EB36C7}"/>
                </a:ext>
              </a:extLst>
            </p:cNvPr>
            <p:cNvGrpSpPr/>
            <p:nvPr/>
          </p:nvGrpSpPr>
          <p:grpSpPr>
            <a:xfrm>
              <a:off x="4079993" y="907606"/>
              <a:ext cx="567815" cy="364740"/>
              <a:chOff x="4984309" y="907606"/>
              <a:chExt cx="662776" cy="364740"/>
            </a:xfrm>
          </p:grpSpPr>
          <p:sp>
            <p:nvSpPr>
              <p:cNvPr id="22" name="Rectangle 113">
                <a:extLst>
                  <a:ext uri="{FF2B5EF4-FFF2-40B4-BE49-F238E27FC236}">
                    <a16:creationId xmlns="" xmlns:a16="http://schemas.microsoft.com/office/drawing/2014/main" id="{909281A2-F8DF-1FC3-9A8F-29202581B94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4311" y="1076885"/>
                <a:ext cx="662774" cy="195461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spc="-100" dirty="0">
                    <a:solidFill>
                      <a:schemeClr val="tx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반별검사결과관리</a:t>
                </a:r>
              </a:p>
            </p:txBody>
          </p:sp>
          <p:sp>
            <p:nvSpPr>
              <p:cNvPr id="23" name="Rectangle 113">
                <a:extLst>
                  <a:ext uri="{FF2B5EF4-FFF2-40B4-BE49-F238E27FC236}">
                    <a16:creationId xmlns="" xmlns:a16="http://schemas.microsoft.com/office/drawing/2014/main" id="{2AB5CB5B-D2C8-FF39-412D-F611EEAF48D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4309" y="907606"/>
                <a:ext cx="662776" cy="169279"/>
              </a:xfrm>
              <a:prstGeom prst="rect">
                <a:avLst/>
              </a:prstGeom>
              <a:solidFill>
                <a:srgbClr val="006600"/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b="1" spc="-50" dirty="0" err="1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b="1" spc="-50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b="1" spc="-50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담임</a:t>
                </a:r>
                <a:r>
                  <a:rPr lang="en-US" altLang="ko-KR" sz="800" b="1" spc="-50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b="1" spc="-50" dirty="0">
                  <a:solidFill>
                    <a:schemeClr val="bg1"/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cxnSp>
          <p:nvCxnSpPr>
            <p:cNvPr id="26" name="직선 화살표 연결선 25">
              <a:extLst>
                <a:ext uri="{FF2B5EF4-FFF2-40B4-BE49-F238E27FC236}">
                  <a16:creationId xmlns="" xmlns:a16="http://schemas.microsoft.com/office/drawing/2014/main" id="{1D523BD7-4254-B62D-FF68-560E8CAAD7C7}"/>
                </a:ext>
              </a:extLst>
            </p:cNvPr>
            <p:cNvCxnSpPr/>
            <p:nvPr/>
          </p:nvCxnSpPr>
          <p:spPr>
            <a:xfrm>
              <a:off x="7908866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0" name="그룹 29">
              <a:extLst>
                <a:ext uri="{FF2B5EF4-FFF2-40B4-BE49-F238E27FC236}">
                  <a16:creationId xmlns="" xmlns:a16="http://schemas.microsoft.com/office/drawing/2014/main" id="{E7AC89E2-0189-E56F-9205-F5AAFCB47AE7}"/>
                </a:ext>
              </a:extLst>
            </p:cNvPr>
            <p:cNvGrpSpPr/>
            <p:nvPr/>
          </p:nvGrpSpPr>
          <p:grpSpPr>
            <a:xfrm>
              <a:off x="7145810" y="907605"/>
              <a:ext cx="800684" cy="364740"/>
              <a:chOff x="8096684" y="907605"/>
              <a:chExt cx="687056" cy="364740"/>
            </a:xfrm>
          </p:grpSpPr>
          <p:sp>
            <p:nvSpPr>
              <p:cNvPr id="15" name="Rectangle 113">
                <a:extLst>
                  <a:ext uri="{FF2B5EF4-FFF2-40B4-BE49-F238E27FC236}">
                    <a16:creationId xmlns="" xmlns:a16="http://schemas.microsoft.com/office/drawing/2014/main" id="{786F4AA7-034E-E34D-FE14-8FE802FE05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096685" y="1076883"/>
                <a:ext cx="68705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ko-KR" altLang="en-US" sz="7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학교급별검사결과통계</a:t>
                </a:r>
                <a:endParaRPr lang="ko-KR" altLang="en-US" sz="7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  <p:sp>
            <p:nvSpPr>
              <p:cNvPr id="16" name="Rectangle 113">
                <a:extLst>
                  <a:ext uri="{FF2B5EF4-FFF2-40B4-BE49-F238E27FC236}">
                    <a16:creationId xmlns="" xmlns:a16="http://schemas.microsoft.com/office/drawing/2014/main" id="{F6114994-8EB2-0701-EA7F-AAA11A5BAAC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096684" y="907605"/>
                <a:ext cx="687056" cy="16927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ctr"/>
                <a:r>
                  <a:rPr lang="ko-KR" altLang="en-US" sz="800" kern="600" spc="-100" dirty="0" err="1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지원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r>
                  <a:rPr lang="ko-KR" altLang="en-US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청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kern="600" spc="-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grpSp>
          <p:nvGrpSpPr>
            <p:cNvPr id="29" name="그룹 28">
              <a:extLst>
                <a:ext uri="{FF2B5EF4-FFF2-40B4-BE49-F238E27FC236}">
                  <a16:creationId xmlns="" xmlns:a16="http://schemas.microsoft.com/office/drawing/2014/main" id="{FBD10984-1AF2-60C1-BFBD-EA1DD1063E88}"/>
                </a:ext>
              </a:extLst>
            </p:cNvPr>
            <p:cNvGrpSpPr/>
            <p:nvPr/>
          </p:nvGrpSpPr>
          <p:grpSpPr>
            <a:xfrm>
              <a:off x="6233548" y="907607"/>
              <a:ext cx="800684" cy="364740"/>
              <a:chOff x="7298520" y="907607"/>
              <a:chExt cx="687056" cy="364740"/>
            </a:xfrm>
          </p:grpSpPr>
          <p:sp>
            <p:nvSpPr>
              <p:cNvPr id="19" name="Rectangle 113">
                <a:extLst>
                  <a:ext uri="{FF2B5EF4-FFF2-40B4-BE49-F238E27FC236}">
                    <a16:creationId xmlns="" xmlns:a16="http://schemas.microsoft.com/office/drawing/2014/main" id="{DA7FB5BA-D741-3FDB-F86C-BD96435D45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298521" y="1076885"/>
                <a:ext cx="68705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spc="-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학교별검사결과마감현황</a:t>
                </a:r>
              </a:p>
            </p:txBody>
          </p:sp>
          <p:sp>
            <p:nvSpPr>
              <p:cNvPr id="20" name="Rectangle 113">
                <a:extLst>
                  <a:ext uri="{FF2B5EF4-FFF2-40B4-BE49-F238E27FC236}">
                    <a16:creationId xmlns="" xmlns:a16="http://schemas.microsoft.com/office/drawing/2014/main" id="{2863FFC3-280C-94E3-9EC4-26FB6B8CAFB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298520" y="907607"/>
                <a:ext cx="687056" cy="16927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kern="600" spc="-100" dirty="0" err="1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지원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r>
                  <a:rPr lang="ko-KR" altLang="en-US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청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kern="600" spc="-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grpSp>
          <p:nvGrpSpPr>
            <p:cNvPr id="34" name="그룹 33">
              <a:extLst>
                <a:ext uri="{FF2B5EF4-FFF2-40B4-BE49-F238E27FC236}">
                  <a16:creationId xmlns="" xmlns:a16="http://schemas.microsoft.com/office/drawing/2014/main" id="{4B4FC69E-8962-E263-08BB-B6C743F895B9}"/>
                </a:ext>
              </a:extLst>
            </p:cNvPr>
            <p:cNvGrpSpPr/>
            <p:nvPr/>
          </p:nvGrpSpPr>
          <p:grpSpPr>
            <a:xfrm>
              <a:off x="8793581" y="907605"/>
              <a:ext cx="632286" cy="364740"/>
              <a:chOff x="8885570" y="907605"/>
              <a:chExt cx="687057" cy="364740"/>
            </a:xfrm>
          </p:grpSpPr>
          <p:sp>
            <p:nvSpPr>
              <p:cNvPr id="35" name="Rectangle 113">
                <a:extLst>
                  <a:ext uri="{FF2B5EF4-FFF2-40B4-BE49-F238E27FC236}">
                    <a16:creationId xmlns="" xmlns:a16="http://schemas.microsoft.com/office/drawing/2014/main" id="{CB298E39-F555-F6CF-704B-10229B17423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885572" y="1076883"/>
                <a:ext cx="68705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ko-KR" altLang="en-US" sz="7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검사결과통계표</a:t>
                </a:r>
              </a:p>
            </p:txBody>
          </p:sp>
          <p:sp>
            <p:nvSpPr>
              <p:cNvPr id="36" name="Rectangle 113">
                <a:extLst>
                  <a:ext uri="{FF2B5EF4-FFF2-40B4-BE49-F238E27FC236}">
                    <a16:creationId xmlns="" xmlns:a16="http://schemas.microsoft.com/office/drawing/2014/main" id="{FD0973C3-EE91-D6CD-556B-8A7F6F82FB9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885570" y="907605"/>
                <a:ext cx="687056" cy="16927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ko-KR" altLang="en-US" sz="800" spc="-5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교육부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spc="-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cxnSp>
          <p:nvCxnSpPr>
            <p:cNvPr id="37" name="직선 화살표 연결선 36">
              <a:extLst>
                <a:ext uri="{FF2B5EF4-FFF2-40B4-BE49-F238E27FC236}">
                  <a16:creationId xmlns="" xmlns:a16="http://schemas.microsoft.com/office/drawing/2014/main" id="{7635DB0C-0C2A-F350-FC2F-FEC67784540B}"/>
                </a:ext>
              </a:extLst>
            </p:cNvPr>
            <p:cNvCxnSpPr/>
            <p:nvPr/>
          </p:nvCxnSpPr>
          <p:spPr>
            <a:xfrm>
              <a:off x="8649838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1" name="그룹 30">
              <a:extLst>
                <a:ext uri="{FF2B5EF4-FFF2-40B4-BE49-F238E27FC236}">
                  <a16:creationId xmlns="" xmlns:a16="http://schemas.microsoft.com/office/drawing/2014/main" id="{B7360AA1-C14F-58C7-D783-BC8CE073CEFF}"/>
                </a:ext>
              </a:extLst>
            </p:cNvPr>
            <p:cNvGrpSpPr/>
            <p:nvPr/>
          </p:nvGrpSpPr>
          <p:grpSpPr>
            <a:xfrm>
              <a:off x="8052609" y="907605"/>
              <a:ext cx="632286" cy="364740"/>
              <a:chOff x="8885570" y="907605"/>
              <a:chExt cx="687057" cy="364740"/>
            </a:xfrm>
          </p:grpSpPr>
          <p:sp>
            <p:nvSpPr>
              <p:cNvPr id="24" name="Rectangle 113">
                <a:extLst>
                  <a:ext uri="{FF2B5EF4-FFF2-40B4-BE49-F238E27FC236}">
                    <a16:creationId xmlns="" xmlns:a16="http://schemas.microsoft.com/office/drawing/2014/main" id="{50A86F06-134D-7EF9-2F3E-23B7768F08B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885572" y="1076883"/>
                <a:ext cx="68705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ko-KR" altLang="en-US" sz="7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검사결과마감처리</a:t>
                </a:r>
              </a:p>
            </p:txBody>
          </p:sp>
          <p:sp>
            <p:nvSpPr>
              <p:cNvPr id="25" name="Rectangle 113">
                <a:extLst>
                  <a:ext uri="{FF2B5EF4-FFF2-40B4-BE49-F238E27FC236}">
                    <a16:creationId xmlns="" xmlns:a16="http://schemas.microsoft.com/office/drawing/2014/main" id="{89780AB7-FE08-70FD-9510-3A22D30F93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885570" y="907605"/>
                <a:ext cx="687056" cy="16927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ko-KR" altLang="en-US" sz="800" spc="-5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교육청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spc="-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</p:grpSp>
      <p:sp>
        <p:nvSpPr>
          <p:cNvPr id="41" name="직사각형 40">
            <a:extLst>
              <a:ext uri="{FF2B5EF4-FFF2-40B4-BE49-F238E27FC236}">
                <a16:creationId xmlns="" xmlns:a16="http://schemas.microsoft.com/office/drawing/2014/main" id="{B9141A71-5393-D7F8-C99A-84D66CB190F6}"/>
              </a:ext>
            </a:extLst>
          </p:cNvPr>
          <p:cNvSpPr/>
          <p:nvPr/>
        </p:nvSpPr>
        <p:spPr>
          <a:xfrm>
            <a:off x="422630" y="5857180"/>
            <a:ext cx="7893742" cy="193258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000">
              <a:lnSpc>
                <a:spcPct val="120000"/>
              </a:lnSpc>
            </a:pP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④ 현행화 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진행후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노란색 표시 사라지며 조회 가능</a:t>
            </a:r>
            <a:endParaRPr lang="en-US" altLang="ko-KR" sz="1100" b="1" dirty="0">
              <a:ln>
                <a:solidFill>
                  <a:schemeClr val="tx1">
                    <a:lumMod val="85000"/>
                    <a:lumOff val="15000"/>
                    <a:alpha val="0"/>
                  </a:schemeClr>
                </a:solidFill>
              </a:ln>
              <a:solidFill>
                <a:srgbClr val="FD5312"/>
              </a:solidFill>
              <a:latin typeface="나눔바른고딕" panose="020B0600000101010101" charset="-127"/>
              <a:ea typeface="나눔바른고딕" panose="020B0600000101010101" charset="-127"/>
            </a:endParaRPr>
          </a:p>
        </p:txBody>
      </p:sp>
      <p:sp>
        <p:nvSpPr>
          <p:cNvPr id="4" name="직사각형 3">
            <a:extLst>
              <a:ext uri="{FF2B5EF4-FFF2-40B4-BE49-F238E27FC236}">
                <a16:creationId xmlns="" xmlns:a16="http://schemas.microsoft.com/office/drawing/2014/main" id="{2FBD5A88-3931-E8C0-F258-E06CB4B32790}"/>
              </a:ext>
            </a:extLst>
          </p:cNvPr>
          <p:cNvSpPr/>
          <p:nvPr/>
        </p:nvSpPr>
        <p:spPr>
          <a:xfrm>
            <a:off x="3469005" y="3053406"/>
            <a:ext cx="2481712" cy="287857"/>
          </a:xfrm>
          <a:prstGeom prst="rect">
            <a:avLst/>
          </a:prstGeom>
          <a:noFill/>
          <a:ln w="25400">
            <a:solidFill>
              <a:srgbClr val="FD531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타원 5">
            <a:extLst>
              <a:ext uri="{FF2B5EF4-FFF2-40B4-BE49-F238E27FC236}">
                <a16:creationId xmlns="" xmlns:a16="http://schemas.microsoft.com/office/drawing/2014/main" id="{C5248FB2-C46E-9BA9-9EC6-6C3C83D6DFB0}"/>
              </a:ext>
            </a:extLst>
          </p:cNvPr>
          <p:cNvSpPr/>
          <p:nvPr/>
        </p:nvSpPr>
        <p:spPr>
          <a:xfrm>
            <a:off x="3377565" y="2968136"/>
            <a:ext cx="182880" cy="170538"/>
          </a:xfrm>
          <a:prstGeom prst="ellipse">
            <a:avLst/>
          </a:prstGeom>
          <a:solidFill>
            <a:srgbClr val="FD5312"/>
          </a:solidFill>
          <a:ln w="25400">
            <a:solidFill>
              <a:srgbClr val="FD531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b="1" dirty="0">
                <a:latin typeface="+mn-ea"/>
              </a:rPr>
              <a:t>4</a:t>
            </a:r>
            <a:endParaRPr lang="ko-KR" altLang="en-US" sz="1100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742750379"/>
      </p:ext>
    </p:extLst>
  </p:cSld>
  <p:clrMapOvr>
    <a:masterClrMapping/>
  </p:clrMapOvr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5021" y="1781078"/>
            <a:ext cx="9273418" cy="3960000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</p:pic>
      <p:sp>
        <p:nvSpPr>
          <p:cNvPr id="93" name="TextBox 4">
            <a:extLst>
              <a:ext uri="{FF2B5EF4-FFF2-40B4-BE49-F238E27FC236}">
                <a16:creationId xmlns="" xmlns:a16="http://schemas.microsoft.com/office/drawing/2014/main" id="{B2A2134E-34A5-422C-8D66-092F6558A4F0}"/>
              </a:ext>
            </a:extLst>
          </p:cNvPr>
          <p:cNvSpPr txBox="1"/>
          <p:nvPr/>
        </p:nvSpPr>
        <p:spPr>
          <a:xfrm>
            <a:off x="96327" y="39171"/>
            <a:ext cx="51569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000" b="1" spc="-7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담임 주요 업무처리 방법</a:t>
            </a:r>
          </a:p>
        </p:txBody>
      </p:sp>
      <p:sp>
        <p:nvSpPr>
          <p:cNvPr id="14" name="모서리가 둥근 직사각형 13">
            <a:extLst>
              <a:ext uri="{FF2B5EF4-FFF2-40B4-BE49-F238E27FC236}">
                <a16:creationId xmlns="" xmlns:a16="http://schemas.microsoft.com/office/drawing/2014/main" id="{A48839FD-54EA-214C-BE98-4BDD2DF3094C}"/>
              </a:ext>
            </a:extLst>
          </p:cNvPr>
          <p:cNvSpPr/>
          <p:nvPr/>
        </p:nvSpPr>
        <p:spPr>
          <a:xfrm>
            <a:off x="163006" y="802346"/>
            <a:ext cx="3642849" cy="669007"/>
          </a:xfrm>
          <a:prstGeom prst="roundRect">
            <a:avLst>
              <a:gd name="adj" fmla="val 50000"/>
            </a:avLst>
          </a:prstGeom>
          <a:solidFill>
            <a:srgbClr val="E2F0D9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4. </a:t>
            </a:r>
            <a:r>
              <a:rPr lang="ko-KR" altLang="en-US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담임 </a:t>
            </a:r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– </a:t>
            </a:r>
            <a:r>
              <a:rPr lang="ko-KR" altLang="en-US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검사결과관리</a:t>
            </a:r>
            <a:endParaRPr lang="en-US" altLang="ko-KR" sz="1600" b="1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66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lvl="0"/>
            <a:r>
              <a:rPr lang="en-US" altLang="ko-KR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4.1. </a:t>
            </a:r>
            <a:r>
              <a:rPr lang="ko-KR" altLang="en-US" b="1" dirty="0" err="1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반별검사결과관리</a:t>
            </a:r>
            <a:r>
              <a:rPr lang="en-US" altLang="ko-KR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(6/13)</a:t>
            </a:r>
            <a:endParaRPr lang="ko-KR" altLang="en-US" b="1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66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5" name="사각형: 둥근 모서리 81">
            <a:extLst>
              <a:ext uri="{FF2B5EF4-FFF2-40B4-BE49-F238E27FC236}">
                <a16:creationId xmlns="" xmlns:a16="http://schemas.microsoft.com/office/drawing/2014/main" id="{E908EED5-9D07-442C-87CA-697451B62CB7}"/>
              </a:ext>
            </a:extLst>
          </p:cNvPr>
          <p:cNvSpPr/>
          <p:nvPr/>
        </p:nvSpPr>
        <p:spPr>
          <a:xfrm>
            <a:off x="3970021" y="802347"/>
            <a:ext cx="5662930" cy="550546"/>
          </a:xfrm>
          <a:prstGeom prst="roundRect">
            <a:avLst>
              <a:gd name="adj" fmla="val 6492"/>
            </a:avLst>
          </a:prstGeom>
          <a:solidFill>
            <a:schemeClr val="bg1"/>
          </a:solidFill>
          <a:ln w="6350">
            <a:solidFill>
              <a:schemeClr val="bg1">
                <a:lumMod val="75000"/>
              </a:schemeClr>
            </a:solidFill>
          </a:ln>
          <a:effectLst>
            <a:outerShdw blurRad="889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defTabSz="1090746" fontAlgn="ctr" latinLnBrk="0">
              <a:buClr>
                <a:srgbClr val="336699"/>
              </a:buClr>
              <a:defRPr/>
            </a:pPr>
            <a:endParaRPr kumimoji="1" lang="en-US" altLang="ko-KR" sz="200" b="1" kern="0" dirty="0">
              <a:ln w="0">
                <a:solidFill>
                  <a:srgbClr val="0B4355">
                    <a:alpha val="5000"/>
                  </a:srgbClr>
                </a:solidFill>
              </a:ln>
              <a:solidFill>
                <a:srgbClr val="C00000"/>
              </a:solidFill>
              <a:latin typeface="나눔바른고딕" panose="020B0600000101010101" charset="-127"/>
              <a:ea typeface="나눔바른고딕" panose="020B0600000101010101" charset="-127"/>
              <a:sym typeface="Wingdings" pitchFamily="2" charset="2"/>
            </a:endParaRPr>
          </a:p>
        </p:txBody>
      </p:sp>
      <p:grpSp>
        <p:nvGrpSpPr>
          <p:cNvPr id="33" name="그룹 32"/>
          <p:cNvGrpSpPr/>
          <p:nvPr/>
        </p:nvGrpSpPr>
        <p:grpSpPr>
          <a:xfrm>
            <a:off x="4079992" y="907605"/>
            <a:ext cx="5451357" cy="364742"/>
            <a:chOff x="4079993" y="907605"/>
            <a:chExt cx="5345874" cy="364742"/>
          </a:xfrm>
        </p:grpSpPr>
        <p:cxnSp>
          <p:nvCxnSpPr>
            <p:cNvPr id="7" name="직선 화살표 연결선 6"/>
            <p:cNvCxnSpPr/>
            <p:nvPr/>
          </p:nvCxnSpPr>
          <p:spPr>
            <a:xfrm>
              <a:off x="4614193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직선 화살표 연결선 7"/>
            <p:cNvCxnSpPr/>
            <p:nvPr/>
          </p:nvCxnSpPr>
          <p:spPr>
            <a:xfrm>
              <a:off x="5292563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직선 화살표 연결선 8"/>
            <p:cNvCxnSpPr/>
            <p:nvPr/>
          </p:nvCxnSpPr>
          <p:spPr>
            <a:xfrm>
              <a:off x="6090136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직선 화살표 연결선 9"/>
            <p:cNvCxnSpPr/>
            <p:nvPr/>
          </p:nvCxnSpPr>
          <p:spPr>
            <a:xfrm>
              <a:off x="7002067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7" name="그룹 26"/>
            <p:cNvGrpSpPr/>
            <p:nvPr/>
          </p:nvGrpSpPr>
          <p:grpSpPr>
            <a:xfrm>
              <a:off x="4753326" y="907606"/>
              <a:ext cx="567815" cy="364740"/>
              <a:chOff x="5693299" y="907606"/>
              <a:chExt cx="687056" cy="364740"/>
            </a:xfrm>
          </p:grpSpPr>
          <p:sp>
            <p:nvSpPr>
              <p:cNvPr id="12" name="Rectangle 113"/>
              <p:cNvSpPr>
                <a:spLocks noChangeArrowheads="1"/>
              </p:cNvSpPr>
              <p:nvPr/>
            </p:nvSpPr>
            <p:spPr bwMode="auto">
              <a:xfrm>
                <a:off x="5693301" y="1076885"/>
                <a:ext cx="687054" cy="195461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반별검사결과</a:t>
                </a:r>
              </a:p>
            </p:txBody>
          </p:sp>
          <p:sp>
            <p:nvSpPr>
              <p:cNvPr id="13" name="Rectangle 113"/>
              <p:cNvSpPr>
                <a:spLocks noChangeArrowheads="1"/>
              </p:cNvSpPr>
              <p:nvPr/>
            </p:nvSpPr>
            <p:spPr bwMode="auto">
              <a:xfrm>
                <a:off x="5693299" y="907606"/>
                <a:ext cx="687056" cy="169279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spc="-5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담임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spc="-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grpSp>
          <p:nvGrpSpPr>
            <p:cNvPr id="28" name="그룹 27"/>
            <p:cNvGrpSpPr/>
            <p:nvPr/>
          </p:nvGrpSpPr>
          <p:grpSpPr>
            <a:xfrm>
              <a:off x="5434914" y="907606"/>
              <a:ext cx="687056" cy="364740"/>
              <a:chOff x="6497545" y="907606"/>
              <a:chExt cx="687056" cy="364740"/>
            </a:xfrm>
          </p:grpSpPr>
          <p:sp>
            <p:nvSpPr>
              <p:cNvPr id="17" name="Rectangle 113"/>
              <p:cNvSpPr>
                <a:spLocks noChangeArrowheads="1"/>
              </p:cNvSpPr>
              <p:nvPr/>
            </p:nvSpPr>
            <p:spPr bwMode="auto">
              <a:xfrm>
                <a:off x="6497547" y="1076885"/>
                <a:ext cx="687054" cy="195461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spc="-5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검사결과통계및제출</a:t>
                </a:r>
                <a:endParaRPr lang="ko-KR" altLang="en-US" sz="700" spc="-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  <p:sp>
            <p:nvSpPr>
              <p:cNvPr id="18" name="Rectangle 113"/>
              <p:cNvSpPr>
                <a:spLocks noChangeArrowheads="1"/>
              </p:cNvSpPr>
              <p:nvPr/>
            </p:nvSpPr>
            <p:spPr bwMode="auto">
              <a:xfrm>
                <a:off x="6497545" y="907606"/>
                <a:ext cx="687056" cy="169279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spc="-5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spc="-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grpSp>
          <p:nvGrpSpPr>
            <p:cNvPr id="21" name="그룹 20"/>
            <p:cNvGrpSpPr/>
            <p:nvPr/>
          </p:nvGrpSpPr>
          <p:grpSpPr>
            <a:xfrm>
              <a:off x="4079993" y="907606"/>
              <a:ext cx="567815" cy="364740"/>
              <a:chOff x="4984309" y="907606"/>
              <a:chExt cx="662776" cy="364740"/>
            </a:xfrm>
          </p:grpSpPr>
          <p:sp>
            <p:nvSpPr>
              <p:cNvPr id="22" name="Rectangle 113"/>
              <p:cNvSpPr>
                <a:spLocks noChangeArrowheads="1"/>
              </p:cNvSpPr>
              <p:nvPr/>
            </p:nvSpPr>
            <p:spPr bwMode="auto">
              <a:xfrm>
                <a:off x="4984311" y="1076885"/>
                <a:ext cx="662774" cy="195461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spc="-100" dirty="0">
                    <a:solidFill>
                      <a:schemeClr val="tx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반별검사결과관리</a:t>
                </a:r>
              </a:p>
            </p:txBody>
          </p:sp>
          <p:sp>
            <p:nvSpPr>
              <p:cNvPr id="23" name="Rectangle 113"/>
              <p:cNvSpPr>
                <a:spLocks noChangeArrowheads="1"/>
              </p:cNvSpPr>
              <p:nvPr/>
            </p:nvSpPr>
            <p:spPr bwMode="auto">
              <a:xfrm>
                <a:off x="4984309" y="907606"/>
                <a:ext cx="662776" cy="169279"/>
              </a:xfrm>
              <a:prstGeom prst="rect">
                <a:avLst/>
              </a:prstGeom>
              <a:solidFill>
                <a:srgbClr val="006600"/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b="1" spc="-50" dirty="0" err="1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b="1" spc="-50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b="1" spc="-50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담임</a:t>
                </a:r>
                <a:r>
                  <a:rPr lang="en-US" altLang="ko-KR" sz="800" b="1" spc="-50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b="1" spc="-50" dirty="0">
                  <a:solidFill>
                    <a:schemeClr val="bg1"/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cxnSp>
          <p:nvCxnSpPr>
            <p:cNvPr id="26" name="직선 화살표 연결선 25"/>
            <p:cNvCxnSpPr/>
            <p:nvPr/>
          </p:nvCxnSpPr>
          <p:spPr>
            <a:xfrm>
              <a:off x="7908866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0" name="그룹 29"/>
            <p:cNvGrpSpPr/>
            <p:nvPr/>
          </p:nvGrpSpPr>
          <p:grpSpPr>
            <a:xfrm>
              <a:off x="7145810" y="907605"/>
              <a:ext cx="800684" cy="364740"/>
              <a:chOff x="8096684" y="907605"/>
              <a:chExt cx="687056" cy="364740"/>
            </a:xfrm>
          </p:grpSpPr>
          <p:sp>
            <p:nvSpPr>
              <p:cNvPr id="15" name="Rectangle 113"/>
              <p:cNvSpPr>
                <a:spLocks noChangeArrowheads="1"/>
              </p:cNvSpPr>
              <p:nvPr/>
            </p:nvSpPr>
            <p:spPr bwMode="auto">
              <a:xfrm>
                <a:off x="8096685" y="1076883"/>
                <a:ext cx="68705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ko-KR" altLang="en-US" sz="7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학교급별검사결과통계</a:t>
                </a:r>
                <a:endParaRPr lang="ko-KR" altLang="en-US" sz="7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  <p:sp>
            <p:nvSpPr>
              <p:cNvPr id="16" name="Rectangle 113"/>
              <p:cNvSpPr>
                <a:spLocks noChangeArrowheads="1"/>
              </p:cNvSpPr>
              <p:nvPr/>
            </p:nvSpPr>
            <p:spPr bwMode="auto">
              <a:xfrm>
                <a:off x="8096684" y="907605"/>
                <a:ext cx="687056" cy="16927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ctr"/>
                <a:r>
                  <a:rPr lang="ko-KR" altLang="en-US" sz="800" kern="600" spc="-100" dirty="0" err="1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지원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r>
                  <a:rPr lang="ko-KR" altLang="en-US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청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kern="600" spc="-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grpSp>
          <p:nvGrpSpPr>
            <p:cNvPr id="29" name="그룹 28"/>
            <p:cNvGrpSpPr/>
            <p:nvPr/>
          </p:nvGrpSpPr>
          <p:grpSpPr>
            <a:xfrm>
              <a:off x="6233548" y="907607"/>
              <a:ext cx="800684" cy="364740"/>
              <a:chOff x="7298520" y="907607"/>
              <a:chExt cx="687056" cy="364740"/>
            </a:xfrm>
          </p:grpSpPr>
          <p:sp>
            <p:nvSpPr>
              <p:cNvPr id="19" name="Rectangle 113"/>
              <p:cNvSpPr>
                <a:spLocks noChangeArrowheads="1"/>
              </p:cNvSpPr>
              <p:nvPr/>
            </p:nvSpPr>
            <p:spPr bwMode="auto">
              <a:xfrm>
                <a:off x="7298521" y="1076885"/>
                <a:ext cx="68705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spc="-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학교별검사결과마감현황</a:t>
                </a:r>
              </a:p>
            </p:txBody>
          </p:sp>
          <p:sp>
            <p:nvSpPr>
              <p:cNvPr id="20" name="Rectangle 113"/>
              <p:cNvSpPr>
                <a:spLocks noChangeArrowheads="1"/>
              </p:cNvSpPr>
              <p:nvPr/>
            </p:nvSpPr>
            <p:spPr bwMode="auto">
              <a:xfrm>
                <a:off x="7298520" y="907607"/>
                <a:ext cx="687056" cy="16927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kern="600" spc="-100" dirty="0" err="1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지원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r>
                  <a:rPr lang="ko-KR" altLang="en-US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청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kern="600" spc="-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grpSp>
          <p:nvGrpSpPr>
            <p:cNvPr id="34" name="그룹 33"/>
            <p:cNvGrpSpPr/>
            <p:nvPr/>
          </p:nvGrpSpPr>
          <p:grpSpPr>
            <a:xfrm>
              <a:off x="8793581" y="907605"/>
              <a:ext cx="632286" cy="364740"/>
              <a:chOff x="8885570" y="907605"/>
              <a:chExt cx="687057" cy="364740"/>
            </a:xfrm>
          </p:grpSpPr>
          <p:sp>
            <p:nvSpPr>
              <p:cNvPr id="35" name="Rectangle 113"/>
              <p:cNvSpPr>
                <a:spLocks noChangeArrowheads="1"/>
              </p:cNvSpPr>
              <p:nvPr/>
            </p:nvSpPr>
            <p:spPr bwMode="auto">
              <a:xfrm>
                <a:off x="8885572" y="1076883"/>
                <a:ext cx="68705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ko-KR" altLang="en-US" sz="7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검사결과통계표</a:t>
                </a:r>
              </a:p>
            </p:txBody>
          </p:sp>
          <p:sp>
            <p:nvSpPr>
              <p:cNvPr id="36" name="Rectangle 113"/>
              <p:cNvSpPr>
                <a:spLocks noChangeArrowheads="1"/>
              </p:cNvSpPr>
              <p:nvPr/>
            </p:nvSpPr>
            <p:spPr bwMode="auto">
              <a:xfrm>
                <a:off x="8885570" y="907605"/>
                <a:ext cx="687056" cy="16927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ko-KR" altLang="en-US" sz="800" spc="-5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교육부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spc="-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cxnSp>
          <p:nvCxnSpPr>
            <p:cNvPr id="37" name="직선 화살표 연결선 36"/>
            <p:cNvCxnSpPr/>
            <p:nvPr/>
          </p:nvCxnSpPr>
          <p:spPr>
            <a:xfrm>
              <a:off x="8649838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1" name="그룹 30"/>
            <p:cNvGrpSpPr/>
            <p:nvPr/>
          </p:nvGrpSpPr>
          <p:grpSpPr>
            <a:xfrm>
              <a:off x="8052609" y="907605"/>
              <a:ext cx="632286" cy="364740"/>
              <a:chOff x="8885570" y="907605"/>
              <a:chExt cx="687057" cy="364740"/>
            </a:xfrm>
          </p:grpSpPr>
          <p:sp>
            <p:nvSpPr>
              <p:cNvPr id="24" name="Rectangle 113"/>
              <p:cNvSpPr>
                <a:spLocks noChangeArrowheads="1"/>
              </p:cNvSpPr>
              <p:nvPr/>
            </p:nvSpPr>
            <p:spPr bwMode="auto">
              <a:xfrm>
                <a:off x="8885572" y="1076883"/>
                <a:ext cx="68705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ko-KR" altLang="en-US" sz="7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검사결과마감처리</a:t>
                </a:r>
              </a:p>
            </p:txBody>
          </p:sp>
          <p:sp>
            <p:nvSpPr>
              <p:cNvPr id="25" name="Rectangle 113"/>
              <p:cNvSpPr>
                <a:spLocks noChangeArrowheads="1"/>
              </p:cNvSpPr>
              <p:nvPr/>
            </p:nvSpPr>
            <p:spPr bwMode="auto">
              <a:xfrm>
                <a:off x="8885570" y="907605"/>
                <a:ext cx="687056" cy="16927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ko-KR" altLang="en-US" sz="800" spc="-5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교육청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spc="-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</p:grpSp>
      <p:sp>
        <p:nvSpPr>
          <p:cNvPr id="45" name="직사각형 44"/>
          <p:cNvSpPr/>
          <p:nvPr/>
        </p:nvSpPr>
        <p:spPr>
          <a:xfrm>
            <a:off x="5468454" y="3342808"/>
            <a:ext cx="476250" cy="170230"/>
          </a:xfrm>
          <a:prstGeom prst="rect">
            <a:avLst/>
          </a:prstGeom>
          <a:noFill/>
          <a:ln w="25400">
            <a:solidFill>
              <a:srgbClr val="FD531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46" name="꺾인 연결선 45"/>
          <p:cNvCxnSpPr>
            <a:cxnSpLocks/>
            <a:stCxn id="45" idx="2"/>
          </p:cNvCxnSpPr>
          <p:nvPr/>
        </p:nvCxnSpPr>
        <p:spPr>
          <a:xfrm rot="5400000">
            <a:off x="5318880" y="3333847"/>
            <a:ext cx="208508" cy="566891"/>
          </a:xfrm>
          <a:prstGeom prst="bentConnector2">
            <a:avLst/>
          </a:prstGeom>
          <a:ln w="25400">
            <a:solidFill>
              <a:srgbClr val="FD531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타원 46"/>
          <p:cNvSpPr/>
          <p:nvPr/>
        </p:nvSpPr>
        <p:spPr>
          <a:xfrm>
            <a:off x="5359065" y="3236777"/>
            <a:ext cx="182880" cy="182880"/>
          </a:xfrm>
          <a:prstGeom prst="ellipse">
            <a:avLst/>
          </a:prstGeom>
          <a:solidFill>
            <a:srgbClr val="FD5312"/>
          </a:solidFill>
          <a:ln w="25400">
            <a:solidFill>
              <a:srgbClr val="FD531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b="1" dirty="0">
                <a:latin typeface="+mn-ea"/>
              </a:rPr>
              <a:t>5</a:t>
            </a:r>
            <a:endParaRPr lang="ko-KR" altLang="en-US" sz="1100" b="1" dirty="0">
              <a:latin typeface="+mn-ea"/>
            </a:endParaRPr>
          </a:p>
        </p:txBody>
      </p:sp>
      <p:sp>
        <p:nvSpPr>
          <p:cNvPr id="39" name="직사각형 38">
            <a:extLst>
              <a:ext uri="{FF2B5EF4-FFF2-40B4-BE49-F238E27FC236}">
                <a16:creationId xmlns="" xmlns:a16="http://schemas.microsoft.com/office/drawing/2014/main" id="{7E13B21E-D9E5-4BE6-AB9C-ADCDEF6AE8BD}"/>
              </a:ext>
            </a:extLst>
          </p:cNvPr>
          <p:cNvSpPr/>
          <p:nvPr/>
        </p:nvSpPr>
        <p:spPr>
          <a:xfrm>
            <a:off x="381560" y="5847670"/>
            <a:ext cx="5894480" cy="406265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000">
              <a:lnSpc>
                <a:spcPct val="120000"/>
              </a:lnSpc>
            </a:pP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⑤ 서면조사일 경우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[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등록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]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버튼 또는 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[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조회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/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수정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]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버튼을 클릭하여 팝업에서 검사결과를 입력함</a:t>
            </a:r>
            <a:endParaRPr lang="en-US" altLang="ko-KR" sz="1100" b="1" dirty="0">
              <a:ln>
                <a:solidFill>
                  <a:schemeClr val="tx1">
                    <a:lumMod val="85000"/>
                    <a:lumOff val="15000"/>
                    <a:alpha val="0"/>
                  </a:schemeClr>
                </a:solidFill>
              </a:ln>
              <a:solidFill>
                <a:srgbClr val="FD5312"/>
              </a:solidFill>
              <a:latin typeface="나눔바른고딕" panose="020B0600000101010101" charset="-127"/>
              <a:ea typeface="나눔바른고딕" panose="020B0600000101010101" charset="-127"/>
            </a:endParaRPr>
          </a:p>
          <a:p>
            <a:pPr marL="36000">
              <a:lnSpc>
                <a:spcPct val="120000"/>
              </a:lnSpc>
            </a:pP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※ 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④에서 온라인검사일 경우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검사결과를 수기로 변경할 수 없고 재검사 등록만 가능함 </a:t>
            </a:r>
            <a:endParaRPr lang="en-US" altLang="ko-KR" sz="1100" b="1" dirty="0">
              <a:ln>
                <a:solidFill>
                  <a:schemeClr val="tx1">
                    <a:lumMod val="85000"/>
                    <a:lumOff val="15000"/>
                    <a:alpha val="0"/>
                  </a:schemeClr>
                </a:solidFill>
              </a:ln>
              <a:solidFill>
                <a:srgbClr val="FD5312"/>
              </a:solidFill>
              <a:latin typeface="나눔바른고딕" panose="020B0600000101010101" charset="-127"/>
              <a:ea typeface="나눔바른고딕" panose="020B0600000101010101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747266908"/>
      </p:ext>
    </p:extLst>
  </p:cSld>
  <p:clrMapOvr>
    <a:masterClrMapping/>
  </p:clrMapOvr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그림 4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5021" y="1781078"/>
            <a:ext cx="9273418" cy="3960000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</p:pic>
      <p:sp>
        <p:nvSpPr>
          <p:cNvPr id="93" name="TextBox 4">
            <a:extLst>
              <a:ext uri="{FF2B5EF4-FFF2-40B4-BE49-F238E27FC236}">
                <a16:creationId xmlns="" xmlns:a16="http://schemas.microsoft.com/office/drawing/2014/main" id="{B2A2134E-34A5-422C-8D66-092F6558A4F0}"/>
              </a:ext>
            </a:extLst>
          </p:cNvPr>
          <p:cNvSpPr txBox="1"/>
          <p:nvPr/>
        </p:nvSpPr>
        <p:spPr>
          <a:xfrm>
            <a:off x="96327" y="39171"/>
            <a:ext cx="51569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000" b="1" spc="-7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담임 주요 업무처리 방법</a:t>
            </a:r>
          </a:p>
        </p:txBody>
      </p:sp>
      <p:sp>
        <p:nvSpPr>
          <p:cNvPr id="14" name="모서리가 둥근 직사각형 13">
            <a:extLst>
              <a:ext uri="{FF2B5EF4-FFF2-40B4-BE49-F238E27FC236}">
                <a16:creationId xmlns="" xmlns:a16="http://schemas.microsoft.com/office/drawing/2014/main" id="{A48839FD-54EA-214C-BE98-4BDD2DF3094C}"/>
              </a:ext>
            </a:extLst>
          </p:cNvPr>
          <p:cNvSpPr/>
          <p:nvPr/>
        </p:nvSpPr>
        <p:spPr>
          <a:xfrm>
            <a:off x="163006" y="802346"/>
            <a:ext cx="3642849" cy="669007"/>
          </a:xfrm>
          <a:prstGeom prst="roundRect">
            <a:avLst>
              <a:gd name="adj" fmla="val 50000"/>
            </a:avLst>
          </a:prstGeom>
          <a:solidFill>
            <a:srgbClr val="E2F0D9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4. </a:t>
            </a:r>
            <a:r>
              <a:rPr lang="ko-KR" altLang="en-US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담임 </a:t>
            </a:r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– </a:t>
            </a:r>
            <a:r>
              <a:rPr lang="ko-KR" altLang="en-US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검사결과관리</a:t>
            </a:r>
            <a:endParaRPr lang="en-US" altLang="ko-KR" sz="1600" b="1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66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lvl="0"/>
            <a:r>
              <a:rPr lang="en-US" altLang="ko-KR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4.1. </a:t>
            </a:r>
            <a:r>
              <a:rPr lang="ko-KR" altLang="en-US" b="1" dirty="0" err="1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반별검사결과관리</a:t>
            </a:r>
            <a:r>
              <a:rPr lang="en-US" altLang="ko-KR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(7/13)</a:t>
            </a:r>
            <a:endParaRPr lang="ko-KR" altLang="en-US" b="1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66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5" name="사각형: 둥근 모서리 81">
            <a:extLst>
              <a:ext uri="{FF2B5EF4-FFF2-40B4-BE49-F238E27FC236}">
                <a16:creationId xmlns="" xmlns:a16="http://schemas.microsoft.com/office/drawing/2014/main" id="{E908EED5-9D07-442C-87CA-697451B62CB7}"/>
              </a:ext>
            </a:extLst>
          </p:cNvPr>
          <p:cNvSpPr/>
          <p:nvPr/>
        </p:nvSpPr>
        <p:spPr>
          <a:xfrm>
            <a:off x="3970021" y="802347"/>
            <a:ext cx="5662930" cy="550546"/>
          </a:xfrm>
          <a:prstGeom prst="roundRect">
            <a:avLst>
              <a:gd name="adj" fmla="val 6492"/>
            </a:avLst>
          </a:prstGeom>
          <a:solidFill>
            <a:schemeClr val="bg1"/>
          </a:solidFill>
          <a:ln w="6350">
            <a:solidFill>
              <a:schemeClr val="bg1">
                <a:lumMod val="75000"/>
              </a:schemeClr>
            </a:solidFill>
          </a:ln>
          <a:effectLst>
            <a:outerShdw blurRad="889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defTabSz="1090746" fontAlgn="ctr" latinLnBrk="0">
              <a:buClr>
                <a:srgbClr val="336699"/>
              </a:buClr>
              <a:defRPr/>
            </a:pPr>
            <a:endParaRPr kumimoji="1" lang="en-US" altLang="ko-KR" sz="200" b="1" kern="0" dirty="0">
              <a:ln w="0">
                <a:solidFill>
                  <a:srgbClr val="0B4355">
                    <a:alpha val="5000"/>
                  </a:srgbClr>
                </a:solidFill>
              </a:ln>
              <a:solidFill>
                <a:srgbClr val="C00000"/>
              </a:solidFill>
              <a:latin typeface="나눔바른고딕" panose="020B0600000101010101" charset="-127"/>
              <a:ea typeface="나눔바른고딕" panose="020B0600000101010101" charset="-127"/>
              <a:sym typeface="Wingdings" pitchFamily="2" charset="2"/>
            </a:endParaRPr>
          </a:p>
        </p:txBody>
      </p:sp>
      <p:grpSp>
        <p:nvGrpSpPr>
          <p:cNvPr id="33" name="그룹 32"/>
          <p:cNvGrpSpPr/>
          <p:nvPr/>
        </p:nvGrpSpPr>
        <p:grpSpPr>
          <a:xfrm>
            <a:off x="4079992" y="907605"/>
            <a:ext cx="5451357" cy="364742"/>
            <a:chOff x="4079993" y="907605"/>
            <a:chExt cx="5345874" cy="364742"/>
          </a:xfrm>
        </p:grpSpPr>
        <p:cxnSp>
          <p:nvCxnSpPr>
            <p:cNvPr id="7" name="직선 화살표 연결선 6"/>
            <p:cNvCxnSpPr/>
            <p:nvPr/>
          </p:nvCxnSpPr>
          <p:spPr>
            <a:xfrm>
              <a:off x="4614193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직선 화살표 연결선 7"/>
            <p:cNvCxnSpPr/>
            <p:nvPr/>
          </p:nvCxnSpPr>
          <p:spPr>
            <a:xfrm>
              <a:off x="5292563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직선 화살표 연결선 8"/>
            <p:cNvCxnSpPr/>
            <p:nvPr/>
          </p:nvCxnSpPr>
          <p:spPr>
            <a:xfrm>
              <a:off x="6090136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직선 화살표 연결선 9"/>
            <p:cNvCxnSpPr/>
            <p:nvPr/>
          </p:nvCxnSpPr>
          <p:spPr>
            <a:xfrm>
              <a:off x="7002067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7" name="그룹 26"/>
            <p:cNvGrpSpPr/>
            <p:nvPr/>
          </p:nvGrpSpPr>
          <p:grpSpPr>
            <a:xfrm>
              <a:off x="4753326" y="907606"/>
              <a:ext cx="567815" cy="364740"/>
              <a:chOff x="5693299" y="907606"/>
              <a:chExt cx="687056" cy="364740"/>
            </a:xfrm>
          </p:grpSpPr>
          <p:sp>
            <p:nvSpPr>
              <p:cNvPr id="12" name="Rectangle 113"/>
              <p:cNvSpPr>
                <a:spLocks noChangeArrowheads="1"/>
              </p:cNvSpPr>
              <p:nvPr/>
            </p:nvSpPr>
            <p:spPr bwMode="auto">
              <a:xfrm>
                <a:off x="5693301" y="1076885"/>
                <a:ext cx="687054" cy="195461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반별검사결과</a:t>
                </a:r>
              </a:p>
            </p:txBody>
          </p:sp>
          <p:sp>
            <p:nvSpPr>
              <p:cNvPr id="13" name="Rectangle 113"/>
              <p:cNvSpPr>
                <a:spLocks noChangeArrowheads="1"/>
              </p:cNvSpPr>
              <p:nvPr/>
            </p:nvSpPr>
            <p:spPr bwMode="auto">
              <a:xfrm>
                <a:off x="5693299" y="907606"/>
                <a:ext cx="687056" cy="169279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spc="-5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담임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spc="-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grpSp>
          <p:nvGrpSpPr>
            <p:cNvPr id="28" name="그룹 27"/>
            <p:cNvGrpSpPr/>
            <p:nvPr/>
          </p:nvGrpSpPr>
          <p:grpSpPr>
            <a:xfrm>
              <a:off x="5434914" y="907606"/>
              <a:ext cx="687056" cy="364740"/>
              <a:chOff x="6497545" y="907606"/>
              <a:chExt cx="687056" cy="364740"/>
            </a:xfrm>
          </p:grpSpPr>
          <p:sp>
            <p:nvSpPr>
              <p:cNvPr id="17" name="Rectangle 113"/>
              <p:cNvSpPr>
                <a:spLocks noChangeArrowheads="1"/>
              </p:cNvSpPr>
              <p:nvPr/>
            </p:nvSpPr>
            <p:spPr bwMode="auto">
              <a:xfrm>
                <a:off x="6497547" y="1076885"/>
                <a:ext cx="687054" cy="195461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spc="-5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검사결과통계및제출</a:t>
                </a:r>
                <a:endParaRPr lang="ko-KR" altLang="en-US" sz="700" spc="-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  <p:sp>
            <p:nvSpPr>
              <p:cNvPr id="18" name="Rectangle 113"/>
              <p:cNvSpPr>
                <a:spLocks noChangeArrowheads="1"/>
              </p:cNvSpPr>
              <p:nvPr/>
            </p:nvSpPr>
            <p:spPr bwMode="auto">
              <a:xfrm>
                <a:off x="6497545" y="907606"/>
                <a:ext cx="687056" cy="169279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spc="-5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spc="-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grpSp>
          <p:nvGrpSpPr>
            <p:cNvPr id="21" name="그룹 20"/>
            <p:cNvGrpSpPr/>
            <p:nvPr/>
          </p:nvGrpSpPr>
          <p:grpSpPr>
            <a:xfrm>
              <a:off x="4079993" y="907606"/>
              <a:ext cx="567815" cy="364740"/>
              <a:chOff x="4984309" y="907606"/>
              <a:chExt cx="662776" cy="364740"/>
            </a:xfrm>
          </p:grpSpPr>
          <p:sp>
            <p:nvSpPr>
              <p:cNvPr id="22" name="Rectangle 113"/>
              <p:cNvSpPr>
                <a:spLocks noChangeArrowheads="1"/>
              </p:cNvSpPr>
              <p:nvPr/>
            </p:nvSpPr>
            <p:spPr bwMode="auto">
              <a:xfrm>
                <a:off x="4984311" y="1076885"/>
                <a:ext cx="662774" cy="195461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spc="-100" dirty="0">
                    <a:solidFill>
                      <a:schemeClr val="tx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반별검사결과관리</a:t>
                </a:r>
              </a:p>
            </p:txBody>
          </p:sp>
          <p:sp>
            <p:nvSpPr>
              <p:cNvPr id="23" name="Rectangle 113"/>
              <p:cNvSpPr>
                <a:spLocks noChangeArrowheads="1"/>
              </p:cNvSpPr>
              <p:nvPr/>
            </p:nvSpPr>
            <p:spPr bwMode="auto">
              <a:xfrm>
                <a:off x="4984309" y="907606"/>
                <a:ext cx="662776" cy="169279"/>
              </a:xfrm>
              <a:prstGeom prst="rect">
                <a:avLst/>
              </a:prstGeom>
              <a:solidFill>
                <a:srgbClr val="006600"/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b="1" spc="-50" dirty="0" err="1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b="1" spc="-50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b="1" spc="-50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담임</a:t>
                </a:r>
                <a:r>
                  <a:rPr lang="en-US" altLang="ko-KR" sz="800" b="1" spc="-50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b="1" spc="-50" dirty="0">
                  <a:solidFill>
                    <a:schemeClr val="bg1"/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cxnSp>
          <p:nvCxnSpPr>
            <p:cNvPr id="26" name="직선 화살표 연결선 25"/>
            <p:cNvCxnSpPr/>
            <p:nvPr/>
          </p:nvCxnSpPr>
          <p:spPr>
            <a:xfrm>
              <a:off x="7908866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0" name="그룹 29"/>
            <p:cNvGrpSpPr/>
            <p:nvPr/>
          </p:nvGrpSpPr>
          <p:grpSpPr>
            <a:xfrm>
              <a:off x="7145810" y="907605"/>
              <a:ext cx="800684" cy="364740"/>
              <a:chOff x="8096684" y="907605"/>
              <a:chExt cx="687056" cy="364740"/>
            </a:xfrm>
          </p:grpSpPr>
          <p:sp>
            <p:nvSpPr>
              <p:cNvPr id="15" name="Rectangle 113"/>
              <p:cNvSpPr>
                <a:spLocks noChangeArrowheads="1"/>
              </p:cNvSpPr>
              <p:nvPr/>
            </p:nvSpPr>
            <p:spPr bwMode="auto">
              <a:xfrm>
                <a:off x="8096685" y="1076883"/>
                <a:ext cx="68705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ko-KR" altLang="en-US" sz="7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학교급별검사결과통계</a:t>
                </a:r>
                <a:endParaRPr lang="ko-KR" altLang="en-US" sz="7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  <p:sp>
            <p:nvSpPr>
              <p:cNvPr id="16" name="Rectangle 113"/>
              <p:cNvSpPr>
                <a:spLocks noChangeArrowheads="1"/>
              </p:cNvSpPr>
              <p:nvPr/>
            </p:nvSpPr>
            <p:spPr bwMode="auto">
              <a:xfrm>
                <a:off x="8096684" y="907605"/>
                <a:ext cx="687056" cy="16927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ctr"/>
                <a:r>
                  <a:rPr lang="ko-KR" altLang="en-US" sz="800" kern="600" spc="-100" dirty="0" err="1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지원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r>
                  <a:rPr lang="ko-KR" altLang="en-US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청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kern="600" spc="-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grpSp>
          <p:nvGrpSpPr>
            <p:cNvPr id="29" name="그룹 28"/>
            <p:cNvGrpSpPr/>
            <p:nvPr/>
          </p:nvGrpSpPr>
          <p:grpSpPr>
            <a:xfrm>
              <a:off x="6233548" y="907607"/>
              <a:ext cx="800684" cy="364740"/>
              <a:chOff x="7298520" y="907607"/>
              <a:chExt cx="687056" cy="364740"/>
            </a:xfrm>
          </p:grpSpPr>
          <p:sp>
            <p:nvSpPr>
              <p:cNvPr id="19" name="Rectangle 113"/>
              <p:cNvSpPr>
                <a:spLocks noChangeArrowheads="1"/>
              </p:cNvSpPr>
              <p:nvPr/>
            </p:nvSpPr>
            <p:spPr bwMode="auto">
              <a:xfrm>
                <a:off x="7298521" y="1076885"/>
                <a:ext cx="68705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spc="-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학교별검사결과마감현황</a:t>
                </a:r>
              </a:p>
            </p:txBody>
          </p:sp>
          <p:sp>
            <p:nvSpPr>
              <p:cNvPr id="20" name="Rectangle 113"/>
              <p:cNvSpPr>
                <a:spLocks noChangeArrowheads="1"/>
              </p:cNvSpPr>
              <p:nvPr/>
            </p:nvSpPr>
            <p:spPr bwMode="auto">
              <a:xfrm>
                <a:off x="7298520" y="907607"/>
                <a:ext cx="687056" cy="16927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kern="600" spc="-100" dirty="0" err="1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지원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r>
                  <a:rPr lang="ko-KR" altLang="en-US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청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kern="600" spc="-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grpSp>
          <p:nvGrpSpPr>
            <p:cNvPr id="34" name="그룹 33"/>
            <p:cNvGrpSpPr/>
            <p:nvPr/>
          </p:nvGrpSpPr>
          <p:grpSpPr>
            <a:xfrm>
              <a:off x="8793581" y="907605"/>
              <a:ext cx="632286" cy="364740"/>
              <a:chOff x="8885570" y="907605"/>
              <a:chExt cx="687057" cy="364740"/>
            </a:xfrm>
          </p:grpSpPr>
          <p:sp>
            <p:nvSpPr>
              <p:cNvPr id="35" name="Rectangle 113"/>
              <p:cNvSpPr>
                <a:spLocks noChangeArrowheads="1"/>
              </p:cNvSpPr>
              <p:nvPr/>
            </p:nvSpPr>
            <p:spPr bwMode="auto">
              <a:xfrm>
                <a:off x="8885572" y="1076883"/>
                <a:ext cx="68705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ko-KR" altLang="en-US" sz="7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검사결과통계표</a:t>
                </a:r>
              </a:p>
            </p:txBody>
          </p:sp>
          <p:sp>
            <p:nvSpPr>
              <p:cNvPr id="36" name="Rectangle 113"/>
              <p:cNvSpPr>
                <a:spLocks noChangeArrowheads="1"/>
              </p:cNvSpPr>
              <p:nvPr/>
            </p:nvSpPr>
            <p:spPr bwMode="auto">
              <a:xfrm>
                <a:off x="8885570" y="907605"/>
                <a:ext cx="687056" cy="16927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ko-KR" altLang="en-US" sz="800" spc="-5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교육부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spc="-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cxnSp>
          <p:nvCxnSpPr>
            <p:cNvPr id="37" name="직선 화살표 연결선 36"/>
            <p:cNvCxnSpPr/>
            <p:nvPr/>
          </p:nvCxnSpPr>
          <p:spPr>
            <a:xfrm>
              <a:off x="8649838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1" name="그룹 30"/>
            <p:cNvGrpSpPr/>
            <p:nvPr/>
          </p:nvGrpSpPr>
          <p:grpSpPr>
            <a:xfrm>
              <a:off x="8052609" y="907605"/>
              <a:ext cx="632286" cy="364740"/>
              <a:chOff x="8885570" y="907605"/>
              <a:chExt cx="687057" cy="364740"/>
            </a:xfrm>
          </p:grpSpPr>
          <p:sp>
            <p:nvSpPr>
              <p:cNvPr id="24" name="Rectangle 113"/>
              <p:cNvSpPr>
                <a:spLocks noChangeArrowheads="1"/>
              </p:cNvSpPr>
              <p:nvPr/>
            </p:nvSpPr>
            <p:spPr bwMode="auto">
              <a:xfrm>
                <a:off x="8885572" y="1076883"/>
                <a:ext cx="68705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ko-KR" altLang="en-US" sz="7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검사결과마감처리</a:t>
                </a:r>
              </a:p>
            </p:txBody>
          </p:sp>
          <p:sp>
            <p:nvSpPr>
              <p:cNvPr id="25" name="Rectangle 113"/>
              <p:cNvSpPr>
                <a:spLocks noChangeArrowheads="1"/>
              </p:cNvSpPr>
              <p:nvPr/>
            </p:nvSpPr>
            <p:spPr bwMode="auto">
              <a:xfrm>
                <a:off x="8885570" y="907605"/>
                <a:ext cx="687056" cy="16927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ko-KR" altLang="en-US" sz="800" spc="-5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교육청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spc="-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</p:grpSp>
      <p:sp>
        <p:nvSpPr>
          <p:cNvPr id="39" name="직사각형 38"/>
          <p:cNvSpPr/>
          <p:nvPr/>
        </p:nvSpPr>
        <p:spPr>
          <a:xfrm>
            <a:off x="7258044" y="3332392"/>
            <a:ext cx="476250" cy="187253"/>
          </a:xfrm>
          <a:prstGeom prst="rect">
            <a:avLst/>
          </a:prstGeom>
          <a:noFill/>
          <a:ln w="25400">
            <a:solidFill>
              <a:srgbClr val="FD531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40" name="꺾인 연결선 39"/>
          <p:cNvCxnSpPr>
            <a:stCxn id="39" idx="2"/>
          </p:cNvCxnSpPr>
          <p:nvPr/>
        </p:nvCxnSpPr>
        <p:spPr>
          <a:xfrm rot="5400000">
            <a:off x="6112791" y="2557729"/>
            <a:ext cx="421462" cy="2345295"/>
          </a:xfrm>
          <a:prstGeom prst="bentConnector2">
            <a:avLst/>
          </a:prstGeom>
          <a:ln w="25400">
            <a:solidFill>
              <a:srgbClr val="FD531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타원 40"/>
          <p:cNvSpPr/>
          <p:nvPr/>
        </p:nvSpPr>
        <p:spPr>
          <a:xfrm>
            <a:off x="7148655" y="3234872"/>
            <a:ext cx="182880" cy="182880"/>
          </a:xfrm>
          <a:prstGeom prst="ellipse">
            <a:avLst/>
          </a:prstGeom>
          <a:solidFill>
            <a:srgbClr val="FD5312"/>
          </a:solidFill>
          <a:ln w="25400">
            <a:solidFill>
              <a:srgbClr val="FD531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b="1" dirty="0">
                <a:latin typeface="+mn-ea"/>
              </a:rPr>
              <a:t>6</a:t>
            </a:r>
            <a:endParaRPr lang="ko-KR" altLang="en-US" sz="1100" b="1" dirty="0">
              <a:latin typeface="+mn-ea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42863" y="2403538"/>
            <a:ext cx="1171566" cy="137254"/>
          </a:xfrm>
          <a:prstGeom prst="rect">
            <a:avLst/>
          </a:prstGeom>
        </p:spPr>
      </p:pic>
      <p:sp>
        <p:nvSpPr>
          <p:cNvPr id="43" name="직사각형 42">
            <a:extLst>
              <a:ext uri="{FF2B5EF4-FFF2-40B4-BE49-F238E27FC236}">
                <a16:creationId xmlns="" xmlns:a16="http://schemas.microsoft.com/office/drawing/2014/main" id="{7E13B21E-D9E5-4BE6-AB9C-ADCDEF6AE8BD}"/>
              </a:ext>
            </a:extLst>
          </p:cNvPr>
          <p:cNvSpPr/>
          <p:nvPr/>
        </p:nvSpPr>
        <p:spPr>
          <a:xfrm>
            <a:off x="342548" y="5857545"/>
            <a:ext cx="5486751" cy="203133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000">
              <a:lnSpc>
                <a:spcPct val="120000"/>
              </a:lnSpc>
            </a:pP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⑥ 재검사일 경우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[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등록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]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버튼 또는 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[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조회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]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버튼을 클릭하여 팝업에서 재검사 결과를 입력함</a:t>
            </a:r>
            <a:endParaRPr lang="en-US" altLang="ko-KR" sz="1100" b="1" dirty="0">
              <a:ln>
                <a:solidFill>
                  <a:schemeClr val="tx1">
                    <a:lumMod val="85000"/>
                    <a:lumOff val="15000"/>
                    <a:alpha val="0"/>
                  </a:schemeClr>
                </a:solidFill>
              </a:ln>
              <a:solidFill>
                <a:srgbClr val="FD5312"/>
              </a:solidFill>
              <a:latin typeface="나눔바른고딕" panose="020B0600000101010101" charset="-127"/>
              <a:ea typeface="나눔바른고딕" panose="020B0600000101010101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934692024"/>
      </p:ext>
    </p:extLst>
  </p:cSld>
  <p:clrMapOvr>
    <a:masterClrMapping/>
  </p:clrMapOvr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" name="그림 5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2895" y="1763165"/>
            <a:ext cx="9297206" cy="3987130"/>
          </a:xfrm>
          <a:prstGeom prst="rect">
            <a:avLst/>
          </a:prstGeom>
        </p:spPr>
      </p:pic>
      <p:sp>
        <p:nvSpPr>
          <p:cNvPr id="93" name="TextBox 4">
            <a:extLst>
              <a:ext uri="{FF2B5EF4-FFF2-40B4-BE49-F238E27FC236}">
                <a16:creationId xmlns="" xmlns:a16="http://schemas.microsoft.com/office/drawing/2014/main" id="{B2A2134E-34A5-422C-8D66-092F6558A4F0}"/>
              </a:ext>
            </a:extLst>
          </p:cNvPr>
          <p:cNvSpPr txBox="1"/>
          <p:nvPr/>
        </p:nvSpPr>
        <p:spPr>
          <a:xfrm>
            <a:off x="96327" y="39171"/>
            <a:ext cx="51569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000" b="1" spc="-7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담임 주요 업무처리 방법</a:t>
            </a:r>
          </a:p>
        </p:txBody>
      </p:sp>
      <p:sp>
        <p:nvSpPr>
          <p:cNvPr id="14" name="모서리가 둥근 직사각형 13">
            <a:extLst>
              <a:ext uri="{FF2B5EF4-FFF2-40B4-BE49-F238E27FC236}">
                <a16:creationId xmlns="" xmlns:a16="http://schemas.microsoft.com/office/drawing/2014/main" id="{A48839FD-54EA-214C-BE98-4BDD2DF3094C}"/>
              </a:ext>
            </a:extLst>
          </p:cNvPr>
          <p:cNvSpPr/>
          <p:nvPr/>
        </p:nvSpPr>
        <p:spPr>
          <a:xfrm>
            <a:off x="163006" y="802346"/>
            <a:ext cx="3642849" cy="669007"/>
          </a:xfrm>
          <a:prstGeom prst="roundRect">
            <a:avLst>
              <a:gd name="adj" fmla="val 50000"/>
            </a:avLst>
          </a:prstGeom>
          <a:solidFill>
            <a:srgbClr val="E2F0D9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4. </a:t>
            </a:r>
            <a:r>
              <a:rPr lang="ko-KR" altLang="en-US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담임 </a:t>
            </a:r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– </a:t>
            </a:r>
            <a:r>
              <a:rPr lang="ko-KR" altLang="en-US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검사결과관리</a:t>
            </a:r>
            <a:endParaRPr lang="en-US" altLang="ko-KR" sz="1600" b="1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66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lvl="0"/>
            <a:r>
              <a:rPr lang="en-US" altLang="ko-KR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4.1. </a:t>
            </a:r>
            <a:r>
              <a:rPr lang="ko-KR" altLang="en-US" b="1" dirty="0" err="1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반별검사결과관리</a:t>
            </a:r>
            <a:r>
              <a:rPr lang="en-US" altLang="ko-KR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(8/13)</a:t>
            </a:r>
            <a:endParaRPr lang="ko-KR" altLang="en-US" b="1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66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5" name="사각형: 둥근 모서리 81">
            <a:extLst>
              <a:ext uri="{FF2B5EF4-FFF2-40B4-BE49-F238E27FC236}">
                <a16:creationId xmlns="" xmlns:a16="http://schemas.microsoft.com/office/drawing/2014/main" id="{E908EED5-9D07-442C-87CA-697451B62CB7}"/>
              </a:ext>
            </a:extLst>
          </p:cNvPr>
          <p:cNvSpPr/>
          <p:nvPr/>
        </p:nvSpPr>
        <p:spPr>
          <a:xfrm>
            <a:off x="3970021" y="802347"/>
            <a:ext cx="5662930" cy="550546"/>
          </a:xfrm>
          <a:prstGeom prst="roundRect">
            <a:avLst>
              <a:gd name="adj" fmla="val 6492"/>
            </a:avLst>
          </a:prstGeom>
          <a:solidFill>
            <a:schemeClr val="bg1"/>
          </a:solidFill>
          <a:ln w="6350">
            <a:solidFill>
              <a:schemeClr val="bg1">
                <a:lumMod val="75000"/>
              </a:schemeClr>
            </a:solidFill>
          </a:ln>
          <a:effectLst>
            <a:outerShdw blurRad="889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defTabSz="1090746" fontAlgn="ctr" latinLnBrk="0">
              <a:buClr>
                <a:srgbClr val="336699"/>
              </a:buClr>
              <a:defRPr/>
            </a:pPr>
            <a:endParaRPr kumimoji="1" lang="en-US" altLang="ko-KR" sz="200" b="1" kern="0" dirty="0">
              <a:ln w="0">
                <a:solidFill>
                  <a:srgbClr val="0B4355">
                    <a:alpha val="5000"/>
                  </a:srgbClr>
                </a:solidFill>
              </a:ln>
              <a:solidFill>
                <a:srgbClr val="C00000"/>
              </a:solidFill>
              <a:latin typeface="나눔바른고딕" panose="020B0600000101010101" charset="-127"/>
              <a:ea typeface="나눔바른고딕" panose="020B0600000101010101" charset="-127"/>
              <a:sym typeface="Wingdings" pitchFamily="2" charset="2"/>
            </a:endParaRPr>
          </a:p>
        </p:txBody>
      </p:sp>
      <p:grpSp>
        <p:nvGrpSpPr>
          <p:cNvPr id="33" name="그룹 32"/>
          <p:cNvGrpSpPr/>
          <p:nvPr/>
        </p:nvGrpSpPr>
        <p:grpSpPr>
          <a:xfrm>
            <a:off x="4079992" y="907605"/>
            <a:ext cx="5451357" cy="364742"/>
            <a:chOff x="4079993" y="907605"/>
            <a:chExt cx="5345874" cy="364742"/>
          </a:xfrm>
        </p:grpSpPr>
        <p:cxnSp>
          <p:nvCxnSpPr>
            <p:cNvPr id="7" name="직선 화살표 연결선 6"/>
            <p:cNvCxnSpPr/>
            <p:nvPr/>
          </p:nvCxnSpPr>
          <p:spPr>
            <a:xfrm>
              <a:off x="4614193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직선 화살표 연결선 7"/>
            <p:cNvCxnSpPr/>
            <p:nvPr/>
          </p:nvCxnSpPr>
          <p:spPr>
            <a:xfrm>
              <a:off x="5292563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직선 화살표 연결선 8"/>
            <p:cNvCxnSpPr/>
            <p:nvPr/>
          </p:nvCxnSpPr>
          <p:spPr>
            <a:xfrm>
              <a:off x="6090136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직선 화살표 연결선 9"/>
            <p:cNvCxnSpPr/>
            <p:nvPr/>
          </p:nvCxnSpPr>
          <p:spPr>
            <a:xfrm>
              <a:off x="7002067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7" name="그룹 26"/>
            <p:cNvGrpSpPr/>
            <p:nvPr/>
          </p:nvGrpSpPr>
          <p:grpSpPr>
            <a:xfrm>
              <a:off x="4753326" y="907606"/>
              <a:ext cx="567815" cy="364740"/>
              <a:chOff x="5693299" y="907606"/>
              <a:chExt cx="687056" cy="364740"/>
            </a:xfrm>
          </p:grpSpPr>
          <p:sp>
            <p:nvSpPr>
              <p:cNvPr id="12" name="Rectangle 113"/>
              <p:cNvSpPr>
                <a:spLocks noChangeArrowheads="1"/>
              </p:cNvSpPr>
              <p:nvPr/>
            </p:nvSpPr>
            <p:spPr bwMode="auto">
              <a:xfrm>
                <a:off x="5693301" y="1076885"/>
                <a:ext cx="687054" cy="195461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반별검사결과</a:t>
                </a:r>
              </a:p>
            </p:txBody>
          </p:sp>
          <p:sp>
            <p:nvSpPr>
              <p:cNvPr id="13" name="Rectangle 113"/>
              <p:cNvSpPr>
                <a:spLocks noChangeArrowheads="1"/>
              </p:cNvSpPr>
              <p:nvPr/>
            </p:nvSpPr>
            <p:spPr bwMode="auto">
              <a:xfrm>
                <a:off x="5693299" y="907606"/>
                <a:ext cx="687056" cy="169279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spc="-5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담임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spc="-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grpSp>
          <p:nvGrpSpPr>
            <p:cNvPr id="28" name="그룹 27"/>
            <p:cNvGrpSpPr/>
            <p:nvPr/>
          </p:nvGrpSpPr>
          <p:grpSpPr>
            <a:xfrm>
              <a:off x="5434914" y="907606"/>
              <a:ext cx="687056" cy="364740"/>
              <a:chOff x="6497545" y="907606"/>
              <a:chExt cx="687056" cy="364740"/>
            </a:xfrm>
          </p:grpSpPr>
          <p:sp>
            <p:nvSpPr>
              <p:cNvPr id="17" name="Rectangle 113"/>
              <p:cNvSpPr>
                <a:spLocks noChangeArrowheads="1"/>
              </p:cNvSpPr>
              <p:nvPr/>
            </p:nvSpPr>
            <p:spPr bwMode="auto">
              <a:xfrm>
                <a:off x="6497547" y="1076885"/>
                <a:ext cx="687054" cy="195461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spc="-5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검사결과통계및제출</a:t>
                </a:r>
                <a:endParaRPr lang="ko-KR" altLang="en-US" sz="700" spc="-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  <p:sp>
            <p:nvSpPr>
              <p:cNvPr id="18" name="Rectangle 113"/>
              <p:cNvSpPr>
                <a:spLocks noChangeArrowheads="1"/>
              </p:cNvSpPr>
              <p:nvPr/>
            </p:nvSpPr>
            <p:spPr bwMode="auto">
              <a:xfrm>
                <a:off x="6497545" y="907606"/>
                <a:ext cx="687056" cy="169279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spc="-5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spc="-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grpSp>
          <p:nvGrpSpPr>
            <p:cNvPr id="21" name="그룹 20"/>
            <p:cNvGrpSpPr/>
            <p:nvPr/>
          </p:nvGrpSpPr>
          <p:grpSpPr>
            <a:xfrm>
              <a:off x="4079993" y="907606"/>
              <a:ext cx="567815" cy="364740"/>
              <a:chOff x="4984309" y="907606"/>
              <a:chExt cx="662776" cy="364740"/>
            </a:xfrm>
          </p:grpSpPr>
          <p:sp>
            <p:nvSpPr>
              <p:cNvPr id="22" name="Rectangle 113"/>
              <p:cNvSpPr>
                <a:spLocks noChangeArrowheads="1"/>
              </p:cNvSpPr>
              <p:nvPr/>
            </p:nvSpPr>
            <p:spPr bwMode="auto">
              <a:xfrm>
                <a:off x="4984311" y="1076885"/>
                <a:ext cx="662774" cy="195461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spc="-100" dirty="0">
                    <a:solidFill>
                      <a:schemeClr val="tx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반별검사결과관리</a:t>
                </a:r>
              </a:p>
            </p:txBody>
          </p:sp>
          <p:sp>
            <p:nvSpPr>
              <p:cNvPr id="23" name="Rectangle 113"/>
              <p:cNvSpPr>
                <a:spLocks noChangeArrowheads="1"/>
              </p:cNvSpPr>
              <p:nvPr/>
            </p:nvSpPr>
            <p:spPr bwMode="auto">
              <a:xfrm>
                <a:off x="4984309" y="907606"/>
                <a:ext cx="662776" cy="169279"/>
              </a:xfrm>
              <a:prstGeom prst="rect">
                <a:avLst/>
              </a:prstGeom>
              <a:solidFill>
                <a:srgbClr val="006600"/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b="1" spc="-50" dirty="0" err="1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b="1" spc="-50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b="1" spc="-50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담임</a:t>
                </a:r>
                <a:r>
                  <a:rPr lang="en-US" altLang="ko-KR" sz="800" b="1" spc="-50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b="1" spc="-50" dirty="0">
                  <a:solidFill>
                    <a:schemeClr val="bg1"/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cxnSp>
          <p:nvCxnSpPr>
            <p:cNvPr id="26" name="직선 화살표 연결선 25"/>
            <p:cNvCxnSpPr/>
            <p:nvPr/>
          </p:nvCxnSpPr>
          <p:spPr>
            <a:xfrm>
              <a:off x="7908866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0" name="그룹 29"/>
            <p:cNvGrpSpPr/>
            <p:nvPr/>
          </p:nvGrpSpPr>
          <p:grpSpPr>
            <a:xfrm>
              <a:off x="7145810" y="907605"/>
              <a:ext cx="800684" cy="364740"/>
              <a:chOff x="8096684" y="907605"/>
              <a:chExt cx="687056" cy="364740"/>
            </a:xfrm>
          </p:grpSpPr>
          <p:sp>
            <p:nvSpPr>
              <p:cNvPr id="15" name="Rectangle 113"/>
              <p:cNvSpPr>
                <a:spLocks noChangeArrowheads="1"/>
              </p:cNvSpPr>
              <p:nvPr/>
            </p:nvSpPr>
            <p:spPr bwMode="auto">
              <a:xfrm>
                <a:off x="8096685" y="1076883"/>
                <a:ext cx="68705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ko-KR" altLang="en-US" sz="7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학교급별검사결과통계</a:t>
                </a:r>
                <a:endParaRPr lang="ko-KR" altLang="en-US" sz="7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  <p:sp>
            <p:nvSpPr>
              <p:cNvPr id="16" name="Rectangle 113"/>
              <p:cNvSpPr>
                <a:spLocks noChangeArrowheads="1"/>
              </p:cNvSpPr>
              <p:nvPr/>
            </p:nvSpPr>
            <p:spPr bwMode="auto">
              <a:xfrm>
                <a:off x="8096684" y="907605"/>
                <a:ext cx="687056" cy="16927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ctr"/>
                <a:r>
                  <a:rPr lang="ko-KR" altLang="en-US" sz="800" kern="600" spc="-100" dirty="0" err="1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지원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r>
                  <a:rPr lang="ko-KR" altLang="en-US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청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kern="600" spc="-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grpSp>
          <p:nvGrpSpPr>
            <p:cNvPr id="29" name="그룹 28"/>
            <p:cNvGrpSpPr/>
            <p:nvPr/>
          </p:nvGrpSpPr>
          <p:grpSpPr>
            <a:xfrm>
              <a:off x="6233548" y="907607"/>
              <a:ext cx="800684" cy="364740"/>
              <a:chOff x="7298520" y="907607"/>
              <a:chExt cx="687056" cy="364740"/>
            </a:xfrm>
          </p:grpSpPr>
          <p:sp>
            <p:nvSpPr>
              <p:cNvPr id="19" name="Rectangle 113"/>
              <p:cNvSpPr>
                <a:spLocks noChangeArrowheads="1"/>
              </p:cNvSpPr>
              <p:nvPr/>
            </p:nvSpPr>
            <p:spPr bwMode="auto">
              <a:xfrm>
                <a:off x="7298521" y="1076885"/>
                <a:ext cx="68705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spc="-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학교별검사결과마감현황</a:t>
                </a:r>
              </a:p>
            </p:txBody>
          </p:sp>
          <p:sp>
            <p:nvSpPr>
              <p:cNvPr id="20" name="Rectangle 113"/>
              <p:cNvSpPr>
                <a:spLocks noChangeArrowheads="1"/>
              </p:cNvSpPr>
              <p:nvPr/>
            </p:nvSpPr>
            <p:spPr bwMode="auto">
              <a:xfrm>
                <a:off x="7298520" y="907607"/>
                <a:ext cx="687056" cy="16927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kern="600" spc="-100" dirty="0" err="1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지원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r>
                  <a:rPr lang="ko-KR" altLang="en-US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청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kern="600" spc="-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grpSp>
          <p:nvGrpSpPr>
            <p:cNvPr id="34" name="그룹 33"/>
            <p:cNvGrpSpPr/>
            <p:nvPr/>
          </p:nvGrpSpPr>
          <p:grpSpPr>
            <a:xfrm>
              <a:off x="8793581" y="907605"/>
              <a:ext cx="632286" cy="364740"/>
              <a:chOff x="8885570" y="907605"/>
              <a:chExt cx="687057" cy="364740"/>
            </a:xfrm>
          </p:grpSpPr>
          <p:sp>
            <p:nvSpPr>
              <p:cNvPr id="35" name="Rectangle 113"/>
              <p:cNvSpPr>
                <a:spLocks noChangeArrowheads="1"/>
              </p:cNvSpPr>
              <p:nvPr/>
            </p:nvSpPr>
            <p:spPr bwMode="auto">
              <a:xfrm>
                <a:off x="8885572" y="1076883"/>
                <a:ext cx="68705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ko-KR" altLang="en-US" sz="7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검사결과통계표</a:t>
                </a:r>
              </a:p>
            </p:txBody>
          </p:sp>
          <p:sp>
            <p:nvSpPr>
              <p:cNvPr id="36" name="Rectangle 113"/>
              <p:cNvSpPr>
                <a:spLocks noChangeArrowheads="1"/>
              </p:cNvSpPr>
              <p:nvPr/>
            </p:nvSpPr>
            <p:spPr bwMode="auto">
              <a:xfrm>
                <a:off x="8885570" y="907605"/>
                <a:ext cx="687056" cy="16927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ko-KR" altLang="en-US" sz="800" spc="-5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교육부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spc="-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cxnSp>
          <p:nvCxnSpPr>
            <p:cNvPr id="37" name="직선 화살표 연결선 36"/>
            <p:cNvCxnSpPr/>
            <p:nvPr/>
          </p:nvCxnSpPr>
          <p:spPr>
            <a:xfrm>
              <a:off x="8649838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1" name="그룹 30"/>
            <p:cNvGrpSpPr/>
            <p:nvPr/>
          </p:nvGrpSpPr>
          <p:grpSpPr>
            <a:xfrm>
              <a:off x="8052609" y="907605"/>
              <a:ext cx="632286" cy="364740"/>
              <a:chOff x="8885570" y="907605"/>
              <a:chExt cx="687057" cy="364740"/>
            </a:xfrm>
          </p:grpSpPr>
          <p:sp>
            <p:nvSpPr>
              <p:cNvPr id="24" name="Rectangle 113"/>
              <p:cNvSpPr>
                <a:spLocks noChangeArrowheads="1"/>
              </p:cNvSpPr>
              <p:nvPr/>
            </p:nvSpPr>
            <p:spPr bwMode="auto">
              <a:xfrm>
                <a:off x="8885572" y="1076883"/>
                <a:ext cx="68705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ko-KR" altLang="en-US" sz="7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검사결과마감처리</a:t>
                </a:r>
              </a:p>
            </p:txBody>
          </p:sp>
          <p:sp>
            <p:nvSpPr>
              <p:cNvPr id="25" name="Rectangle 113"/>
              <p:cNvSpPr>
                <a:spLocks noChangeArrowheads="1"/>
              </p:cNvSpPr>
              <p:nvPr/>
            </p:nvSpPr>
            <p:spPr bwMode="auto">
              <a:xfrm>
                <a:off x="8885570" y="907605"/>
                <a:ext cx="687056" cy="16927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ko-KR" altLang="en-US" sz="800" spc="-5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교육청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spc="-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</p:grpSp>
      <p:sp>
        <p:nvSpPr>
          <p:cNvPr id="44" name="직사각형 43"/>
          <p:cNvSpPr/>
          <p:nvPr/>
        </p:nvSpPr>
        <p:spPr>
          <a:xfrm>
            <a:off x="9049167" y="3332392"/>
            <a:ext cx="476250" cy="187253"/>
          </a:xfrm>
          <a:prstGeom prst="rect">
            <a:avLst/>
          </a:prstGeom>
          <a:noFill/>
          <a:ln w="25400">
            <a:solidFill>
              <a:srgbClr val="FD531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45" name="꺾인 연결선 44"/>
          <p:cNvCxnSpPr>
            <a:stCxn id="44" idx="2"/>
          </p:cNvCxnSpPr>
          <p:nvPr/>
        </p:nvCxnSpPr>
        <p:spPr>
          <a:xfrm rot="5400000">
            <a:off x="7079150" y="1626231"/>
            <a:ext cx="314729" cy="4101556"/>
          </a:xfrm>
          <a:prstGeom prst="bentConnector2">
            <a:avLst/>
          </a:prstGeom>
          <a:ln w="25400">
            <a:solidFill>
              <a:srgbClr val="FD531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타원 45"/>
          <p:cNvSpPr/>
          <p:nvPr/>
        </p:nvSpPr>
        <p:spPr>
          <a:xfrm>
            <a:off x="8939778" y="3228522"/>
            <a:ext cx="182880" cy="182880"/>
          </a:xfrm>
          <a:prstGeom prst="ellipse">
            <a:avLst/>
          </a:prstGeom>
          <a:solidFill>
            <a:srgbClr val="FD5312"/>
          </a:solidFill>
          <a:ln w="25400">
            <a:solidFill>
              <a:srgbClr val="FD531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b="1" dirty="0">
                <a:latin typeface="+mn-ea"/>
              </a:rPr>
              <a:t>7</a:t>
            </a:r>
            <a:endParaRPr lang="ko-KR" altLang="en-US" sz="1100" b="1" dirty="0">
              <a:latin typeface="+mn-ea"/>
            </a:endParaRPr>
          </a:p>
        </p:txBody>
      </p:sp>
      <p:sp>
        <p:nvSpPr>
          <p:cNvPr id="38" name="직사각형 37">
            <a:extLst>
              <a:ext uri="{FF2B5EF4-FFF2-40B4-BE49-F238E27FC236}">
                <a16:creationId xmlns="" xmlns:a16="http://schemas.microsoft.com/office/drawing/2014/main" id="{7E13B21E-D9E5-4BE6-AB9C-ADCDEF6AE8BD}"/>
              </a:ext>
            </a:extLst>
          </p:cNvPr>
          <p:cNvSpPr/>
          <p:nvPr/>
        </p:nvSpPr>
        <p:spPr>
          <a:xfrm>
            <a:off x="409872" y="5955704"/>
            <a:ext cx="6796429" cy="203133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000">
              <a:lnSpc>
                <a:spcPct val="120000"/>
              </a:lnSpc>
            </a:pP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⑦ 중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/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고등학교일 경우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[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등록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/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수정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] 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버튼을 클릭하여 교사가 검사 결과를 입력할 수 있음</a:t>
            </a:r>
            <a:endParaRPr lang="en-US" altLang="ko-KR" sz="1100" b="1" dirty="0">
              <a:ln>
                <a:solidFill>
                  <a:schemeClr val="tx1">
                    <a:lumMod val="85000"/>
                    <a:lumOff val="15000"/>
                    <a:alpha val="0"/>
                  </a:schemeClr>
                </a:solidFill>
              </a:ln>
              <a:solidFill>
                <a:srgbClr val="FD5312"/>
              </a:solidFill>
              <a:latin typeface="나눔바른고딕" panose="020B0600000101010101" charset="-127"/>
              <a:ea typeface="나눔바른고딕" panose="020B0600000101010101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363123236"/>
      </p:ext>
    </p:extLst>
  </p:cSld>
  <p:clrMapOvr>
    <a:masterClrMapping/>
  </p:clrMapOvr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5021" y="1775181"/>
            <a:ext cx="9273418" cy="3960000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</p:pic>
      <p:sp>
        <p:nvSpPr>
          <p:cNvPr id="93" name="TextBox 4">
            <a:extLst>
              <a:ext uri="{FF2B5EF4-FFF2-40B4-BE49-F238E27FC236}">
                <a16:creationId xmlns="" xmlns:a16="http://schemas.microsoft.com/office/drawing/2014/main" id="{B2A2134E-34A5-422C-8D66-092F6558A4F0}"/>
              </a:ext>
            </a:extLst>
          </p:cNvPr>
          <p:cNvSpPr txBox="1"/>
          <p:nvPr/>
        </p:nvSpPr>
        <p:spPr>
          <a:xfrm>
            <a:off x="96327" y="39171"/>
            <a:ext cx="51569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000" b="1" spc="-7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담임 주요 업무처리 방법</a:t>
            </a:r>
          </a:p>
        </p:txBody>
      </p:sp>
      <p:sp>
        <p:nvSpPr>
          <p:cNvPr id="14" name="모서리가 둥근 직사각형 13">
            <a:extLst>
              <a:ext uri="{FF2B5EF4-FFF2-40B4-BE49-F238E27FC236}">
                <a16:creationId xmlns="" xmlns:a16="http://schemas.microsoft.com/office/drawing/2014/main" id="{A48839FD-54EA-214C-BE98-4BDD2DF3094C}"/>
              </a:ext>
            </a:extLst>
          </p:cNvPr>
          <p:cNvSpPr/>
          <p:nvPr/>
        </p:nvSpPr>
        <p:spPr>
          <a:xfrm>
            <a:off x="163006" y="802346"/>
            <a:ext cx="3642849" cy="669007"/>
          </a:xfrm>
          <a:prstGeom prst="roundRect">
            <a:avLst>
              <a:gd name="adj" fmla="val 50000"/>
            </a:avLst>
          </a:prstGeom>
          <a:solidFill>
            <a:srgbClr val="E2F0D9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4. </a:t>
            </a:r>
            <a:r>
              <a:rPr lang="ko-KR" altLang="en-US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담임 </a:t>
            </a:r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– </a:t>
            </a:r>
            <a:r>
              <a:rPr lang="ko-KR" altLang="en-US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검사결과관리</a:t>
            </a:r>
            <a:endParaRPr lang="en-US" altLang="ko-KR" sz="1600" b="1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66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lvl="0"/>
            <a:r>
              <a:rPr lang="en-US" altLang="ko-KR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4.1. </a:t>
            </a:r>
            <a:r>
              <a:rPr lang="ko-KR" altLang="en-US" b="1" dirty="0" err="1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반별검사결과관리</a:t>
            </a:r>
            <a:r>
              <a:rPr lang="en-US" altLang="ko-KR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(9/13)</a:t>
            </a:r>
            <a:endParaRPr lang="ko-KR" altLang="en-US" b="1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66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5" name="사각형: 둥근 모서리 81">
            <a:extLst>
              <a:ext uri="{FF2B5EF4-FFF2-40B4-BE49-F238E27FC236}">
                <a16:creationId xmlns="" xmlns:a16="http://schemas.microsoft.com/office/drawing/2014/main" id="{E908EED5-9D07-442C-87CA-697451B62CB7}"/>
              </a:ext>
            </a:extLst>
          </p:cNvPr>
          <p:cNvSpPr/>
          <p:nvPr/>
        </p:nvSpPr>
        <p:spPr>
          <a:xfrm>
            <a:off x="3970021" y="802347"/>
            <a:ext cx="5662930" cy="550546"/>
          </a:xfrm>
          <a:prstGeom prst="roundRect">
            <a:avLst>
              <a:gd name="adj" fmla="val 6492"/>
            </a:avLst>
          </a:prstGeom>
          <a:solidFill>
            <a:schemeClr val="bg1"/>
          </a:solidFill>
          <a:ln w="6350">
            <a:solidFill>
              <a:schemeClr val="bg1">
                <a:lumMod val="75000"/>
              </a:schemeClr>
            </a:solidFill>
          </a:ln>
          <a:effectLst>
            <a:outerShdw blurRad="889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defTabSz="1090746" fontAlgn="ctr" latinLnBrk="0">
              <a:buClr>
                <a:srgbClr val="336699"/>
              </a:buClr>
              <a:defRPr/>
            </a:pPr>
            <a:endParaRPr kumimoji="1" lang="en-US" altLang="ko-KR" sz="200" b="1" kern="0" dirty="0">
              <a:ln w="0">
                <a:solidFill>
                  <a:srgbClr val="0B4355">
                    <a:alpha val="5000"/>
                  </a:srgbClr>
                </a:solidFill>
              </a:ln>
              <a:solidFill>
                <a:srgbClr val="C00000"/>
              </a:solidFill>
              <a:latin typeface="나눔바른고딕" panose="020B0600000101010101" charset="-127"/>
              <a:ea typeface="나눔바른고딕" panose="020B0600000101010101" charset="-127"/>
              <a:sym typeface="Wingdings" pitchFamily="2" charset="2"/>
            </a:endParaRPr>
          </a:p>
        </p:txBody>
      </p:sp>
      <p:grpSp>
        <p:nvGrpSpPr>
          <p:cNvPr id="33" name="그룹 32"/>
          <p:cNvGrpSpPr/>
          <p:nvPr/>
        </p:nvGrpSpPr>
        <p:grpSpPr>
          <a:xfrm>
            <a:off x="4079992" y="907605"/>
            <a:ext cx="5451357" cy="364742"/>
            <a:chOff x="4079993" y="907605"/>
            <a:chExt cx="5345874" cy="364742"/>
          </a:xfrm>
        </p:grpSpPr>
        <p:cxnSp>
          <p:nvCxnSpPr>
            <p:cNvPr id="7" name="직선 화살표 연결선 6"/>
            <p:cNvCxnSpPr/>
            <p:nvPr/>
          </p:nvCxnSpPr>
          <p:spPr>
            <a:xfrm>
              <a:off x="4614193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직선 화살표 연결선 7"/>
            <p:cNvCxnSpPr/>
            <p:nvPr/>
          </p:nvCxnSpPr>
          <p:spPr>
            <a:xfrm>
              <a:off x="5292563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직선 화살표 연결선 8"/>
            <p:cNvCxnSpPr/>
            <p:nvPr/>
          </p:nvCxnSpPr>
          <p:spPr>
            <a:xfrm>
              <a:off x="6090136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직선 화살표 연결선 9"/>
            <p:cNvCxnSpPr/>
            <p:nvPr/>
          </p:nvCxnSpPr>
          <p:spPr>
            <a:xfrm>
              <a:off x="7002067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7" name="그룹 26"/>
            <p:cNvGrpSpPr/>
            <p:nvPr/>
          </p:nvGrpSpPr>
          <p:grpSpPr>
            <a:xfrm>
              <a:off x="4753326" y="907606"/>
              <a:ext cx="567815" cy="364740"/>
              <a:chOff x="5693299" y="907606"/>
              <a:chExt cx="687056" cy="364740"/>
            </a:xfrm>
          </p:grpSpPr>
          <p:sp>
            <p:nvSpPr>
              <p:cNvPr id="12" name="Rectangle 113"/>
              <p:cNvSpPr>
                <a:spLocks noChangeArrowheads="1"/>
              </p:cNvSpPr>
              <p:nvPr/>
            </p:nvSpPr>
            <p:spPr bwMode="auto">
              <a:xfrm>
                <a:off x="5693301" y="1076885"/>
                <a:ext cx="687054" cy="195461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반별검사결과</a:t>
                </a:r>
              </a:p>
            </p:txBody>
          </p:sp>
          <p:sp>
            <p:nvSpPr>
              <p:cNvPr id="13" name="Rectangle 113"/>
              <p:cNvSpPr>
                <a:spLocks noChangeArrowheads="1"/>
              </p:cNvSpPr>
              <p:nvPr/>
            </p:nvSpPr>
            <p:spPr bwMode="auto">
              <a:xfrm>
                <a:off x="5693299" y="907606"/>
                <a:ext cx="687056" cy="169279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spc="-5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담임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spc="-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grpSp>
          <p:nvGrpSpPr>
            <p:cNvPr id="28" name="그룹 27"/>
            <p:cNvGrpSpPr/>
            <p:nvPr/>
          </p:nvGrpSpPr>
          <p:grpSpPr>
            <a:xfrm>
              <a:off x="5434914" y="907606"/>
              <a:ext cx="687056" cy="364740"/>
              <a:chOff x="6497545" y="907606"/>
              <a:chExt cx="687056" cy="364740"/>
            </a:xfrm>
          </p:grpSpPr>
          <p:sp>
            <p:nvSpPr>
              <p:cNvPr id="17" name="Rectangle 113"/>
              <p:cNvSpPr>
                <a:spLocks noChangeArrowheads="1"/>
              </p:cNvSpPr>
              <p:nvPr/>
            </p:nvSpPr>
            <p:spPr bwMode="auto">
              <a:xfrm>
                <a:off x="6497547" y="1076885"/>
                <a:ext cx="687054" cy="195461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spc="-5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검사결과통계및제출</a:t>
                </a:r>
                <a:endParaRPr lang="ko-KR" altLang="en-US" sz="700" spc="-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  <p:sp>
            <p:nvSpPr>
              <p:cNvPr id="18" name="Rectangle 113"/>
              <p:cNvSpPr>
                <a:spLocks noChangeArrowheads="1"/>
              </p:cNvSpPr>
              <p:nvPr/>
            </p:nvSpPr>
            <p:spPr bwMode="auto">
              <a:xfrm>
                <a:off x="6497545" y="907606"/>
                <a:ext cx="687056" cy="169279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spc="-5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spc="-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grpSp>
          <p:nvGrpSpPr>
            <p:cNvPr id="21" name="그룹 20"/>
            <p:cNvGrpSpPr/>
            <p:nvPr/>
          </p:nvGrpSpPr>
          <p:grpSpPr>
            <a:xfrm>
              <a:off x="4079993" y="907606"/>
              <a:ext cx="567815" cy="364740"/>
              <a:chOff x="4984309" y="907606"/>
              <a:chExt cx="662776" cy="364740"/>
            </a:xfrm>
          </p:grpSpPr>
          <p:sp>
            <p:nvSpPr>
              <p:cNvPr id="22" name="Rectangle 113"/>
              <p:cNvSpPr>
                <a:spLocks noChangeArrowheads="1"/>
              </p:cNvSpPr>
              <p:nvPr/>
            </p:nvSpPr>
            <p:spPr bwMode="auto">
              <a:xfrm>
                <a:off x="4984311" y="1076885"/>
                <a:ext cx="662774" cy="195461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spc="-100" dirty="0">
                    <a:solidFill>
                      <a:schemeClr val="tx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반별검사결과관리</a:t>
                </a:r>
              </a:p>
            </p:txBody>
          </p:sp>
          <p:sp>
            <p:nvSpPr>
              <p:cNvPr id="23" name="Rectangle 113"/>
              <p:cNvSpPr>
                <a:spLocks noChangeArrowheads="1"/>
              </p:cNvSpPr>
              <p:nvPr/>
            </p:nvSpPr>
            <p:spPr bwMode="auto">
              <a:xfrm>
                <a:off x="4984309" y="907606"/>
                <a:ext cx="662776" cy="169279"/>
              </a:xfrm>
              <a:prstGeom prst="rect">
                <a:avLst/>
              </a:prstGeom>
              <a:solidFill>
                <a:srgbClr val="006600"/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b="1" spc="-50" dirty="0" err="1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b="1" spc="-50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b="1" spc="-50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담임</a:t>
                </a:r>
                <a:r>
                  <a:rPr lang="en-US" altLang="ko-KR" sz="800" b="1" spc="-50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b="1" spc="-50" dirty="0">
                  <a:solidFill>
                    <a:schemeClr val="bg1"/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cxnSp>
          <p:nvCxnSpPr>
            <p:cNvPr id="26" name="직선 화살표 연결선 25"/>
            <p:cNvCxnSpPr/>
            <p:nvPr/>
          </p:nvCxnSpPr>
          <p:spPr>
            <a:xfrm>
              <a:off x="7908866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0" name="그룹 29"/>
            <p:cNvGrpSpPr/>
            <p:nvPr/>
          </p:nvGrpSpPr>
          <p:grpSpPr>
            <a:xfrm>
              <a:off x="7145810" y="907605"/>
              <a:ext cx="800684" cy="364740"/>
              <a:chOff x="8096684" y="907605"/>
              <a:chExt cx="687056" cy="364740"/>
            </a:xfrm>
          </p:grpSpPr>
          <p:sp>
            <p:nvSpPr>
              <p:cNvPr id="15" name="Rectangle 113"/>
              <p:cNvSpPr>
                <a:spLocks noChangeArrowheads="1"/>
              </p:cNvSpPr>
              <p:nvPr/>
            </p:nvSpPr>
            <p:spPr bwMode="auto">
              <a:xfrm>
                <a:off x="8096685" y="1076883"/>
                <a:ext cx="68705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ko-KR" altLang="en-US" sz="7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학교급별검사결과통계</a:t>
                </a:r>
                <a:endParaRPr lang="ko-KR" altLang="en-US" sz="7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  <p:sp>
            <p:nvSpPr>
              <p:cNvPr id="16" name="Rectangle 113"/>
              <p:cNvSpPr>
                <a:spLocks noChangeArrowheads="1"/>
              </p:cNvSpPr>
              <p:nvPr/>
            </p:nvSpPr>
            <p:spPr bwMode="auto">
              <a:xfrm>
                <a:off x="8096684" y="907605"/>
                <a:ext cx="687056" cy="16927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ctr"/>
                <a:r>
                  <a:rPr lang="ko-KR" altLang="en-US" sz="800" kern="600" spc="-100" dirty="0" err="1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지원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r>
                  <a:rPr lang="ko-KR" altLang="en-US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청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kern="600" spc="-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grpSp>
          <p:nvGrpSpPr>
            <p:cNvPr id="29" name="그룹 28"/>
            <p:cNvGrpSpPr/>
            <p:nvPr/>
          </p:nvGrpSpPr>
          <p:grpSpPr>
            <a:xfrm>
              <a:off x="6233548" y="907607"/>
              <a:ext cx="800684" cy="364740"/>
              <a:chOff x="7298520" y="907607"/>
              <a:chExt cx="687056" cy="364740"/>
            </a:xfrm>
          </p:grpSpPr>
          <p:sp>
            <p:nvSpPr>
              <p:cNvPr id="19" name="Rectangle 113"/>
              <p:cNvSpPr>
                <a:spLocks noChangeArrowheads="1"/>
              </p:cNvSpPr>
              <p:nvPr/>
            </p:nvSpPr>
            <p:spPr bwMode="auto">
              <a:xfrm>
                <a:off x="7298521" y="1076885"/>
                <a:ext cx="68705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spc="-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학교별검사결과마감현황</a:t>
                </a:r>
              </a:p>
            </p:txBody>
          </p:sp>
          <p:sp>
            <p:nvSpPr>
              <p:cNvPr id="20" name="Rectangle 113"/>
              <p:cNvSpPr>
                <a:spLocks noChangeArrowheads="1"/>
              </p:cNvSpPr>
              <p:nvPr/>
            </p:nvSpPr>
            <p:spPr bwMode="auto">
              <a:xfrm>
                <a:off x="7298520" y="907607"/>
                <a:ext cx="687056" cy="16927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kern="600" spc="-100" dirty="0" err="1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지원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r>
                  <a:rPr lang="ko-KR" altLang="en-US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청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kern="600" spc="-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grpSp>
          <p:nvGrpSpPr>
            <p:cNvPr id="34" name="그룹 33"/>
            <p:cNvGrpSpPr/>
            <p:nvPr/>
          </p:nvGrpSpPr>
          <p:grpSpPr>
            <a:xfrm>
              <a:off x="8793581" y="907605"/>
              <a:ext cx="632286" cy="364740"/>
              <a:chOff x="8885570" y="907605"/>
              <a:chExt cx="687057" cy="364740"/>
            </a:xfrm>
          </p:grpSpPr>
          <p:sp>
            <p:nvSpPr>
              <p:cNvPr id="35" name="Rectangle 113"/>
              <p:cNvSpPr>
                <a:spLocks noChangeArrowheads="1"/>
              </p:cNvSpPr>
              <p:nvPr/>
            </p:nvSpPr>
            <p:spPr bwMode="auto">
              <a:xfrm>
                <a:off x="8885572" y="1076883"/>
                <a:ext cx="68705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ko-KR" altLang="en-US" sz="7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검사결과통계표</a:t>
                </a:r>
              </a:p>
            </p:txBody>
          </p:sp>
          <p:sp>
            <p:nvSpPr>
              <p:cNvPr id="36" name="Rectangle 113"/>
              <p:cNvSpPr>
                <a:spLocks noChangeArrowheads="1"/>
              </p:cNvSpPr>
              <p:nvPr/>
            </p:nvSpPr>
            <p:spPr bwMode="auto">
              <a:xfrm>
                <a:off x="8885570" y="907605"/>
                <a:ext cx="687056" cy="16927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ko-KR" altLang="en-US" sz="800" spc="-5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교육부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spc="-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cxnSp>
          <p:nvCxnSpPr>
            <p:cNvPr id="37" name="직선 화살표 연결선 36"/>
            <p:cNvCxnSpPr/>
            <p:nvPr/>
          </p:nvCxnSpPr>
          <p:spPr>
            <a:xfrm>
              <a:off x="8649838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1" name="그룹 30"/>
            <p:cNvGrpSpPr/>
            <p:nvPr/>
          </p:nvGrpSpPr>
          <p:grpSpPr>
            <a:xfrm>
              <a:off x="8052609" y="907605"/>
              <a:ext cx="632286" cy="364740"/>
              <a:chOff x="8885570" y="907605"/>
              <a:chExt cx="687057" cy="364740"/>
            </a:xfrm>
          </p:grpSpPr>
          <p:sp>
            <p:nvSpPr>
              <p:cNvPr id="24" name="Rectangle 113"/>
              <p:cNvSpPr>
                <a:spLocks noChangeArrowheads="1"/>
              </p:cNvSpPr>
              <p:nvPr/>
            </p:nvSpPr>
            <p:spPr bwMode="auto">
              <a:xfrm>
                <a:off x="8885572" y="1076883"/>
                <a:ext cx="68705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ko-KR" altLang="en-US" sz="7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검사결과마감처리</a:t>
                </a:r>
              </a:p>
            </p:txBody>
          </p:sp>
          <p:sp>
            <p:nvSpPr>
              <p:cNvPr id="25" name="Rectangle 113"/>
              <p:cNvSpPr>
                <a:spLocks noChangeArrowheads="1"/>
              </p:cNvSpPr>
              <p:nvPr/>
            </p:nvSpPr>
            <p:spPr bwMode="auto">
              <a:xfrm>
                <a:off x="8885570" y="907605"/>
                <a:ext cx="687056" cy="16927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ko-KR" altLang="en-US" sz="800" spc="-5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교육청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spc="-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</p:grpSp>
      <p:sp>
        <p:nvSpPr>
          <p:cNvPr id="39" name="직사각형 38"/>
          <p:cNvSpPr/>
          <p:nvPr/>
        </p:nvSpPr>
        <p:spPr>
          <a:xfrm>
            <a:off x="5665788" y="2802201"/>
            <a:ext cx="924242" cy="187253"/>
          </a:xfrm>
          <a:prstGeom prst="rect">
            <a:avLst/>
          </a:prstGeom>
          <a:noFill/>
          <a:ln w="25400">
            <a:solidFill>
              <a:srgbClr val="FD531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1" name="타원 40"/>
          <p:cNvSpPr/>
          <p:nvPr/>
        </p:nvSpPr>
        <p:spPr>
          <a:xfrm>
            <a:off x="5538592" y="2712947"/>
            <a:ext cx="182880" cy="182880"/>
          </a:xfrm>
          <a:prstGeom prst="ellipse">
            <a:avLst/>
          </a:prstGeom>
          <a:solidFill>
            <a:srgbClr val="FD5312"/>
          </a:solidFill>
          <a:ln w="25400">
            <a:solidFill>
              <a:srgbClr val="FD531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b="1" dirty="0">
                <a:latin typeface="+mn-ea"/>
              </a:rPr>
              <a:t>8</a:t>
            </a:r>
            <a:endParaRPr lang="ko-KR" altLang="en-US" sz="1100" b="1" dirty="0">
              <a:latin typeface="+mn-ea"/>
            </a:endParaRPr>
          </a:p>
        </p:txBody>
      </p:sp>
      <p:sp>
        <p:nvSpPr>
          <p:cNvPr id="38" name="직사각형 37">
            <a:extLst>
              <a:ext uri="{FF2B5EF4-FFF2-40B4-BE49-F238E27FC236}">
                <a16:creationId xmlns="" xmlns:a16="http://schemas.microsoft.com/office/drawing/2014/main" id="{7E13B21E-D9E5-4BE6-AB9C-ADCDEF6AE8BD}"/>
              </a:ext>
            </a:extLst>
          </p:cNvPr>
          <p:cNvSpPr/>
          <p:nvPr/>
        </p:nvSpPr>
        <p:spPr>
          <a:xfrm>
            <a:off x="394131" y="5852770"/>
            <a:ext cx="9194307" cy="609398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000">
              <a:lnSpc>
                <a:spcPct val="120000"/>
              </a:lnSpc>
            </a:pP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⑧ 검사결과 정보를 입력하지 않은 학생에 대해 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[AMPQ-Ⅲ-Ⅰ(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중등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)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일괄등록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] 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버튼을 클릭하여 팝업에서 직접 일괄 등록함 </a:t>
            </a:r>
            <a:endParaRPr lang="en-US" altLang="ko-KR" sz="1100" b="1" dirty="0">
              <a:ln>
                <a:solidFill>
                  <a:schemeClr val="tx1">
                    <a:lumMod val="85000"/>
                    <a:lumOff val="15000"/>
                    <a:alpha val="0"/>
                  </a:schemeClr>
                </a:solidFill>
              </a:ln>
              <a:solidFill>
                <a:srgbClr val="FD5312"/>
              </a:solidFill>
              <a:latin typeface="나눔바른고딕" panose="020B0600000101010101" charset="-127"/>
              <a:ea typeface="나눔바른고딕" panose="020B0600000101010101" charset="-127"/>
            </a:endParaRPr>
          </a:p>
          <a:p>
            <a:pPr marL="36000">
              <a:lnSpc>
                <a:spcPct val="120000"/>
              </a:lnSpc>
            </a:pP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※ 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보기가 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4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가지 문항인 경우 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: 0(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전혀아니다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), 1(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조금그렇다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), 2(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그렇다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), 3(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매우그렇다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) 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선택</a:t>
            </a:r>
            <a:endParaRPr lang="en-US" altLang="ko-KR" sz="1100" b="1" dirty="0">
              <a:ln>
                <a:solidFill>
                  <a:schemeClr val="tx1">
                    <a:lumMod val="85000"/>
                    <a:lumOff val="15000"/>
                    <a:alpha val="0"/>
                  </a:schemeClr>
                </a:solidFill>
              </a:ln>
              <a:solidFill>
                <a:srgbClr val="FD5312"/>
              </a:solidFill>
              <a:latin typeface="나눔바른고딕" panose="020B0600000101010101" charset="-127"/>
              <a:ea typeface="나눔바른고딕" panose="020B0600000101010101" charset="-127"/>
            </a:endParaRPr>
          </a:p>
          <a:p>
            <a:pPr marL="36000">
              <a:lnSpc>
                <a:spcPct val="120000"/>
              </a:lnSpc>
            </a:pP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※ 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보기가 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2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가지 문항인 경우 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: 1(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예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), 0(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아니오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) 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선택</a:t>
            </a:r>
            <a:endParaRPr lang="en-US" altLang="ko-KR" sz="1100" b="1" dirty="0">
              <a:ln>
                <a:solidFill>
                  <a:schemeClr val="tx1">
                    <a:lumMod val="85000"/>
                    <a:lumOff val="15000"/>
                    <a:alpha val="0"/>
                  </a:schemeClr>
                </a:solidFill>
              </a:ln>
              <a:solidFill>
                <a:srgbClr val="FD5312"/>
              </a:solidFill>
              <a:latin typeface="나눔바른고딕" panose="020B0600000101010101" charset="-127"/>
              <a:ea typeface="나눔바른고딕" panose="020B0600000101010101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518836641"/>
      </p:ext>
    </p:extLst>
  </p:cSld>
  <p:clrMapOvr>
    <a:masterClrMapping/>
  </p:clrMapOvr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5595" y="1779626"/>
            <a:ext cx="9273418" cy="3960000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</p:pic>
      <p:sp>
        <p:nvSpPr>
          <p:cNvPr id="93" name="TextBox 4">
            <a:extLst>
              <a:ext uri="{FF2B5EF4-FFF2-40B4-BE49-F238E27FC236}">
                <a16:creationId xmlns="" xmlns:a16="http://schemas.microsoft.com/office/drawing/2014/main" id="{B2A2134E-34A5-422C-8D66-092F6558A4F0}"/>
              </a:ext>
            </a:extLst>
          </p:cNvPr>
          <p:cNvSpPr txBox="1"/>
          <p:nvPr/>
        </p:nvSpPr>
        <p:spPr>
          <a:xfrm>
            <a:off x="96327" y="39171"/>
            <a:ext cx="51569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000" b="1" spc="-7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담임 주요 업무처리 방법</a:t>
            </a:r>
          </a:p>
        </p:txBody>
      </p:sp>
      <p:sp>
        <p:nvSpPr>
          <p:cNvPr id="14" name="모서리가 둥근 직사각형 13">
            <a:extLst>
              <a:ext uri="{FF2B5EF4-FFF2-40B4-BE49-F238E27FC236}">
                <a16:creationId xmlns="" xmlns:a16="http://schemas.microsoft.com/office/drawing/2014/main" id="{A48839FD-54EA-214C-BE98-4BDD2DF3094C}"/>
              </a:ext>
            </a:extLst>
          </p:cNvPr>
          <p:cNvSpPr/>
          <p:nvPr/>
        </p:nvSpPr>
        <p:spPr>
          <a:xfrm>
            <a:off x="163006" y="802346"/>
            <a:ext cx="3642849" cy="669007"/>
          </a:xfrm>
          <a:prstGeom prst="roundRect">
            <a:avLst>
              <a:gd name="adj" fmla="val 50000"/>
            </a:avLst>
          </a:prstGeom>
          <a:solidFill>
            <a:srgbClr val="E2F0D9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4. </a:t>
            </a:r>
            <a:r>
              <a:rPr lang="ko-KR" altLang="en-US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담임 </a:t>
            </a:r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– </a:t>
            </a:r>
            <a:r>
              <a:rPr lang="ko-KR" altLang="en-US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검사결과관리</a:t>
            </a:r>
            <a:endParaRPr lang="en-US" altLang="ko-KR" sz="1600" b="1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66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lvl="0"/>
            <a:r>
              <a:rPr lang="en-US" altLang="ko-KR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4.1. </a:t>
            </a:r>
            <a:r>
              <a:rPr lang="ko-KR" altLang="en-US" b="1" dirty="0" err="1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반별검사결과관리</a:t>
            </a:r>
            <a:r>
              <a:rPr lang="en-US" altLang="ko-KR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(10/13)</a:t>
            </a:r>
            <a:endParaRPr lang="ko-KR" altLang="en-US" b="1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66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5" name="사각형: 둥근 모서리 81">
            <a:extLst>
              <a:ext uri="{FF2B5EF4-FFF2-40B4-BE49-F238E27FC236}">
                <a16:creationId xmlns="" xmlns:a16="http://schemas.microsoft.com/office/drawing/2014/main" id="{E908EED5-9D07-442C-87CA-697451B62CB7}"/>
              </a:ext>
            </a:extLst>
          </p:cNvPr>
          <p:cNvSpPr/>
          <p:nvPr/>
        </p:nvSpPr>
        <p:spPr>
          <a:xfrm>
            <a:off x="3970021" y="802347"/>
            <a:ext cx="5662930" cy="550546"/>
          </a:xfrm>
          <a:prstGeom prst="roundRect">
            <a:avLst>
              <a:gd name="adj" fmla="val 6492"/>
            </a:avLst>
          </a:prstGeom>
          <a:solidFill>
            <a:schemeClr val="bg1"/>
          </a:solidFill>
          <a:ln w="6350">
            <a:solidFill>
              <a:schemeClr val="bg1">
                <a:lumMod val="75000"/>
              </a:schemeClr>
            </a:solidFill>
          </a:ln>
          <a:effectLst>
            <a:outerShdw blurRad="889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defTabSz="1090746" fontAlgn="ctr" latinLnBrk="0">
              <a:buClr>
                <a:srgbClr val="336699"/>
              </a:buClr>
              <a:defRPr/>
            </a:pPr>
            <a:endParaRPr kumimoji="1" lang="en-US" altLang="ko-KR" sz="200" b="1" kern="0" dirty="0">
              <a:ln w="0">
                <a:solidFill>
                  <a:srgbClr val="0B4355">
                    <a:alpha val="5000"/>
                  </a:srgbClr>
                </a:solidFill>
              </a:ln>
              <a:solidFill>
                <a:srgbClr val="C00000"/>
              </a:solidFill>
              <a:latin typeface="나눔바른고딕" panose="020B0600000101010101" charset="-127"/>
              <a:ea typeface="나눔바른고딕" panose="020B0600000101010101" charset="-127"/>
              <a:sym typeface="Wingdings" pitchFamily="2" charset="2"/>
            </a:endParaRPr>
          </a:p>
        </p:txBody>
      </p:sp>
      <p:grpSp>
        <p:nvGrpSpPr>
          <p:cNvPr id="33" name="그룹 32"/>
          <p:cNvGrpSpPr/>
          <p:nvPr/>
        </p:nvGrpSpPr>
        <p:grpSpPr>
          <a:xfrm>
            <a:off x="4079992" y="907605"/>
            <a:ext cx="5451357" cy="364742"/>
            <a:chOff x="4079993" y="907605"/>
            <a:chExt cx="5345874" cy="364742"/>
          </a:xfrm>
        </p:grpSpPr>
        <p:cxnSp>
          <p:nvCxnSpPr>
            <p:cNvPr id="7" name="직선 화살표 연결선 6"/>
            <p:cNvCxnSpPr/>
            <p:nvPr/>
          </p:nvCxnSpPr>
          <p:spPr>
            <a:xfrm>
              <a:off x="4614193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직선 화살표 연결선 7"/>
            <p:cNvCxnSpPr/>
            <p:nvPr/>
          </p:nvCxnSpPr>
          <p:spPr>
            <a:xfrm>
              <a:off x="5292563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직선 화살표 연결선 8"/>
            <p:cNvCxnSpPr/>
            <p:nvPr/>
          </p:nvCxnSpPr>
          <p:spPr>
            <a:xfrm>
              <a:off x="6090136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직선 화살표 연결선 9"/>
            <p:cNvCxnSpPr/>
            <p:nvPr/>
          </p:nvCxnSpPr>
          <p:spPr>
            <a:xfrm>
              <a:off x="7002067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7" name="그룹 26"/>
            <p:cNvGrpSpPr/>
            <p:nvPr/>
          </p:nvGrpSpPr>
          <p:grpSpPr>
            <a:xfrm>
              <a:off x="4753326" y="907606"/>
              <a:ext cx="567815" cy="364740"/>
              <a:chOff x="5693299" y="907606"/>
              <a:chExt cx="687056" cy="364740"/>
            </a:xfrm>
          </p:grpSpPr>
          <p:sp>
            <p:nvSpPr>
              <p:cNvPr id="12" name="Rectangle 113"/>
              <p:cNvSpPr>
                <a:spLocks noChangeArrowheads="1"/>
              </p:cNvSpPr>
              <p:nvPr/>
            </p:nvSpPr>
            <p:spPr bwMode="auto">
              <a:xfrm>
                <a:off x="5693301" y="1076885"/>
                <a:ext cx="687054" cy="195461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반별검사결과</a:t>
                </a:r>
              </a:p>
            </p:txBody>
          </p:sp>
          <p:sp>
            <p:nvSpPr>
              <p:cNvPr id="13" name="Rectangle 113"/>
              <p:cNvSpPr>
                <a:spLocks noChangeArrowheads="1"/>
              </p:cNvSpPr>
              <p:nvPr/>
            </p:nvSpPr>
            <p:spPr bwMode="auto">
              <a:xfrm>
                <a:off x="5693299" y="907606"/>
                <a:ext cx="687056" cy="169279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spc="-5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담임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spc="-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grpSp>
          <p:nvGrpSpPr>
            <p:cNvPr id="28" name="그룹 27"/>
            <p:cNvGrpSpPr/>
            <p:nvPr/>
          </p:nvGrpSpPr>
          <p:grpSpPr>
            <a:xfrm>
              <a:off x="5434914" y="907606"/>
              <a:ext cx="687056" cy="364740"/>
              <a:chOff x="6497545" y="907606"/>
              <a:chExt cx="687056" cy="364740"/>
            </a:xfrm>
          </p:grpSpPr>
          <p:sp>
            <p:nvSpPr>
              <p:cNvPr id="17" name="Rectangle 113"/>
              <p:cNvSpPr>
                <a:spLocks noChangeArrowheads="1"/>
              </p:cNvSpPr>
              <p:nvPr/>
            </p:nvSpPr>
            <p:spPr bwMode="auto">
              <a:xfrm>
                <a:off x="6497547" y="1076885"/>
                <a:ext cx="687054" cy="195461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spc="-5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검사결과통계및제출</a:t>
                </a:r>
                <a:endParaRPr lang="ko-KR" altLang="en-US" sz="700" spc="-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  <p:sp>
            <p:nvSpPr>
              <p:cNvPr id="18" name="Rectangle 113"/>
              <p:cNvSpPr>
                <a:spLocks noChangeArrowheads="1"/>
              </p:cNvSpPr>
              <p:nvPr/>
            </p:nvSpPr>
            <p:spPr bwMode="auto">
              <a:xfrm>
                <a:off x="6497545" y="907606"/>
                <a:ext cx="687056" cy="169279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spc="-5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spc="-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grpSp>
          <p:nvGrpSpPr>
            <p:cNvPr id="21" name="그룹 20"/>
            <p:cNvGrpSpPr/>
            <p:nvPr/>
          </p:nvGrpSpPr>
          <p:grpSpPr>
            <a:xfrm>
              <a:off x="4079993" y="907606"/>
              <a:ext cx="567815" cy="364740"/>
              <a:chOff x="4984309" y="907606"/>
              <a:chExt cx="662776" cy="364740"/>
            </a:xfrm>
          </p:grpSpPr>
          <p:sp>
            <p:nvSpPr>
              <p:cNvPr id="22" name="Rectangle 113"/>
              <p:cNvSpPr>
                <a:spLocks noChangeArrowheads="1"/>
              </p:cNvSpPr>
              <p:nvPr/>
            </p:nvSpPr>
            <p:spPr bwMode="auto">
              <a:xfrm>
                <a:off x="4984311" y="1076885"/>
                <a:ext cx="662774" cy="195461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spc="-100" dirty="0">
                    <a:solidFill>
                      <a:schemeClr val="tx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반별검사결과관리</a:t>
                </a:r>
              </a:p>
            </p:txBody>
          </p:sp>
          <p:sp>
            <p:nvSpPr>
              <p:cNvPr id="23" name="Rectangle 113"/>
              <p:cNvSpPr>
                <a:spLocks noChangeArrowheads="1"/>
              </p:cNvSpPr>
              <p:nvPr/>
            </p:nvSpPr>
            <p:spPr bwMode="auto">
              <a:xfrm>
                <a:off x="4984309" y="907606"/>
                <a:ext cx="662776" cy="169279"/>
              </a:xfrm>
              <a:prstGeom prst="rect">
                <a:avLst/>
              </a:prstGeom>
              <a:solidFill>
                <a:srgbClr val="006600"/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b="1" spc="-50" dirty="0" err="1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b="1" spc="-50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b="1" spc="-50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담임</a:t>
                </a:r>
                <a:r>
                  <a:rPr lang="en-US" altLang="ko-KR" sz="800" b="1" spc="-50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b="1" spc="-50" dirty="0">
                  <a:solidFill>
                    <a:schemeClr val="bg1"/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cxnSp>
          <p:nvCxnSpPr>
            <p:cNvPr id="26" name="직선 화살표 연결선 25"/>
            <p:cNvCxnSpPr/>
            <p:nvPr/>
          </p:nvCxnSpPr>
          <p:spPr>
            <a:xfrm>
              <a:off x="7908866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0" name="그룹 29"/>
            <p:cNvGrpSpPr/>
            <p:nvPr/>
          </p:nvGrpSpPr>
          <p:grpSpPr>
            <a:xfrm>
              <a:off x="7145810" y="907605"/>
              <a:ext cx="800684" cy="364740"/>
              <a:chOff x="8096684" y="907605"/>
              <a:chExt cx="687056" cy="364740"/>
            </a:xfrm>
          </p:grpSpPr>
          <p:sp>
            <p:nvSpPr>
              <p:cNvPr id="15" name="Rectangle 113"/>
              <p:cNvSpPr>
                <a:spLocks noChangeArrowheads="1"/>
              </p:cNvSpPr>
              <p:nvPr/>
            </p:nvSpPr>
            <p:spPr bwMode="auto">
              <a:xfrm>
                <a:off x="8096685" y="1076883"/>
                <a:ext cx="68705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ko-KR" altLang="en-US" sz="7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학교급별검사결과통계</a:t>
                </a:r>
                <a:endParaRPr lang="ko-KR" altLang="en-US" sz="7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  <p:sp>
            <p:nvSpPr>
              <p:cNvPr id="16" name="Rectangle 113"/>
              <p:cNvSpPr>
                <a:spLocks noChangeArrowheads="1"/>
              </p:cNvSpPr>
              <p:nvPr/>
            </p:nvSpPr>
            <p:spPr bwMode="auto">
              <a:xfrm>
                <a:off x="8096684" y="907605"/>
                <a:ext cx="687056" cy="16927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ctr"/>
                <a:r>
                  <a:rPr lang="ko-KR" altLang="en-US" sz="800" kern="600" spc="-100" dirty="0" err="1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지원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r>
                  <a:rPr lang="ko-KR" altLang="en-US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청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kern="600" spc="-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grpSp>
          <p:nvGrpSpPr>
            <p:cNvPr id="29" name="그룹 28"/>
            <p:cNvGrpSpPr/>
            <p:nvPr/>
          </p:nvGrpSpPr>
          <p:grpSpPr>
            <a:xfrm>
              <a:off x="6233548" y="907607"/>
              <a:ext cx="800684" cy="364740"/>
              <a:chOff x="7298520" y="907607"/>
              <a:chExt cx="687056" cy="364740"/>
            </a:xfrm>
          </p:grpSpPr>
          <p:sp>
            <p:nvSpPr>
              <p:cNvPr id="19" name="Rectangle 113"/>
              <p:cNvSpPr>
                <a:spLocks noChangeArrowheads="1"/>
              </p:cNvSpPr>
              <p:nvPr/>
            </p:nvSpPr>
            <p:spPr bwMode="auto">
              <a:xfrm>
                <a:off x="7298521" y="1076885"/>
                <a:ext cx="68705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spc="-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학교별검사결과마감현황</a:t>
                </a:r>
              </a:p>
            </p:txBody>
          </p:sp>
          <p:sp>
            <p:nvSpPr>
              <p:cNvPr id="20" name="Rectangle 113"/>
              <p:cNvSpPr>
                <a:spLocks noChangeArrowheads="1"/>
              </p:cNvSpPr>
              <p:nvPr/>
            </p:nvSpPr>
            <p:spPr bwMode="auto">
              <a:xfrm>
                <a:off x="7298520" y="907607"/>
                <a:ext cx="687056" cy="16927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kern="600" spc="-100" dirty="0" err="1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지원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r>
                  <a:rPr lang="ko-KR" altLang="en-US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청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kern="600" spc="-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grpSp>
          <p:nvGrpSpPr>
            <p:cNvPr id="34" name="그룹 33"/>
            <p:cNvGrpSpPr/>
            <p:nvPr/>
          </p:nvGrpSpPr>
          <p:grpSpPr>
            <a:xfrm>
              <a:off x="8793581" y="907605"/>
              <a:ext cx="632286" cy="364740"/>
              <a:chOff x="8885570" y="907605"/>
              <a:chExt cx="687057" cy="364740"/>
            </a:xfrm>
          </p:grpSpPr>
          <p:sp>
            <p:nvSpPr>
              <p:cNvPr id="35" name="Rectangle 113"/>
              <p:cNvSpPr>
                <a:spLocks noChangeArrowheads="1"/>
              </p:cNvSpPr>
              <p:nvPr/>
            </p:nvSpPr>
            <p:spPr bwMode="auto">
              <a:xfrm>
                <a:off x="8885572" y="1076883"/>
                <a:ext cx="68705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ko-KR" altLang="en-US" sz="7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검사결과통계표</a:t>
                </a:r>
              </a:p>
            </p:txBody>
          </p:sp>
          <p:sp>
            <p:nvSpPr>
              <p:cNvPr id="36" name="Rectangle 113"/>
              <p:cNvSpPr>
                <a:spLocks noChangeArrowheads="1"/>
              </p:cNvSpPr>
              <p:nvPr/>
            </p:nvSpPr>
            <p:spPr bwMode="auto">
              <a:xfrm>
                <a:off x="8885570" y="907605"/>
                <a:ext cx="687056" cy="16927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ko-KR" altLang="en-US" sz="800" spc="-5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교육부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spc="-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cxnSp>
          <p:nvCxnSpPr>
            <p:cNvPr id="37" name="직선 화살표 연결선 36"/>
            <p:cNvCxnSpPr/>
            <p:nvPr/>
          </p:nvCxnSpPr>
          <p:spPr>
            <a:xfrm>
              <a:off x="8649838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1" name="그룹 30"/>
            <p:cNvGrpSpPr/>
            <p:nvPr/>
          </p:nvGrpSpPr>
          <p:grpSpPr>
            <a:xfrm>
              <a:off x="8052609" y="907605"/>
              <a:ext cx="632286" cy="364740"/>
              <a:chOff x="8885570" y="907605"/>
              <a:chExt cx="687057" cy="364740"/>
            </a:xfrm>
          </p:grpSpPr>
          <p:sp>
            <p:nvSpPr>
              <p:cNvPr id="24" name="Rectangle 113"/>
              <p:cNvSpPr>
                <a:spLocks noChangeArrowheads="1"/>
              </p:cNvSpPr>
              <p:nvPr/>
            </p:nvSpPr>
            <p:spPr bwMode="auto">
              <a:xfrm>
                <a:off x="8885572" y="1076883"/>
                <a:ext cx="68705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ko-KR" altLang="en-US" sz="7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검사결과마감처리</a:t>
                </a:r>
              </a:p>
            </p:txBody>
          </p:sp>
          <p:sp>
            <p:nvSpPr>
              <p:cNvPr id="25" name="Rectangle 113"/>
              <p:cNvSpPr>
                <a:spLocks noChangeArrowheads="1"/>
              </p:cNvSpPr>
              <p:nvPr/>
            </p:nvSpPr>
            <p:spPr bwMode="auto">
              <a:xfrm>
                <a:off x="8885570" y="907605"/>
                <a:ext cx="687056" cy="16927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ko-KR" altLang="en-US" sz="800" spc="-5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교육청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spc="-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</p:grpSp>
      <p:cxnSp>
        <p:nvCxnSpPr>
          <p:cNvPr id="44" name="꺾인 연결선 43"/>
          <p:cNvCxnSpPr>
            <a:stCxn id="45" idx="2"/>
          </p:cNvCxnSpPr>
          <p:nvPr/>
        </p:nvCxnSpPr>
        <p:spPr>
          <a:xfrm rot="5400000">
            <a:off x="6102104" y="2552820"/>
            <a:ext cx="1427972" cy="2316480"/>
          </a:xfrm>
          <a:prstGeom prst="bentConnector2">
            <a:avLst/>
          </a:prstGeom>
          <a:ln w="25400">
            <a:solidFill>
              <a:srgbClr val="FD531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직사각형 44"/>
          <p:cNvSpPr/>
          <p:nvPr/>
        </p:nvSpPr>
        <p:spPr>
          <a:xfrm>
            <a:off x="7429500" y="2809821"/>
            <a:ext cx="1089659" cy="187253"/>
          </a:xfrm>
          <a:prstGeom prst="rect">
            <a:avLst/>
          </a:prstGeom>
          <a:noFill/>
          <a:ln w="25400">
            <a:solidFill>
              <a:srgbClr val="FD531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6" name="타원 45"/>
          <p:cNvSpPr/>
          <p:nvPr/>
        </p:nvSpPr>
        <p:spPr>
          <a:xfrm>
            <a:off x="7357988" y="2720567"/>
            <a:ext cx="182880" cy="182880"/>
          </a:xfrm>
          <a:prstGeom prst="ellipse">
            <a:avLst/>
          </a:prstGeom>
          <a:solidFill>
            <a:srgbClr val="FD5312"/>
          </a:solidFill>
          <a:ln w="25400">
            <a:solidFill>
              <a:srgbClr val="FD531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b="1" dirty="0">
                <a:latin typeface="+mn-ea"/>
              </a:rPr>
              <a:t>9</a:t>
            </a:r>
            <a:endParaRPr lang="ko-KR" altLang="en-US" sz="1100" b="1" dirty="0">
              <a:latin typeface="+mn-ea"/>
            </a:endParaRPr>
          </a:p>
        </p:txBody>
      </p:sp>
      <p:sp>
        <p:nvSpPr>
          <p:cNvPr id="38" name="직사각형 37">
            <a:extLst>
              <a:ext uri="{FF2B5EF4-FFF2-40B4-BE49-F238E27FC236}">
                <a16:creationId xmlns="" xmlns:a16="http://schemas.microsoft.com/office/drawing/2014/main" id="{7E13B21E-D9E5-4BE6-AB9C-ADCDEF6AE8BD}"/>
              </a:ext>
            </a:extLst>
          </p:cNvPr>
          <p:cNvSpPr/>
          <p:nvPr/>
        </p:nvSpPr>
        <p:spPr>
          <a:xfrm>
            <a:off x="315595" y="5844214"/>
            <a:ext cx="8343410" cy="609398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000">
              <a:lnSpc>
                <a:spcPct val="120000"/>
              </a:lnSpc>
            </a:pP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⑨ 검사결과를 입력한 학생에 대해 재검사 결과를 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[AMPQ-Ⅲ-Ⅰ(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중등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) 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재검사 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일괄등록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] 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버튼을 클릭하여 팝업에서 직접 일괄 등록함</a:t>
            </a:r>
            <a:endParaRPr lang="en-US" altLang="ko-KR" sz="1100" b="1" dirty="0">
              <a:ln>
                <a:solidFill>
                  <a:schemeClr val="tx1">
                    <a:lumMod val="85000"/>
                    <a:lumOff val="15000"/>
                    <a:alpha val="0"/>
                  </a:schemeClr>
                </a:solidFill>
              </a:ln>
              <a:solidFill>
                <a:srgbClr val="FD5312"/>
              </a:solidFill>
              <a:latin typeface="나눔바른고딕" panose="020B0600000101010101" charset="-127"/>
              <a:ea typeface="나눔바른고딕" panose="020B0600000101010101" charset="-127"/>
            </a:endParaRPr>
          </a:p>
          <a:p>
            <a:pPr marL="36000">
              <a:lnSpc>
                <a:spcPct val="120000"/>
              </a:lnSpc>
            </a:pP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※ 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보기가 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4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가지 문항인 경우 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: 0(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전혀아니다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), 1(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조금그렇다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), 2(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그렇다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), 3(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매우그렇다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) 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선택</a:t>
            </a:r>
            <a:endParaRPr lang="en-US" altLang="ko-KR" sz="1100" b="1" dirty="0">
              <a:ln>
                <a:solidFill>
                  <a:schemeClr val="tx1">
                    <a:lumMod val="85000"/>
                    <a:lumOff val="15000"/>
                    <a:alpha val="0"/>
                  </a:schemeClr>
                </a:solidFill>
              </a:ln>
              <a:solidFill>
                <a:srgbClr val="FD5312"/>
              </a:solidFill>
              <a:latin typeface="나눔바른고딕" panose="020B0600000101010101" charset="-127"/>
              <a:ea typeface="나눔바른고딕" panose="020B0600000101010101" charset="-127"/>
            </a:endParaRPr>
          </a:p>
          <a:p>
            <a:pPr marL="36000">
              <a:lnSpc>
                <a:spcPct val="120000"/>
              </a:lnSpc>
            </a:pP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※ 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보기가 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2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가지 문항인 경우 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: 1(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예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), 0(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아니오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) 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선택</a:t>
            </a:r>
            <a:endParaRPr lang="en-US" altLang="ko-KR" sz="1100" b="1" dirty="0">
              <a:ln>
                <a:solidFill>
                  <a:schemeClr val="tx1">
                    <a:lumMod val="85000"/>
                    <a:lumOff val="15000"/>
                    <a:alpha val="0"/>
                  </a:schemeClr>
                </a:solidFill>
              </a:ln>
              <a:solidFill>
                <a:srgbClr val="FD5312"/>
              </a:solidFill>
              <a:latin typeface="나눔바른고딕" panose="020B0600000101010101" charset="-127"/>
              <a:ea typeface="나눔바른고딕" panose="020B0600000101010101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604766110"/>
      </p:ext>
    </p:extLst>
  </p:cSld>
  <p:clrMapOvr>
    <a:masterClrMapping/>
  </p:clrMapOvr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5021" y="1776990"/>
            <a:ext cx="9273418" cy="3960000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</p:pic>
      <p:sp>
        <p:nvSpPr>
          <p:cNvPr id="93" name="TextBox 4">
            <a:extLst>
              <a:ext uri="{FF2B5EF4-FFF2-40B4-BE49-F238E27FC236}">
                <a16:creationId xmlns="" xmlns:a16="http://schemas.microsoft.com/office/drawing/2014/main" id="{B2A2134E-34A5-422C-8D66-092F6558A4F0}"/>
              </a:ext>
            </a:extLst>
          </p:cNvPr>
          <p:cNvSpPr txBox="1"/>
          <p:nvPr/>
        </p:nvSpPr>
        <p:spPr>
          <a:xfrm>
            <a:off x="96327" y="39171"/>
            <a:ext cx="51569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000" b="1" spc="-7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담임 주요 업무처리 방법</a:t>
            </a:r>
          </a:p>
        </p:txBody>
      </p:sp>
      <p:sp>
        <p:nvSpPr>
          <p:cNvPr id="14" name="모서리가 둥근 직사각형 13">
            <a:extLst>
              <a:ext uri="{FF2B5EF4-FFF2-40B4-BE49-F238E27FC236}">
                <a16:creationId xmlns="" xmlns:a16="http://schemas.microsoft.com/office/drawing/2014/main" id="{A48839FD-54EA-214C-BE98-4BDD2DF3094C}"/>
              </a:ext>
            </a:extLst>
          </p:cNvPr>
          <p:cNvSpPr/>
          <p:nvPr/>
        </p:nvSpPr>
        <p:spPr>
          <a:xfrm>
            <a:off x="163006" y="802346"/>
            <a:ext cx="3642849" cy="669007"/>
          </a:xfrm>
          <a:prstGeom prst="roundRect">
            <a:avLst>
              <a:gd name="adj" fmla="val 50000"/>
            </a:avLst>
          </a:prstGeom>
          <a:solidFill>
            <a:srgbClr val="E2F0D9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4. </a:t>
            </a:r>
            <a:r>
              <a:rPr lang="ko-KR" altLang="en-US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담임 </a:t>
            </a:r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– </a:t>
            </a:r>
            <a:r>
              <a:rPr lang="ko-KR" altLang="en-US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검사결과관리</a:t>
            </a:r>
            <a:endParaRPr lang="en-US" altLang="ko-KR" sz="1600" b="1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66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lvl="0"/>
            <a:r>
              <a:rPr lang="en-US" altLang="ko-KR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4.1. </a:t>
            </a:r>
            <a:r>
              <a:rPr lang="ko-KR" altLang="en-US" b="1" dirty="0" err="1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반별검사결과관리</a:t>
            </a:r>
            <a:r>
              <a:rPr lang="en-US" altLang="ko-KR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(11/13)</a:t>
            </a:r>
            <a:endParaRPr lang="ko-KR" altLang="en-US" b="1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66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5" name="사각형: 둥근 모서리 81">
            <a:extLst>
              <a:ext uri="{FF2B5EF4-FFF2-40B4-BE49-F238E27FC236}">
                <a16:creationId xmlns="" xmlns:a16="http://schemas.microsoft.com/office/drawing/2014/main" id="{E908EED5-9D07-442C-87CA-697451B62CB7}"/>
              </a:ext>
            </a:extLst>
          </p:cNvPr>
          <p:cNvSpPr/>
          <p:nvPr/>
        </p:nvSpPr>
        <p:spPr>
          <a:xfrm>
            <a:off x="3970021" y="802347"/>
            <a:ext cx="5662930" cy="550546"/>
          </a:xfrm>
          <a:prstGeom prst="roundRect">
            <a:avLst>
              <a:gd name="adj" fmla="val 6492"/>
            </a:avLst>
          </a:prstGeom>
          <a:solidFill>
            <a:schemeClr val="bg1"/>
          </a:solidFill>
          <a:ln w="6350">
            <a:solidFill>
              <a:schemeClr val="bg1">
                <a:lumMod val="75000"/>
              </a:schemeClr>
            </a:solidFill>
          </a:ln>
          <a:effectLst>
            <a:outerShdw blurRad="889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defTabSz="1090746" fontAlgn="ctr" latinLnBrk="0">
              <a:buClr>
                <a:srgbClr val="336699"/>
              </a:buClr>
              <a:defRPr/>
            </a:pPr>
            <a:endParaRPr kumimoji="1" lang="en-US" altLang="ko-KR" sz="200" b="1" kern="0" dirty="0">
              <a:ln w="0">
                <a:solidFill>
                  <a:srgbClr val="0B4355">
                    <a:alpha val="5000"/>
                  </a:srgbClr>
                </a:solidFill>
              </a:ln>
              <a:solidFill>
                <a:srgbClr val="C00000"/>
              </a:solidFill>
              <a:latin typeface="나눔바른고딕" panose="020B0600000101010101" charset="-127"/>
              <a:ea typeface="나눔바른고딕" panose="020B0600000101010101" charset="-127"/>
              <a:sym typeface="Wingdings" pitchFamily="2" charset="2"/>
            </a:endParaRPr>
          </a:p>
        </p:txBody>
      </p:sp>
      <p:grpSp>
        <p:nvGrpSpPr>
          <p:cNvPr id="33" name="그룹 32"/>
          <p:cNvGrpSpPr/>
          <p:nvPr/>
        </p:nvGrpSpPr>
        <p:grpSpPr>
          <a:xfrm>
            <a:off x="4079992" y="907605"/>
            <a:ext cx="5451357" cy="364742"/>
            <a:chOff x="4079993" y="907605"/>
            <a:chExt cx="5345874" cy="364742"/>
          </a:xfrm>
        </p:grpSpPr>
        <p:cxnSp>
          <p:nvCxnSpPr>
            <p:cNvPr id="7" name="직선 화살표 연결선 6"/>
            <p:cNvCxnSpPr/>
            <p:nvPr/>
          </p:nvCxnSpPr>
          <p:spPr>
            <a:xfrm>
              <a:off x="4614193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직선 화살표 연결선 7"/>
            <p:cNvCxnSpPr/>
            <p:nvPr/>
          </p:nvCxnSpPr>
          <p:spPr>
            <a:xfrm>
              <a:off x="5292563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직선 화살표 연결선 8"/>
            <p:cNvCxnSpPr/>
            <p:nvPr/>
          </p:nvCxnSpPr>
          <p:spPr>
            <a:xfrm>
              <a:off x="6090136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직선 화살표 연결선 9"/>
            <p:cNvCxnSpPr/>
            <p:nvPr/>
          </p:nvCxnSpPr>
          <p:spPr>
            <a:xfrm>
              <a:off x="7002067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7" name="그룹 26"/>
            <p:cNvGrpSpPr/>
            <p:nvPr/>
          </p:nvGrpSpPr>
          <p:grpSpPr>
            <a:xfrm>
              <a:off x="4753326" y="907606"/>
              <a:ext cx="567815" cy="364740"/>
              <a:chOff x="5693299" y="907606"/>
              <a:chExt cx="687056" cy="364740"/>
            </a:xfrm>
          </p:grpSpPr>
          <p:sp>
            <p:nvSpPr>
              <p:cNvPr id="12" name="Rectangle 113"/>
              <p:cNvSpPr>
                <a:spLocks noChangeArrowheads="1"/>
              </p:cNvSpPr>
              <p:nvPr/>
            </p:nvSpPr>
            <p:spPr bwMode="auto">
              <a:xfrm>
                <a:off x="5693301" y="1076885"/>
                <a:ext cx="687054" cy="195461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반별검사결과</a:t>
                </a:r>
              </a:p>
            </p:txBody>
          </p:sp>
          <p:sp>
            <p:nvSpPr>
              <p:cNvPr id="13" name="Rectangle 113"/>
              <p:cNvSpPr>
                <a:spLocks noChangeArrowheads="1"/>
              </p:cNvSpPr>
              <p:nvPr/>
            </p:nvSpPr>
            <p:spPr bwMode="auto">
              <a:xfrm>
                <a:off x="5693299" y="907606"/>
                <a:ext cx="687056" cy="169279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spc="-5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담임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spc="-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grpSp>
          <p:nvGrpSpPr>
            <p:cNvPr id="28" name="그룹 27"/>
            <p:cNvGrpSpPr/>
            <p:nvPr/>
          </p:nvGrpSpPr>
          <p:grpSpPr>
            <a:xfrm>
              <a:off x="5434914" y="907606"/>
              <a:ext cx="687056" cy="364740"/>
              <a:chOff x="6497545" y="907606"/>
              <a:chExt cx="687056" cy="364740"/>
            </a:xfrm>
          </p:grpSpPr>
          <p:sp>
            <p:nvSpPr>
              <p:cNvPr id="17" name="Rectangle 113"/>
              <p:cNvSpPr>
                <a:spLocks noChangeArrowheads="1"/>
              </p:cNvSpPr>
              <p:nvPr/>
            </p:nvSpPr>
            <p:spPr bwMode="auto">
              <a:xfrm>
                <a:off x="6497547" y="1076885"/>
                <a:ext cx="687054" cy="195461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spc="-5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검사결과통계및제출</a:t>
                </a:r>
                <a:endParaRPr lang="ko-KR" altLang="en-US" sz="700" spc="-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  <p:sp>
            <p:nvSpPr>
              <p:cNvPr id="18" name="Rectangle 113"/>
              <p:cNvSpPr>
                <a:spLocks noChangeArrowheads="1"/>
              </p:cNvSpPr>
              <p:nvPr/>
            </p:nvSpPr>
            <p:spPr bwMode="auto">
              <a:xfrm>
                <a:off x="6497545" y="907606"/>
                <a:ext cx="687056" cy="169279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spc="-5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spc="-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grpSp>
          <p:nvGrpSpPr>
            <p:cNvPr id="21" name="그룹 20"/>
            <p:cNvGrpSpPr/>
            <p:nvPr/>
          </p:nvGrpSpPr>
          <p:grpSpPr>
            <a:xfrm>
              <a:off x="4079993" y="907606"/>
              <a:ext cx="567815" cy="364740"/>
              <a:chOff x="4984309" y="907606"/>
              <a:chExt cx="662776" cy="364740"/>
            </a:xfrm>
          </p:grpSpPr>
          <p:sp>
            <p:nvSpPr>
              <p:cNvPr id="22" name="Rectangle 113"/>
              <p:cNvSpPr>
                <a:spLocks noChangeArrowheads="1"/>
              </p:cNvSpPr>
              <p:nvPr/>
            </p:nvSpPr>
            <p:spPr bwMode="auto">
              <a:xfrm>
                <a:off x="4984311" y="1076885"/>
                <a:ext cx="662774" cy="195461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spc="-100" dirty="0">
                    <a:solidFill>
                      <a:schemeClr val="tx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반별검사결과관리</a:t>
                </a:r>
              </a:p>
            </p:txBody>
          </p:sp>
          <p:sp>
            <p:nvSpPr>
              <p:cNvPr id="23" name="Rectangle 113"/>
              <p:cNvSpPr>
                <a:spLocks noChangeArrowheads="1"/>
              </p:cNvSpPr>
              <p:nvPr/>
            </p:nvSpPr>
            <p:spPr bwMode="auto">
              <a:xfrm>
                <a:off x="4984309" y="907606"/>
                <a:ext cx="662776" cy="169279"/>
              </a:xfrm>
              <a:prstGeom prst="rect">
                <a:avLst/>
              </a:prstGeom>
              <a:solidFill>
                <a:srgbClr val="006600"/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b="1" spc="-50" dirty="0" err="1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b="1" spc="-50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b="1" spc="-50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담임</a:t>
                </a:r>
                <a:r>
                  <a:rPr lang="en-US" altLang="ko-KR" sz="800" b="1" spc="-50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b="1" spc="-50" dirty="0">
                  <a:solidFill>
                    <a:schemeClr val="bg1"/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cxnSp>
          <p:nvCxnSpPr>
            <p:cNvPr id="26" name="직선 화살표 연결선 25"/>
            <p:cNvCxnSpPr/>
            <p:nvPr/>
          </p:nvCxnSpPr>
          <p:spPr>
            <a:xfrm>
              <a:off x="7908866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0" name="그룹 29"/>
            <p:cNvGrpSpPr/>
            <p:nvPr/>
          </p:nvGrpSpPr>
          <p:grpSpPr>
            <a:xfrm>
              <a:off x="7145810" y="907605"/>
              <a:ext cx="800684" cy="364740"/>
              <a:chOff x="8096684" y="907605"/>
              <a:chExt cx="687056" cy="364740"/>
            </a:xfrm>
          </p:grpSpPr>
          <p:sp>
            <p:nvSpPr>
              <p:cNvPr id="15" name="Rectangle 113"/>
              <p:cNvSpPr>
                <a:spLocks noChangeArrowheads="1"/>
              </p:cNvSpPr>
              <p:nvPr/>
            </p:nvSpPr>
            <p:spPr bwMode="auto">
              <a:xfrm>
                <a:off x="8096685" y="1076883"/>
                <a:ext cx="68705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ko-KR" altLang="en-US" sz="7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학교급별검사결과통계</a:t>
                </a:r>
                <a:endParaRPr lang="ko-KR" altLang="en-US" sz="7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  <p:sp>
            <p:nvSpPr>
              <p:cNvPr id="16" name="Rectangle 113"/>
              <p:cNvSpPr>
                <a:spLocks noChangeArrowheads="1"/>
              </p:cNvSpPr>
              <p:nvPr/>
            </p:nvSpPr>
            <p:spPr bwMode="auto">
              <a:xfrm>
                <a:off x="8096684" y="907605"/>
                <a:ext cx="687056" cy="16927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ctr"/>
                <a:r>
                  <a:rPr lang="ko-KR" altLang="en-US" sz="800" kern="600" spc="-100" dirty="0" err="1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지원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r>
                  <a:rPr lang="ko-KR" altLang="en-US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청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kern="600" spc="-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grpSp>
          <p:nvGrpSpPr>
            <p:cNvPr id="29" name="그룹 28"/>
            <p:cNvGrpSpPr/>
            <p:nvPr/>
          </p:nvGrpSpPr>
          <p:grpSpPr>
            <a:xfrm>
              <a:off x="6233548" y="907607"/>
              <a:ext cx="800684" cy="364740"/>
              <a:chOff x="7298520" y="907607"/>
              <a:chExt cx="687056" cy="364740"/>
            </a:xfrm>
          </p:grpSpPr>
          <p:sp>
            <p:nvSpPr>
              <p:cNvPr id="19" name="Rectangle 113"/>
              <p:cNvSpPr>
                <a:spLocks noChangeArrowheads="1"/>
              </p:cNvSpPr>
              <p:nvPr/>
            </p:nvSpPr>
            <p:spPr bwMode="auto">
              <a:xfrm>
                <a:off x="7298521" y="1076885"/>
                <a:ext cx="68705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spc="-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학교별검사결과마감현황</a:t>
                </a:r>
              </a:p>
            </p:txBody>
          </p:sp>
          <p:sp>
            <p:nvSpPr>
              <p:cNvPr id="20" name="Rectangle 113"/>
              <p:cNvSpPr>
                <a:spLocks noChangeArrowheads="1"/>
              </p:cNvSpPr>
              <p:nvPr/>
            </p:nvSpPr>
            <p:spPr bwMode="auto">
              <a:xfrm>
                <a:off x="7298520" y="907607"/>
                <a:ext cx="687056" cy="16927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kern="600" spc="-100" dirty="0" err="1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지원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r>
                  <a:rPr lang="ko-KR" altLang="en-US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청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kern="600" spc="-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grpSp>
          <p:nvGrpSpPr>
            <p:cNvPr id="34" name="그룹 33"/>
            <p:cNvGrpSpPr/>
            <p:nvPr/>
          </p:nvGrpSpPr>
          <p:grpSpPr>
            <a:xfrm>
              <a:off x="8793581" y="907605"/>
              <a:ext cx="632286" cy="364740"/>
              <a:chOff x="8885570" y="907605"/>
              <a:chExt cx="687057" cy="364740"/>
            </a:xfrm>
          </p:grpSpPr>
          <p:sp>
            <p:nvSpPr>
              <p:cNvPr id="35" name="Rectangle 113"/>
              <p:cNvSpPr>
                <a:spLocks noChangeArrowheads="1"/>
              </p:cNvSpPr>
              <p:nvPr/>
            </p:nvSpPr>
            <p:spPr bwMode="auto">
              <a:xfrm>
                <a:off x="8885572" y="1076883"/>
                <a:ext cx="68705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ko-KR" altLang="en-US" sz="7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검사결과통계표</a:t>
                </a:r>
              </a:p>
            </p:txBody>
          </p:sp>
          <p:sp>
            <p:nvSpPr>
              <p:cNvPr id="36" name="Rectangle 113"/>
              <p:cNvSpPr>
                <a:spLocks noChangeArrowheads="1"/>
              </p:cNvSpPr>
              <p:nvPr/>
            </p:nvSpPr>
            <p:spPr bwMode="auto">
              <a:xfrm>
                <a:off x="8885570" y="907605"/>
                <a:ext cx="687056" cy="16927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ko-KR" altLang="en-US" sz="800" spc="-5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교육부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spc="-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cxnSp>
          <p:nvCxnSpPr>
            <p:cNvPr id="37" name="직선 화살표 연결선 36"/>
            <p:cNvCxnSpPr/>
            <p:nvPr/>
          </p:nvCxnSpPr>
          <p:spPr>
            <a:xfrm>
              <a:off x="8649838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1" name="그룹 30"/>
            <p:cNvGrpSpPr/>
            <p:nvPr/>
          </p:nvGrpSpPr>
          <p:grpSpPr>
            <a:xfrm>
              <a:off x="8052609" y="907605"/>
              <a:ext cx="632286" cy="364740"/>
              <a:chOff x="8885570" y="907605"/>
              <a:chExt cx="687057" cy="364740"/>
            </a:xfrm>
          </p:grpSpPr>
          <p:sp>
            <p:nvSpPr>
              <p:cNvPr id="24" name="Rectangle 113"/>
              <p:cNvSpPr>
                <a:spLocks noChangeArrowheads="1"/>
              </p:cNvSpPr>
              <p:nvPr/>
            </p:nvSpPr>
            <p:spPr bwMode="auto">
              <a:xfrm>
                <a:off x="8885572" y="1076883"/>
                <a:ext cx="68705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ko-KR" altLang="en-US" sz="7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검사결과마감처리</a:t>
                </a:r>
              </a:p>
            </p:txBody>
          </p:sp>
          <p:sp>
            <p:nvSpPr>
              <p:cNvPr id="25" name="Rectangle 113"/>
              <p:cNvSpPr>
                <a:spLocks noChangeArrowheads="1"/>
              </p:cNvSpPr>
              <p:nvPr/>
            </p:nvSpPr>
            <p:spPr bwMode="auto">
              <a:xfrm>
                <a:off x="8885570" y="907605"/>
                <a:ext cx="687056" cy="16927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ko-KR" altLang="en-US" sz="800" spc="-5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교육청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spc="-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</p:grpSp>
      <p:sp>
        <p:nvSpPr>
          <p:cNvPr id="53" name="직사각형 52"/>
          <p:cNvSpPr/>
          <p:nvPr/>
        </p:nvSpPr>
        <p:spPr>
          <a:xfrm>
            <a:off x="6592182" y="2802201"/>
            <a:ext cx="843668" cy="187253"/>
          </a:xfrm>
          <a:prstGeom prst="rect">
            <a:avLst/>
          </a:prstGeom>
          <a:noFill/>
          <a:ln w="25400">
            <a:solidFill>
              <a:srgbClr val="FD531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4" name="타원 53"/>
          <p:cNvSpPr/>
          <p:nvPr/>
        </p:nvSpPr>
        <p:spPr>
          <a:xfrm>
            <a:off x="6520669" y="2712947"/>
            <a:ext cx="182880" cy="182880"/>
          </a:xfrm>
          <a:prstGeom prst="ellipse">
            <a:avLst/>
          </a:prstGeom>
          <a:solidFill>
            <a:srgbClr val="FD5312"/>
          </a:solidFill>
          <a:ln w="25400">
            <a:solidFill>
              <a:srgbClr val="FD531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6000" rIns="0" bIns="36000" rtlCol="0" anchor="ctr"/>
          <a:lstStyle/>
          <a:p>
            <a:r>
              <a:rPr lang="en-US" altLang="ko-KR" sz="1000" b="1" spc="-100" dirty="0">
                <a:latin typeface="+mn-ea"/>
              </a:rPr>
              <a:t>10</a:t>
            </a:r>
            <a:endParaRPr lang="ko-KR" altLang="en-US" sz="1000" b="1" spc="-100" dirty="0">
              <a:latin typeface="+mn-ea"/>
            </a:endParaRPr>
          </a:p>
        </p:txBody>
      </p:sp>
      <p:sp>
        <p:nvSpPr>
          <p:cNvPr id="45" name="직사각형 44"/>
          <p:cNvSpPr/>
          <p:nvPr/>
        </p:nvSpPr>
        <p:spPr>
          <a:xfrm>
            <a:off x="4065738" y="3294448"/>
            <a:ext cx="1053632" cy="143442"/>
          </a:xfrm>
          <a:prstGeom prst="rect">
            <a:avLst/>
          </a:prstGeom>
          <a:noFill/>
          <a:ln w="25400">
            <a:solidFill>
              <a:srgbClr val="FD531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6" name="타원 45"/>
          <p:cNvSpPr/>
          <p:nvPr/>
        </p:nvSpPr>
        <p:spPr>
          <a:xfrm>
            <a:off x="3974298" y="3179000"/>
            <a:ext cx="182880" cy="182880"/>
          </a:xfrm>
          <a:prstGeom prst="ellipse">
            <a:avLst/>
          </a:prstGeom>
          <a:solidFill>
            <a:srgbClr val="FD5312"/>
          </a:solidFill>
          <a:ln w="25400">
            <a:solidFill>
              <a:srgbClr val="FD531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6000" rIns="0" bIns="36000" rtlCol="0" anchor="ctr"/>
          <a:lstStyle/>
          <a:p>
            <a:r>
              <a:rPr lang="en-US" altLang="ko-KR" sz="1000" b="1" spc="-100" dirty="0">
                <a:latin typeface="+mn-ea"/>
              </a:rPr>
              <a:t>11</a:t>
            </a:r>
            <a:endParaRPr lang="ko-KR" altLang="en-US" sz="1000" b="1" spc="-100" dirty="0">
              <a:latin typeface="+mn-ea"/>
            </a:endParaRPr>
          </a:p>
        </p:txBody>
      </p:sp>
      <p:sp>
        <p:nvSpPr>
          <p:cNvPr id="40" name="직사각형 39">
            <a:extLst>
              <a:ext uri="{FF2B5EF4-FFF2-40B4-BE49-F238E27FC236}">
                <a16:creationId xmlns="" xmlns:a16="http://schemas.microsoft.com/office/drawing/2014/main" id="{7E13B21E-D9E5-4BE6-AB9C-ADCDEF6AE8BD}"/>
              </a:ext>
            </a:extLst>
          </p:cNvPr>
          <p:cNvSpPr/>
          <p:nvPr/>
        </p:nvSpPr>
        <p:spPr>
          <a:xfrm>
            <a:off x="394131" y="5850971"/>
            <a:ext cx="9194307" cy="609398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80000" indent="-180000">
              <a:lnSpc>
                <a:spcPct val="120000"/>
              </a:lnSpc>
            </a:pP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⑩ 검사결과 정보를 입력하지 않은 학생에 대해 검사 결과 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[AMPQ-Ⅲ-Ⅰ(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중등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) 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업로드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]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버튼을 클릭함</a:t>
            </a:r>
            <a:endParaRPr lang="en-US" altLang="ko-KR" sz="1100" b="1" dirty="0">
              <a:ln>
                <a:solidFill>
                  <a:schemeClr val="tx1">
                    <a:lumMod val="85000"/>
                    <a:lumOff val="15000"/>
                    <a:alpha val="0"/>
                  </a:schemeClr>
                </a:solidFill>
              </a:ln>
              <a:solidFill>
                <a:srgbClr val="FD5312"/>
              </a:solidFill>
              <a:latin typeface="나눔바른고딕" panose="020B0600000101010101" charset="-127"/>
              <a:ea typeface="나눔바른고딕" panose="020B0600000101010101" charset="-127"/>
            </a:endParaRPr>
          </a:p>
          <a:p>
            <a:pPr marL="180000" indent="-180000">
              <a:lnSpc>
                <a:spcPct val="120000"/>
              </a:lnSpc>
            </a:pP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⑪ 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[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양식내려받기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]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버튼 클릭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(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엑셀양식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작성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) → 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검사결과 입력 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→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[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자료올리기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] 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버튼 클릭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(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엑셀업로드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) →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화면에서 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업로드된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검사결과 확인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→ [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저장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] 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버튼 클릭 </a:t>
            </a:r>
            <a:endParaRPr lang="en-US" altLang="ko-KR" sz="1100" b="1" dirty="0">
              <a:ln>
                <a:solidFill>
                  <a:schemeClr val="tx1">
                    <a:lumMod val="85000"/>
                    <a:lumOff val="15000"/>
                    <a:alpha val="0"/>
                  </a:schemeClr>
                </a:solidFill>
              </a:ln>
              <a:solidFill>
                <a:srgbClr val="FD5312"/>
              </a:solidFill>
              <a:latin typeface="나눔바른고딕" panose="020B0600000101010101" charset="-127"/>
              <a:ea typeface="나눔바른고딕" panose="020B0600000101010101" charset="-127"/>
            </a:endParaRPr>
          </a:p>
          <a:p>
            <a:pPr marL="180000" indent="-180000">
              <a:lnSpc>
                <a:spcPct val="120000"/>
              </a:lnSpc>
            </a:pP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※ 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엑셀업로드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정보를 삭제해야 할 경우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, [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업로드데이터삭제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] 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버튼 클릭</a:t>
            </a:r>
            <a:endParaRPr lang="en-US" altLang="ko-KR" sz="1100" b="1" dirty="0">
              <a:ln>
                <a:solidFill>
                  <a:schemeClr val="tx1">
                    <a:lumMod val="85000"/>
                    <a:lumOff val="15000"/>
                    <a:alpha val="0"/>
                  </a:schemeClr>
                </a:solidFill>
              </a:ln>
              <a:solidFill>
                <a:srgbClr val="FD5312"/>
              </a:solidFill>
              <a:latin typeface="나눔바른고딕" panose="020B0600000101010101" charset="-127"/>
              <a:ea typeface="나눔바른고딕" panose="020B0600000101010101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247604328"/>
      </p:ext>
    </p:extLst>
  </p:cSld>
  <p:clrMapOvr>
    <a:masterClrMapping/>
  </p:clrMapOvr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5021" y="1778978"/>
            <a:ext cx="9273418" cy="3960000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</p:pic>
      <p:sp>
        <p:nvSpPr>
          <p:cNvPr id="93" name="TextBox 4">
            <a:extLst>
              <a:ext uri="{FF2B5EF4-FFF2-40B4-BE49-F238E27FC236}">
                <a16:creationId xmlns="" xmlns:a16="http://schemas.microsoft.com/office/drawing/2014/main" id="{B2A2134E-34A5-422C-8D66-092F6558A4F0}"/>
              </a:ext>
            </a:extLst>
          </p:cNvPr>
          <p:cNvSpPr txBox="1"/>
          <p:nvPr/>
        </p:nvSpPr>
        <p:spPr>
          <a:xfrm>
            <a:off x="96327" y="39171"/>
            <a:ext cx="51569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000" b="1" spc="-7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담임 주요 업무처리 방법</a:t>
            </a:r>
          </a:p>
        </p:txBody>
      </p:sp>
      <p:sp>
        <p:nvSpPr>
          <p:cNvPr id="14" name="모서리가 둥근 직사각형 13">
            <a:extLst>
              <a:ext uri="{FF2B5EF4-FFF2-40B4-BE49-F238E27FC236}">
                <a16:creationId xmlns="" xmlns:a16="http://schemas.microsoft.com/office/drawing/2014/main" id="{A48839FD-54EA-214C-BE98-4BDD2DF3094C}"/>
              </a:ext>
            </a:extLst>
          </p:cNvPr>
          <p:cNvSpPr/>
          <p:nvPr/>
        </p:nvSpPr>
        <p:spPr>
          <a:xfrm>
            <a:off x="163006" y="802346"/>
            <a:ext cx="3642849" cy="669007"/>
          </a:xfrm>
          <a:prstGeom prst="roundRect">
            <a:avLst>
              <a:gd name="adj" fmla="val 50000"/>
            </a:avLst>
          </a:prstGeom>
          <a:solidFill>
            <a:srgbClr val="E2F0D9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4. </a:t>
            </a:r>
            <a:r>
              <a:rPr lang="ko-KR" altLang="en-US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담임 </a:t>
            </a:r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– </a:t>
            </a:r>
            <a:r>
              <a:rPr lang="ko-KR" altLang="en-US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검사결과관리</a:t>
            </a:r>
            <a:endParaRPr lang="en-US" altLang="ko-KR" sz="1600" b="1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66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lvl="0"/>
            <a:r>
              <a:rPr lang="en-US" altLang="ko-KR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4.1. </a:t>
            </a:r>
            <a:r>
              <a:rPr lang="ko-KR" altLang="en-US" b="1" dirty="0" err="1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반별검사결과관리</a:t>
            </a:r>
            <a:r>
              <a:rPr lang="en-US" altLang="ko-KR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(12/13)</a:t>
            </a:r>
            <a:endParaRPr lang="ko-KR" altLang="en-US" b="1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66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5" name="사각형: 둥근 모서리 81">
            <a:extLst>
              <a:ext uri="{FF2B5EF4-FFF2-40B4-BE49-F238E27FC236}">
                <a16:creationId xmlns="" xmlns:a16="http://schemas.microsoft.com/office/drawing/2014/main" id="{E908EED5-9D07-442C-87CA-697451B62CB7}"/>
              </a:ext>
            </a:extLst>
          </p:cNvPr>
          <p:cNvSpPr/>
          <p:nvPr/>
        </p:nvSpPr>
        <p:spPr>
          <a:xfrm>
            <a:off x="3970021" y="802347"/>
            <a:ext cx="5662930" cy="550546"/>
          </a:xfrm>
          <a:prstGeom prst="roundRect">
            <a:avLst>
              <a:gd name="adj" fmla="val 6492"/>
            </a:avLst>
          </a:prstGeom>
          <a:solidFill>
            <a:schemeClr val="bg1"/>
          </a:solidFill>
          <a:ln w="6350">
            <a:solidFill>
              <a:schemeClr val="bg1">
                <a:lumMod val="75000"/>
              </a:schemeClr>
            </a:solidFill>
          </a:ln>
          <a:effectLst>
            <a:outerShdw blurRad="889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defTabSz="1090746" fontAlgn="ctr" latinLnBrk="0">
              <a:buClr>
                <a:srgbClr val="336699"/>
              </a:buClr>
              <a:defRPr/>
            </a:pPr>
            <a:endParaRPr kumimoji="1" lang="en-US" altLang="ko-KR" sz="200" b="1" kern="0" dirty="0">
              <a:ln w="0">
                <a:solidFill>
                  <a:srgbClr val="0B4355">
                    <a:alpha val="5000"/>
                  </a:srgbClr>
                </a:solidFill>
              </a:ln>
              <a:solidFill>
                <a:srgbClr val="C00000"/>
              </a:solidFill>
              <a:latin typeface="나눔바른고딕" panose="020B0600000101010101" charset="-127"/>
              <a:ea typeface="나눔바른고딕" panose="020B0600000101010101" charset="-127"/>
              <a:sym typeface="Wingdings" pitchFamily="2" charset="2"/>
            </a:endParaRPr>
          </a:p>
        </p:txBody>
      </p:sp>
      <p:grpSp>
        <p:nvGrpSpPr>
          <p:cNvPr id="33" name="그룹 32"/>
          <p:cNvGrpSpPr/>
          <p:nvPr/>
        </p:nvGrpSpPr>
        <p:grpSpPr>
          <a:xfrm>
            <a:off x="4079992" y="907605"/>
            <a:ext cx="5451357" cy="364742"/>
            <a:chOff x="4079993" y="907605"/>
            <a:chExt cx="5345874" cy="364742"/>
          </a:xfrm>
        </p:grpSpPr>
        <p:cxnSp>
          <p:nvCxnSpPr>
            <p:cNvPr id="7" name="직선 화살표 연결선 6"/>
            <p:cNvCxnSpPr/>
            <p:nvPr/>
          </p:nvCxnSpPr>
          <p:spPr>
            <a:xfrm>
              <a:off x="4614193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직선 화살표 연결선 7"/>
            <p:cNvCxnSpPr/>
            <p:nvPr/>
          </p:nvCxnSpPr>
          <p:spPr>
            <a:xfrm>
              <a:off x="5292563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직선 화살표 연결선 8"/>
            <p:cNvCxnSpPr/>
            <p:nvPr/>
          </p:nvCxnSpPr>
          <p:spPr>
            <a:xfrm>
              <a:off x="6090136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직선 화살표 연결선 9"/>
            <p:cNvCxnSpPr/>
            <p:nvPr/>
          </p:nvCxnSpPr>
          <p:spPr>
            <a:xfrm>
              <a:off x="7002067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7" name="그룹 26"/>
            <p:cNvGrpSpPr/>
            <p:nvPr/>
          </p:nvGrpSpPr>
          <p:grpSpPr>
            <a:xfrm>
              <a:off x="4753326" y="907606"/>
              <a:ext cx="567815" cy="364740"/>
              <a:chOff x="5693299" y="907606"/>
              <a:chExt cx="687056" cy="364740"/>
            </a:xfrm>
          </p:grpSpPr>
          <p:sp>
            <p:nvSpPr>
              <p:cNvPr id="12" name="Rectangle 113"/>
              <p:cNvSpPr>
                <a:spLocks noChangeArrowheads="1"/>
              </p:cNvSpPr>
              <p:nvPr/>
            </p:nvSpPr>
            <p:spPr bwMode="auto">
              <a:xfrm>
                <a:off x="5693301" y="1076885"/>
                <a:ext cx="687054" cy="195461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반별검사결과</a:t>
                </a:r>
              </a:p>
            </p:txBody>
          </p:sp>
          <p:sp>
            <p:nvSpPr>
              <p:cNvPr id="13" name="Rectangle 113"/>
              <p:cNvSpPr>
                <a:spLocks noChangeArrowheads="1"/>
              </p:cNvSpPr>
              <p:nvPr/>
            </p:nvSpPr>
            <p:spPr bwMode="auto">
              <a:xfrm>
                <a:off x="5693299" y="907606"/>
                <a:ext cx="687056" cy="169279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spc="-5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담임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spc="-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grpSp>
          <p:nvGrpSpPr>
            <p:cNvPr id="28" name="그룹 27"/>
            <p:cNvGrpSpPr/>
            <p:nvPr/>
          </p:nvGrpSpPr>
          <p:grpSpPr>
            <a:xfrm>
              <a:off x="5434914" y="907606"/>
              <a:ext cx="687056" cy="364740"/>
              <a:chOff x="6497545" y="907606"/>
              <a:chExt cx="687056" cy="364740"/>
            </a:xfrm>
          </p:grpSpPr>
          <p:sp>
            <p:nvSpPr>
              <p:cNvPr id="17" name="Rectangle 113"/>
              <p:cNvSpPr>
                <a:spLocks noChangeArrowheads="1"/>
              </p:cNvSpPr>
              <p:nvPr/>
            </p:nvSpPr>
            <p:spPr bwMode="auto">
              <a:xfrm>
                <a:off x="6497547" y="1076885"/>
                <a:ext cx="687054" cy="195461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spc="-5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검사결과통계및제출</a:t>
                </a:r>
                <a:endParaRPr lang="ko-KR" altLang="en-US" sz="700" spc="-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  <p:sp>
            <p:nvSpPr>
              <p:cNvPr id="18" name="Rectangle 113"/>
              <p:cNvSpPr>
                <a:spLocks noChangeArrowheads="1"/>
              </p:cNvSpPr>
              <p:nvPr/>
            </p:nvSpPr>
            <p:spPr bwMode="auto">
              <a:xfrm>
                <a:off x="6497545" y="907606"/>
                <a:ext cx="687056" cy="169279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spc="-5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spc="-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grpSp>
          <p:nvGrpSpPr>
            <p:cNvPr id="21" name="그룹 20"/>
            <p:cNvGrpSpPr/>
            <p:nvPr/>
          </p:nvGrpSpPr>
          <p:grpSpPr>
            <a:xfrm>
              <a:off x="4079993" y="907606"/>
              <a:ext cx="567815" cy="364740"/>
              <a:chOff x="4984309" y="907606"/>
              <a:chExt cx="662776" cy="364740"/>
            </a:xfrm>
          </p:grpSpPr>
          <p:sp>
            <p:nvSpPr>
              <p:cNvPr id="22" name="Rectangle 113"/>
              <p:cNvSpPr>
                <a:spLocks noChangeArrowheads="1"/>
              </p:cNvSpPr>
              <p:nvPr/>
            </p:nvSpPr>
            <p:spPr bwMode="auto">
              <a:xfrm>
                <a:off x="4984311" y="1076885"/>
                <a:ext cx="662774" cy="195461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spc="-100" dirty="0">
                    <a:solidFill>
                      <a:schemeClr val="tx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반별검사결과관리</a:t>
                </a:r>
              </a:p>
            </p:txBody>
          </p:sp>
          <p:sp>
            <p:nvSpPr>
              <p:cNvPr id="23" name="Rectangle 113"/>
              <p:cNvSpPr>
                <a:spLocks noChangeArrowheads="1"/>
              </p:cNvSpPr>
              <p:nvPr/>
            </p:nvSpPr>
            <p:spPr bwMode="auto">
              <a:xfrm>
                <a:off x="4984309" y="907606"/>
                <a:ext cx="662776" cy="169279"/>
              </a:xfrm>
              <a:prstGeom prst="rect">
                <a:avLst/>
              </a:prstGeom>
              <a:solidFill>
                <a:srgbClr val="006600"/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b="1" spc="-50" dirty="0" err="1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b="1" spc="-50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b="1" spc="-50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담임</a:t>
                </a:r>
                <a:r>
                  <a:rPr lang="en-US" altLang="ko-KR" sz="800" b="1" spc="-50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b="1" spc="-50" dirty="0">
                  <a:solidFill>
                    <a:schemeClr val="bg1"/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cxnSp>
          <p:nvCxnSpPr>
            <p:cNvPr id="26" name="직선 화살표 연결선 25"/>
            <p:cNvCxnSpPr/>
            <p:nvPr/>
          </p:nvCxnSpPr>
          <p:spPr>
            <a:xfrm>
              <a:off x="7908866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0" name="그룹 29"/>
            <p:cNvGrpSpPr/>
            <p:nvPr/>
          </p:nvGrpSpPr>
          <p:grpSpPr>
            <a:xfrm>
              <a:off x="7145810" y="907605"/>
              <a:ext cx="800684" cy="364740"/>
              <a:chOff x="8096684" y="907605"/>
              <a:chExt cx="687056" cy="364740"/>
            </a:xfrm>
          </p:grpSpPr>
          <p:sp>
            <p:nvSpPr>
              <p:cNvPr id="15" name="Rectangle 113"/>
              <p:cNvSpPr>
                <a:spLocks noChangeArrowheads="1"/>
              </p:cNvSpPr>
              <p:nvPr/>
            </p:nvSpPr>
            <p:spPr bwMode="auto">
              <a:xfrm>
                <a:off x="8096685" y="1076883"/>
                <a:ext cx="68705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ko-KR" altLang="en-US" sz="7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학교급별검사결과통계</a:t>
                </a:r>
                <a:endParaRPr lang="ko-KR" altLang="en-US" sz="7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  <p:sp>
            <p:nvSpPr>
              <p:cNvPr id="16" name="Rectangle 113"/>
              <p:cNvSpPr>
                <a:spLocks noChangeArrowheads="1"/>
              </p:cNvSpPr>
              <p:nvPr/>
            </p:nvSpPr>
            <p:spPr bwMode="auto">
              <a:xfrm>
                <a:off x="8096684" y="907605"/>
                <a:ext cx="687056" cy="16927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ctr"/>
                <a:r>
                  <a:rPr lang="ko-KR" altLang="en-US" sz="800" kern="600" spc="-100" dirty="0" err="1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지원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r>
                  <a:rPr lang="ko-KR" altLang="en-US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청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kern="600" spc="-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grpSp>
          <p:nvGrpSpPr>
            <p:cNvPr id="29" name="그룹 28"/>
            <p:cNvGrpSpPr/>
            <p:nvPr/>
          </p:nvGrpSpPr>
          <p:grpSpPr>
            <a:xfrm>
              <a:off x="6233548" y="907607"/>
              <a:ext cx="800684" cy="364740"/>
              <a:chOff x="7298520" y="907607"/>
              <a:chExt cx="687056" cy="364740"/>
            </a:xfrm>
          </p:grpSpPr>
          <p:sp>
            <p:nvSpPr>
              <p:cNvPr id="19" name="Rectangle 113"/>
              <p:cNvSpPr>
                <a:spLocks noChangeArrowheads="1"/>
              </p:cNvSpPr>
              <p:nvPr/>
            </p:nvSpPr>
            <p:spPr bwMode="auto">
              <a:xfrm>
                <a:off x="7298521" y="1076885"/>
                <a:ext cx="68705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spc="-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학교별검사결과마감현황</a:t>
                </a:r>
              </a:p>
            </p:txBody>
          </p:sp>
          <p:sp>
            <p:nvSpPr>
              <p:cNvPr id="20" name="Rectangle 113"/>
              <p:cNvSpPr>
                <a:spLocks noChangeArrowheads="1"/>
              </p:cNvSpPr>
              <p:nvPr/>
            </p:nvSpPr>
            <p:spPr bwMode="auto">
              <a:xfrm>
                <a:off x="7298520" y="907607"/>
                <a:ext cx="687056" cy="16927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kern="600" spc="-100" dirty="0" err="1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지원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r>
                  <a:rPr lang="ko-KR" altLang="en-US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청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kern="600" spc="-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grpSp>
          <p:nvGrpSpPr>
            <p:cNvPr id="34" name="그룹 33"/>
            <p:cNvGrpSpPr/>
            <p:nvPr/>
          </p:nvGrpSpPr>
          <p:grpSpPr>
            <a:xfrm>
              <a:off x="8793581" y="907605"/>
              <a:ext cx="632286" cy="364740"/>
              <a:chOff x="8885570" y="907605"/>
              <a:chExt cx="687057" cy="364740"/>
            </a:xfrm>
          </p:grpSpPr>
          <p:sp>
            <p:nvSpPr>
              <p:cNvPr id="35" name="Rectangle 113"/>
              <p:cNvSpPr>
                <a:spLocks noChangeArrowheads="1"/>
              </p:cNvSpPr>
              <p:nvPr/>
            </p:nvSpPr>
            <p:spPr bwMode="auto">
              <a:xfrm>
                <a:off x="8885572" y="1076883"/>
                <a:ext cx="68705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ko-KR" altLang="en-US" sz="7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검사결과통계표</a:t>
                </a:r>
              </a:p>
            </p:txBody>
          </p:sp>
          <p:sp>
            <p:nvSpPr>
              <p:cNvPr id="36" name="Rectangle 113"/>
              <p:cNvSpPr>
                <a:spLocks noChangeArrowheads="1"/>
              </p:cNvSpPr>
              <p:nvPr/>
            </p:nvSpPr>
            <p:spPr bwMode="auto">
              <a:xfrm>
                <a:off x="8885570" y="907605"/>
                <a:ext cx="687056" cy="16927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ko-KR" altLang="en-US" sz="800" spc="-5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교육부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spc="-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cxnSp>
          <p:nvCxnSpPr>
            <p:cNvPr id="37" name="직선 화살표 연결선 36"/>
            <p:cNvCxnSpPr/>
            <p:nvPr/>
          </p:nvCxnSpPr>
          <p:spPr>
            <a:xfrm>
              <a:off x="8649838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1" name="그룹 30"/>
            <p:cNvGrpSpPr/>
            <p:nvPr/>
          </p:nvGrpSpPr>
          <p:grpSpPr>
            <a:xfrm>
              <a:off x="8052609" y="907605"/>
              <a:ext cx="632286" cy="364740"/>
              <a:chOff x="8885570" y="907605"/>
              <a:chExt cx="687057" cy="364740"/>
            </a:xfrm>
          </p:grpSpPr>
          <p:sp>
            <p:nvSpPr>
              <p:cNvPr id="24" name="Rectangle 113"/>
              <p:cNvSpPr>
                <a:spLocks noChangeArrowheads="1"/>
              </p:cNvSpPr>
              <p:nvPr/>
            </p:nvSpPr>
            <p:spPr bwMode="auto">
              <a:xfrm>
                <a:off x="8885572" y="1076883"/>
                <a:ext cx="68705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ko-KR" altLang="en-US" sz="7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검사결과마감처리</a:t>
                </a:r>
              </a:p>
            </p:txBody>
          </p:sp>
          <p:sp>
            <p:nvSpPr>
              <p:cNvPr id="25" name="Rectangle 113"/>
              <p:cNvSpPr>
                <a:spLocks noChangeArrowheads="1"/>
              </p:cNvSpPr>
              <p:nvPr/>
            </p:nvSpPr>
            <p:spPr bwMode="auto">
              <a:xfrm>
                <a:off x="8885570" y="907605"/>
                <a:ext cx="687056" cy="16927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ko-KR" altLang="en-US" sz="800" spc="-5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교육청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spc="-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</p:grpSp>
      <p:sp>
        <p:nvSpPr>
          <p:cNvPr id="43" name="직사각형 42"/>
          <p:cNvSpPr/>
          <p:nvPr/>
        </p:nvSpPr>
        <p:spPr>
          <a:xfrm>
            <a:off x="8543026" y="2802201"/>
            <a:ext cx="994672" cy="187253"/>
          </a:xfrm>
          <a:prstGeom prst="rect">
            <a:avLst/>
          </a:prstGeom>
          <a:noFill/>
          <a:ln w="25400">
            <a:solidFill>
              <a:srgbClr val="FD531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4" name="타원 43"/>
          <p:cNvSpPr/>
          <p:nvPr/>
        </p:nvSpPr>
        <p:spPr>
          <a:xfrm>
            <a:off x="8466752" y="2712947"/>
            <a:ext cx="182880" cy="182880"/>
          </a:xfrm>
          <a:prstGeom prst="ellipse">
            <a:avLst/>
          </a:prstGeom>
          <a:solidFill>
            <a:srgbClr val="FD5312"/>
          </a:solidFill>
          <a:ln w="25400">
            <a:solidFill>
              <a:srgbClr val="FD531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6000" rIns="0" bIns="36000" rtlCol="0" anchor="ctr"/>
          <a:lstStyle/>
          <a:p>
            <a:r>
              <a:rPr lang="en-US" altLang="ko-KR" sz="1000" b="1" spc="-100" dirty="0">
                <a:latin typeface="+mn-ea"/>
              </a:rPr>
              <a:t>12</a:t>
            </a:r>
            <a:endParaRPr lang="ko-KR" altLang="en-US" sz="1000" b="1" spc="-100" dirty="0">
              <a:latin typeface="+mn-ea"/>
            </a:endParaRPr>
          </a:p>
        </p:txBody>
      </p:sp>
      <p:cxnSp>
        <p:nvCxnSpPr>
          <p:cNvPr id="51" name="꺾인 연결선 50"/>
          <p:cNvCxnSpPr/>
          <p:nvPr/>
        </p:nvCxnSpPr>
        <p:spPr>
          <a:xfrm rot="10800000" flipV="1">
            <a:off x="5740402" y="2997199"/>
            <a:ext cx="3316286" cy="1365249"/>
          </a:xfrm>
          <a:prstGeom prst="bentConnector3">
            <a:avLst>
              <a:gd name="adj1" fmla="val 24"/>
            </a:avLst>
          </a:prstGeom>
          <a:ln w="25400">
            <a:solidFill>
              <a:srgbClr val="FD531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직사각형 52"/>
          <p:cNvSpPr/>
          <p:nvPr/>
        </p:nvSpPr>
        <p:spPr>
          <a:xfrm>
            <a:off x="4111455" y="3289188"/>
            <a:ext cx="1030775" cy="141082"/>
          </a:xfrm>
          <a:prstGeom prst="rect">
            <a:avLst/>
          </a:prstGeom>
          <a:noFill/>
          <a:ln w="25400">
            <a:solidFill>
              <a:srgbClr val="FD531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4" name="타원 53"/>
          <p:cNvSpPr/>
          <p:nvPr/>
        </p:nvSpPr>
        <p:spPr>
          <a:xfrm>
            <a:off x="4020016" y="3173740"/>
            <a:ext cx="194098" cy="182880"/>
          </a:xfrm>
          <a:prstGeom prst="ellipse">
            <a:avLst/>
          </a:prstGeom>
          <a:solidFill>
            <a:srgbClr val="FD5312"/>
          </a:solidFill>
          <a:ln w="25400">
            <a:solidFill>
              <a:srgbClr val="FD531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6000" rIns="0" bIns="36000" rtlCol="0" anchor="ctr"/>
          <a:lstStyle/>
          <a:p>
            <a:r>
              <a:rPr lang="en-US" altLang="ko-KR" sz="1000" b="1" spc="-100" dirty="0">
                <a:latin typeface="+mn-ea"/>
              </a:rPr>
              <a:t>13</a:t>
            </a:r>
            <a:endParaRPr lang="ko-KR" altLang="en-US" sz="1000" b="1" spc="-100" dirty="0">
              <a:latin typeface="+mn-ea"/>
            </a:endParaRPr>
          </a:p>
        </p:txBody>
      </p:sp>
      <p:sp>
        <p:nvSpPr>
          <p:cNvPr id="40" name="직사각형 39">
            <a:extLst>
              <a:ext uri="{FF2B5EF4-FFF2-40B4-BE49-F238E27FC236}">
                <a16:creationId xmlns="" xmlns:a16="http://schemas.microsoft.com/office/drawing/2014/main" id="{7E13B21E-D9E5-4BE6-AB9C-ADCDEF6AE8BD}"/>
              </a:ext>
            </a:extLst>
          </p:cNvPr>
          <p:cNvSpPr/>
          <p:nvPr/>
        </p:nvSpPr>
        <p:spPr>
          <a:xfrm>
            <a:off x="315021" y="5840350"/>
            <a:ext cx="9337697" cy="609398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80000" indent="-180000">
              <a:lnSpc>
                <a:spcPct val="120000"/>
              </a:lnSpc>
            </a:pP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⑫ 검사결과를 입력한 학생에 대해 재검사가 필요하면 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[AMPQ-Ⅲ-Ⅰ(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중등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) 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재검사 업로드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]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버튼을 클릭함</a:t>
            </a:r>
            <a:endParaRPr lang="en-US" altLang="ko-KR" sz="1100" b="1" dirty="0">
              <a:ln>
                <a:solidFill>
                  <a:schemeClr val="tx1">
                    <a:lumMod val="85000"/>
                    <a:lumOff val="15000"/>
                    <a:alpha val="0"/>
                  </a:schemeClr>
                </a:solidFill>
              </a:ln>
              <a:solidFill>
                <a:srgbClr val="FD5312"/>
              </a:solidFill>
              <a:latin typeface="나눔바른고딕" panose="020B0600000101010101" charset="-127"/>
              <a:ea typeface="나눔바른고딕" panose="020B0600000101010101" charset="-127"/>
            </a:endParaRPr>
          </a:p>
          <a:p>
            <a:pPr marL="180000" indent="-180000">
              <a:lnSpc>
                <a:spcPct val="120000"/>
              </a:lnSpc>
            </a:pP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⑬ 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[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양식내려받기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]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버튼 클릭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(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엑셀양식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작성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) → 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검사결과 입력 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→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[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자료올리기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] 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버튼 클릭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(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엑셀업로드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) →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화면에서 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업로드된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검사결과 확인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→ [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저장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] 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버튼 클릭</a:t>
            </a:r>
            <a:endParaRPr lang="en-US" altLang="ko-KR" sz="1100" b="1" dirty="0">
              <a:ln>
                <a:solidFill>
                  <a:schemeClr val="tx1">
                    <a:lumMod val="85000"/>
                    <a:lumOff val="15000"/>
                    <a:alpha val="0"/>
                  </a:schemeClr>
                </a:solidFill>
              </a:ln>
              <a:solidFill>
                <a:srgbClr val="FD5312"/>
              </a:solidFill>
              <a:latin typeface="나눔바른고딕" panose="020B0600000101010101" charset="-127"/>
              <a:ea typeface="나눔바른고딕" panose="020B0600000101010101" charset="-127"/>
            </a:endParaRPr>
          </a:p>
          <a:p>
            <a:pPr marL="180000" indent="-180000">
              <a:lnSpc>
                <a:spcPct val="120000"/>
              </a:lnSpc>
            </a:pP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※ 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엑셀업로드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정보를 삭제해야 할 경우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, [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업로드데이터삭제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] 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버튼 클릭</a:t>
            </a:r>
            <a:endParaRPr lang="en-US" altLang="ko-KR" sz="1100" b="1" dirty="0">
              <a:ln>
                <a:solidFill>
                  <a:schemeClr val="tx1">
                    <a:lumMod val="85000"/>
                    <a:lumOff val="15000"/>
                    <a:alpha val="0"/>
                  </a:schemeClr>
                </a:solidFill>
              </a:ln>
              <a:solidFill>
                <a:srgbClr val="FD5312"/>
              </a:solidFill>
              <a:latin typeface="나눔바른고딕" panose="020B0600000101010101" charset="-127"/>
              <a:ea typeface="나눔바른고딕" panose="020B0600000101010101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847349897"/>
      </p:ext>
    </p:extLst>
  </p:cSld>
  <p:clrMapOvr>
    <a:masterClrMapping/>
  </p:clrMapOvr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그림 5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0392" y="1779287"/>
            <a:ext cx="9273418" cy="3960000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</p:pic>
      <p:sp>
        <p:nvSpPr>
          <p:cNvPr id="93" name="TextBox 4">
            <a:extLst>
              <a:ext uri="{FF2B5EF4-FFF2-40B4-BE49-F238E27FC236}">
                <a16:creationId xmlns="" xmlns:a16="http://schemas.microsoft.com/office/drawing/2014/main" id="{B2A2134E-34A5-422C-8D66-092F6558A4F0}"/>
              </a:ext>
            </a:extLst>
          </p:cNvPr>
          <p:cNvSpPr txBox="1"/>
          <p:nvPr/>
        </p:nvSpPr>
        <p:spPr>
          <a:xfrm>
            <a:off x="96327" y="39171"/>
            <a:ext cx="51569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000" b="1" spc="-7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담임 주요 업무처리 방법</a:t>
            </a:r>
          </a:p>
        </p:txBody>
      </p:sp>
      <p:sp>
        <p:nvSpPr>
          <p:cNvPr id="14" name="모서리가 둥근 직사각형 13">
            <a:extLst>
              <a:ext uri="{FF2B5EF4-FFF2-40B4-BE49-F238E27FC236}">
                <a16:creationId xmlns="" xmlns:a16="http://schemas.microsoft.com/office/drawing/2014/main" id="{A48839FD-54EA-214C-BE98-4BDD2DF3094C}"/>
              </a:ext>
            </a:extLst>
          </p:cNvPr>
          <p:cNvSpPr/>
          <p:nvPr/>
        </p:nvSpPr>
        <p:spPr>
          <a:xfrm>
            <a:off x="163006" y="802346"/>
            <a:ext cx="3642849" cy="669007"/>
          </a:xfrm>
          <a:prstGeom prst="roundRect">
            <a:avLst>
              <a:gd name="adj" fmla="val 50000"/>
            </a:avLst>
          </a:prstGeom>
          <a:solidFill>
            <a:srgbClr val="E2F0D9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4. </a:t>
            </a:r>
            <a:r>
              <a:rPr lang="ko-KR" altLang="en-US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담임 </a:t>
            </a:r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– </a:t>
            </a:r>
            <a:r>
              <a:rPr lang="ko-KR" altLang="en-US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검사결과관리</a:t>
            </a:r>
            <a:endParaRPr lang="en-US" altLang="ko-KR" sz="1600" b="1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66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lvl="0"/>
            <a:r>
              <a:rPr lang="en-US" altLang="ko-KR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4.1. </a:t>
            </a:r>
            <a:r>
              <a:rPr lang="ko-KR" altLang="en-US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반별검사결과관리</a:t>
            </a:r>
            <a:r>
              <a:rPr lang="en-US" altLang="ko-KR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(13/13)</a:t>
            </a:r>
            <a:endParaRPr lang="ko-KR" altLang="en-US" b="1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66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5" name="사각형: 둥근 모서리 81">
            <a:extLst>
              <a:ext uri="{FF2B5EF4-FFF2-40B4-BE49-F238E27FC236}">
                <a16:creationId xmlns="" xmlns:a16="http://schemas.microsoft.com/office/drawing/2014/main" id="{E908EED5-9D07-442C-87CA-697451B62CB7}"/>
              </a:ext>
            </a:extLst>
          </p:cNvPr>
          <p:cNvSpPr/>
          <p:nvPr/>
        </p:nvSpPr>
        <p:spPr>
          <a:xfrm>
            <a:off x="3970021" y="802347"/>
            <a:ext cx="5662930" cy="550546"/>
          </a:xfrm>
          <a:prstGeom prst="roundRect">
            <a:avLst>
              <a:gd name="adj" fmla="val 6492"/>
            </a:avLst>
          </a:prstGeom>
          <a:solidFill>
            <a:schemeClr val="bg1"/>
          </a:solidFill>
          <a:ln w="6350">
            <a:solidFill>
              <a:schemeClr val="bg1">
                <a:lumMod val="75000"/>
              </a:schemeClr>
            </a:solidFill>
          </a:ln>
          <a:effectLst>
            <a:outerShdw blurRad="889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defTabSz="1090746" fontAlgn="ctr" latinLnBrk="0">
              <a:buClr>
                <a:srgbClr val="336699"/>
              </a:buClr>
              <a:defRPr/>
            </a:pPr>
            <a:endParaRPr kumimoji="1" lang="en-US" altLang="ko-KR" sz="200" b="1" kern="0" dirty="0">
              <a:ln w="0">
                <a:solidFill>
                  <a:srgbClr val="0B4355">
                    <a:alpha val="5000"/>
                  </a:srgbClr>
                </a:solidFill>
              </a:ln>
              <a:solidFill>
                <a:srgbClr val="C00000"/>
              </a:solidFill>
              <a:latin typeface="나눔바른고딕" panose="020B0600000101010101" charset="-127"/>
              <a:ea typeface="나눔바른고딕" panose="020B0600000101010101" charset="-127"/>
              <a:sym typeface="Wingdings" pitchFamily="2" charset="2"/>
            </a:endParaRPr>
          </a:p>
        </p:txBody>
      </p:sp>
      <p:grpSp>
        <p:nvGrpSpPr>
          <p:cNvPr id="33" name="그룹 32"/>
          <p:cNvGrpSpPr/>
          <p:nvPr/>
        </p:nvGrpSpPr>
        <p:grpSpPr>
          <a:xfrm>
            <a:off x="4079992" y="907605"/>
            <a:ext cx="5451357" cy="364742"/>
            <a:chOff x="4079993" y="907605"/>
            <a:chExt cx="5345874" cy="364742"/>
          </a:xfrm>
        </p:grpSpPr>
        <p:cxnSp>
          <p:nvCxnSpPr>
            <p:cNvPr id="7" name="직선 화살표 연결선 6"/>
            <p:cNvCxnSpPr/>
            <p:nvPr/>
          </p:nvCxnSpPr>
          <p:spPr>
            <a:xfrm>
              <a:off x="4614193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직선 화살표 연결선 7"/>
            <p:cNvCxnSpPr/>
            <p:nvPr/>
          </p:nvCxnSpPr>
          <p:spPr>
            <a:xfrm>
              <a:off x="5292563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직선 화살표 연결선 8"/>
            <p:cNvCxnSpPr/>
            <p:nvPr/>
          </p:nvCxnSpPr>
          <p:spPr>
            <a:xfrm>
              <a:off x="6090136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직선 화살표 연결선 9"/>
            <p:cNvCxnSpPr/>
            <p:nvPr/>
          </p:nvCxnSpPr>
          <p:spPr>
            <a:xfrm>
              <a:off x="7002067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7" name="그룹 26"/>
            <p:cNvGrpSpPr/>
            <p:nvPr/>
          </p:nvGrpSpPr>
          <p:grpSpPr>
            <a:xfrm>
              <a:off x="4753326" y="907606"/>
              <a:ext cx="567815" cy="364740"/>
              <a:chOff x="5693299" y="907606"/>
              <a:chExt cx="687056" cy="364740"/>
            </a:xfrm>
          </p:grpSpPr>
          <p:sp>
            <p:nvSpPr>
              <p:cNvPr id="12" name="Rectangle 113"/>
              <p:cNvSpPr>
                <a:spLocks noChangeArrowheads="1"/>
              </p:cNvSpPr>
              <p:nvPr/>
            </p:nvSpPr>
            <p:spPr bwMode="auto">
              <a:xfrm>
                <a:off x="5693301" y="1076885"/>
                <a:ext cx="687054" cy="195461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반별검사결과</a:t>
                </a:r>
              </a:p>
            </p:txBody>
          </p:sp>
          <p:sp>
            <p:nvSpPr>
              <p:cNvPr id="13" name="Rectangle 113"/>
              <p:cNvSpPr>
                <a:spLocks noChangeArrowheads="1"/>
              </p:cNvSpPr>
              <p:nvPr/>
            </p:nvSpPr>
            <p:spPr bwMode="auto">
              <a:xfrm>
                <a:off x="5693299" y="907606"/>
                <a:ext cx="687056" cy="169279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spc="-5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담임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spc="-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grpSp>
          <p:nvGrpSpPr>
            <p:cNvPr id="28" name="그룹 27"/>
            <p:cNvGrpSpPr/>
            <p:nvPr/>
          </p:nvGrpSpPr>
          <p:grpSpPr>
            <a:xfrm>
              <a:off x="5434914" y="907606"/>
              <a:ext cx="687056" cy="364740"/>
              <a:chOff x="6497545" y="907606"/>
              <a:chExt cx="687056" cy="364740"/>
            </a:xfrm>
          </p:grpSpPr>
          <p:sp>
            <p:nvSpPr>
              <p:cNvPr id="17" name="Rectangle 113"/>
              <p:cNvSpPr>
                <a:spLocks noChangeArrowheads="1"/>
              </p:cNvSpPr>
              <p:nvPr/>
            </p:nvSpPr>
            <p:spPr bwMode="auto">
              <a:xfrm>
                <a:off x="6497547" y="1076885"/>
                <a:ext cx="687054" cy="195461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spc="-5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검사결과통계및제출</a:t>
                </a:r>
                <a:endParaRPr lang="ko-KR" altLang="en-US" sz="700" spc="-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  <p:sp>
            <p:nvSpPr>
              <p:cNvPr id="18" name="Rectangle 113"/>
              <p:cNvSpPr>
                <a:spLocks noChangeArrowheads="1"/>
              </p:cNvSpPr>
              <p:nvPr/>
            </p:nvSpPr>
            <p:spPr bwMode="auto">
              <a:xfrm>
                <a:off x="6497545" y="907606"/>
                <a:ext cx="687056" cy="169279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spc="-5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spc="-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grpSp>
          <p:nvGrpSpPr>
            <p:cNvPr id="21" name="그룹 20"/>
            <p:cNvGrpSpPr/>
            <p:nvPr/>
          </p:nvGrpSpPr>
          <p:grpSpPr>
            <a:xfrm>
              <a:off x="4079993" y="907606"/>
              <a:ext cx="567815" cy="364740"/>
              <a:chOff x="4984309" y="907606"/>
              <a:chExt cx="662776" cy="364740"/>
            </a:xfrm>
          </p:grpSpPr>
          <p:sp>
            <p:nvSpPr>
              <p:cNvPr id="22" name="Rectangle 113"/>
              <p:cNvSpPr>
                <a:spLocks noChangeArrowheads="1"/>
              </p:cNvSpPr>
              <p:nvPr/>
            </p:nvSpPr>
            <p:spPr bwMode="auto">
              <a:xfrm>
                <a:off x="4984311" y="1076885"/>
                <a:ext cx="662774" cy="195461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spc="-100" dirty="0">
                    <a:solidFill>
                      <a:schemeClr val="tx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반별검사결과관리</a:t>
                </a:r>
              </a:p>
            </p:txBody>
          </p:sp>
          <p:sp>
            <p:nvSpPr>
              <p:cNvPr id="23" name="Rectangle 113"/>
              <p:cNvSpPr>
                <a:spLocks noChangeArrowheads="1"/>
              </p:cNvSpPr>
              <p:nvPr/>
            </p:nvSpPr>
            <p:spPr bwMode="auto">
              <a:xfrm>
                <a:off x="4984309" y="907606"/>
                <a:ext cx="662776" cy="169279"/>
              </a:xfrm>
              <a:prstGeom prst="rect">
                <a:avLst/>
              </a:prstGeom>
              <a:solidFill>
                <a:srgbClr val="006600"/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b="1" spc="-50" dirty="0" err="1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b="1" spc="-50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b="1" spc="-50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담임</a:t>
                </a:r>
                <a:r>
                  <a:rPr lang="en-US" altLang="ko-KR" sz="800" b="1" spc="-50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b="1" spc="-50" dirty="0">
                  <a:solidFill>
                    <a:schemeClr val="bg1"/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cxnSp>
          <p:nvCxnSpPr>
            <p:cNvPr id="26" name="직선 화살표 연결선 25"/>
            <p:cNvCxnSpPr/>
            <p:nvPr/>
          </p:nvCxnSpPr>
          <p:spPr>
            <a:xfrm>
              <a:off x="7908866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0" name="그룹 29"/>
            <p:cNvGrpSpPr/>
            <p:nvPr/>
          </p:nvGrpSpPr>
          <p:grpSpPr>
            <a:xfrm>
              <a:off x="7145810" y="907605"/>
              <a:ext cx="800684" cy="364740"/>
              <a:chOff x="8096684" y="907605"/>
              <a:chExt cx="687056" cy="364740"/>
            </a:xfrm>
          </p:grpSpPr>
          <p:sp>
            <p:nvSpPr>
              <p:cNvPr id="15" name="Rectangle 113"/>
              <p:cNvSpPr>
                <a:spLocks noChangeArrowheads="1"/>
              </p:cNvSpPr>
              <p:nvPr/>
            </p:nvSpPr>
            <p:spPr bwMode="auto">
              <a:xfrm>
                <a:off x="8096685" y="1076883"/>
                <a:ext cx="68705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ko-KR" altLang="en-US" sz="7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학교급별검사결과통계</a:t>
                </a:r>
                <a:endParaRPr lang="ko-KR" altLang="en-US" sz="7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  <p:sp>
            <p:nvSpPr>
              <p:cNvPr id="16" name="Rectangle 113"/>
              <p:cNvSpPr>
                <a:spLocks noChangeArrowheads="1"/>
              </p:cNvSpPr>
              <p:nvPr/>
            </p:nvSpPr>
            <p:spPr bwMode="auto">
              <a:xfrm>
                <a:off x="8096684" y="907605"/>
                <a:ext cx="687056" cy="16927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ctr"/>
                <a:r>
                  <a:rPr lang="ko-KR" altLang="en-US" sz="800" kern="600" spc="-100" dirty="0" err="1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지원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r>
                  <a:rPr lang="ko-KR" altLang="en-US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청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kern="600" spc="-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grpSp>
          <p:nvGrpSpPr>
            <p:cNvPr id="29" name="그룹 28"/>
            <p:cNvGrpSpPr/>
            <p:nvPr/>
          </p:nvGrpSpPr>
          <p:grpSpPr>
            <a:xfrm>
              <a:off x="6233548" y="907607"/>
              <a:ext cx="800684" cy="364740"/>
              <a:chOff x="7298520" y="907607"/>
              <a:chExt cx="687056" cy="364740"/>
            </a:xfrm>
          </p:grpSpPr>
          <p:sp>
            <p:nvSpPr>
              <p:cNvPr id="19" name="Rectangle 113"/>
              <p:cNvSpPr>
                <a:spLocks noChangeArrowheads="1"/>
              </p:cNvSpPr>
              <p:nvPr/>
            </p:nvSpPr>
            <p:spPr bwMode="auto">
              <a:xfrm>
                <a:off x="7298521" y="1076885"/>
                <a:ext cx="68705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spc="-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학교별검사결과마감현황</a:t>
                </a:r>
              </a:p>
            </p:txBody>
          </p:sp>
          <p:sp>
            <p:nvSpPr>
              <p:cNvPr id="20" name="Rectangle 113"/>
              <p:cNvSpPr>
                <a:spLocks noChangeArrowheads="1"/>
              </p:cNvSpPr>
              <p:nvPr/>
            </p:nvSpPr>
            <p:spPr bwMode="auto">
              <a:xfrm>
                <a:off x="7298520" y="907607"/>
                <a:ext cx="687056" cy="16927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kern="600" spc="-100" dirty="0" err="1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지원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r>
                  <a:rPr lang="ko-KR" altLang="en-US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청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kern="600" spc="-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grpSp>
          <p:nvGrpSpPr>
            <p:cNvPr id="34" name="그룹 33"/>
            <p:cNvGrpSpPr/>
            <p:nvPr/>
          </p:nvGrpSpPr>
          <p:grpSpPr>
            <a:xfrm>
              <a:off x="8793581" y="907605"/>
              <a:ext cx="632286" cy="364740"/>
              <a:chOff x="8885570" y="907605"/>
              <a:chExt cx="687057" cy="364740"/>
            </a:xfrm>
          </p:grpSpPr>
          <p:sp>
            <p:nvSpPr>
              <p:cNvPr id="35" name="Rectangle 113"/>
              <p:cNvSpPr>
                <a:spLocks noChangeArrowheads="1"/>
              </p:cNvSpPr>
              <p:nvPr/>
            </p:nvSpPr>
            <p:spPr bwMode="auto">
              <a:xfrm>
                <a:off x="8885572" y="1076883"/>
                <a:ext cx="68705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ko-KR" altLang="en-US" sz="7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검사결과통계표</a:t>
                </a:r>
              </a:p>
            </p:txBody>
          </p:sp>
          <p:sp>
            <p:nvSpPr>
              <p:cNvPr id="36" name="Rectangle 113"/>
              <p:cNvSpPr>
                <a:spLocks noChangeArrowheads="1"/>
              </p:cNvSpPr>
              <p:nvPr/>
            </p:nvSpPr>
            <p:spPr bwMode="auto">
              <a:xfrm>
                <a:off x="8885570" y="907605"/>
                <a:ext cx="687056" cy="16927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ko-KR" altLang="en-US" sz="800" spc="-5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교육부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spc="-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cxnSp>
          <p:nvCxnSpPr>
            <p:cNvPr id="37" name="직선 화살표 연결선 36"/>
            <p:cNvCxnSpPr/>
            <p:nvPr/>
          </p:nvCxnSpPr>
          <p:spPr>
            <a:xfrm>
              <a:off x="8649838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1" name="그룹 30"/>
            <p:cNvGrpSpPr/>
            <p:nvPr/>
          </p:nvGrpSpPr>
          <p:grpSpPr>
            <a:xfrm>
              <a:off x="8052609" y="907605"/>
              <a:ext cx="632286" cy="364740"/>
              <a:chOff x="8885570" y="907605"/>
              <a:chExt cx="687057" cy="364740"/>
            </a:xfrm>
          </p:grpSpPr>
          <p:sp>
            <p:nvSpPr>
              <p:cNvPr id="24" name="Rectangle 113"/>
              <p:cNvSpPr>
                <a:spLocks noChangeArrowheads="1"/>
              </p:cNvSpPr>
              <p:nvPr/>
            </p:nvSpPr>
            <p:spPr bwMode="auto">
              <a:xfrm>
                <a:off x="8885572" y="1076883"/>
                <a:ext cx="68705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ko-KR" altLang="en-US" sz="7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검사결과마감처리</a:t>
                </a:r>
              </a:p>
            </p:txBody>
          </p:sp>
          <p:sp>
            <p:nvSpPr>
              <p:cNvPr id="25" name="Rectangle 113"/>
              <p:cNvSpPr>
                <a:spLocks noChangeArrowheads="1"/>
              </p:cNvSpPr>
              <p:nvPr/>
            </p:nvSpPr>
            <p:spPr bwMode="auto">
              <a:xfrm>
                <a:off x="8885570" y="907605"/>
                <a:ext cx="687056" cy="16927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ko-KR" altLang="en-US" sz="800" spc="-5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교육청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spc="-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</p:grpSp>
      <p:sp>
        <p:nvSpPr>
          <p:cNvPr id="56" name="직사각형 55"/>
          <p:cNvSpPr/>
          <p:nvPr/>
        </p:nvSpPr>
        <p:spPr>
          <a:xfrm>
            <a:off x="4466157" y="2805895"/>
            <a:ext cx="581265" cy="192927"/>
          </a:xfrm>
          <a:prstGeom prst="rect">
            <a:avLst/>
          </a:prstGeom>
          <a:noFill/>
          <a:ln w="25400">
            <a:solidFill>
              <a:srgbClr val="FD531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7" name="타원 56"/>
          <p:cNvSpPr/>
          <p:nvPr/>
        </p:nvSpPr>
        <p:spPr>
          <a:xfrm>
            <a:off x="4303953" y="2692899"/>
            <a:ext cx="182880" cy="182880"/>
          </a:xfrm>
          <a:prstGeom prst="ellipse">
            <a:avLst/>
          </a:prstGeom>
          <a:solidFill>
            <a:srgbClr val="FD5312"/>
          </a:solidFill>
          <a:ln w="25400">
            <a:solidFill>
              <a:srgbClr val="FD531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6000" rIns="0" bIns="36000" rtlCol="0" anchor="ctr"/>
          <a:lstStyle/>
          <a:p>
            <a:r>
              <a:rPr lang="en-US" altLang="ko-KR" sz="1000" b="1" spc="-100" dirty="0">
                <a:latin typeface="+mn-ea"/>
              </a:rPr>
              <a:t>14</a:t>
            </a:r>
            <a:endParaRPr lang="ko-KR" altLang="en-US" sz="1000" b="1" spc="-100" dirty="0">
              <a:latin typeface="+mn-ea"/>
            </a:endParaRPr>
          </a:p>
        </p:txBody>
      </p:sp>
      <p:pic>
        <p:nvPicPr>
          <p:cNvPr id="59" name="그림 5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4522" y="3059754"/>
            <a:ext cx="6257738" cy="3360147"/>
          </a:xfrm>
          <a:prstGeom prst="rect">
            <a:avLst/>
          </a:prstGeom>
        </p:spPr>
      </p:pic>
      <p:sp>
        <p:nvSpPr>
          <p:cNvPr id="64" name="직사각형 63"/>
          <p:cNvSpPr/>
          <p:nvPr/>
        </p:nvSpPr>
        <p:spPr>
          <a:xfrm>
            <a:off x="4223391" y="3769179"/>
            <a:ext cx="344005" cy="140866"/>
          </a:xfrm>
          <a:prstGeom prst="rect">
            <a:avLst/>
          </a:prstGeom>
          <a:noFill/>
          <a:ln w="25400">
            <a:solidFill>
              <a:srgbClr val="FD531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5" name="직사각형 64"/>
          <p:cNvSpPr/>
          <p:nvPr/>
        </p:nvSpPr>
        <p:spPr>
          <a:xfrm>
            <a:off x="6899868" y="3769179"/>
            <a:ext cx="344005" cy="140866"/>
          </a:xfrm>
          <a:prstGeom prst="rect">
            <a:avLst/>
          </a:prstGeom>
          <a:noFill/>
          <a:ln w="25400">
            <a:solidFill>
              <a:srgbClr val="FD531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66" name="꺾인 연결선 65"/>
          <p:cNvCxnSpPr>
            <a:cxnSpLocks/>
            <a:stCxn id="64" idx="2"/>
          </p:cNvCxnSpPr>
          <p:nvPr/>
        </p:nvCxnSpPr>
        <p:spPr>
          <a:xfrm rot="5400000">
            <a:off x="3596579" y="4348936"/>
            <a:ext cx="1237706" cy="359925"/>
          </a:xfrm>
          <a:prstGeom prst="bentConnector2">
            <a:avLst/>
          </a:prstGeom>
          <a:ln w="25400">
            <a:solidFill>
              <a:srgbClr val="FD531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꺾인 연결선 66"/>
          <p:cNvCxnSpPr>
            <a:cxnSpLocks/>
            <a:stCxn id="65" idx="2"/>
          </p:cNvCxnSpPr>
          <p:nvPr/>
        </p:nvCxnSpPr>
        <p:spPr>
          <a:xfrm rot="5400000">
            <a:off x="6375922" y="4464058"/>
            <a:ext cx="1249963" cy="141936"/>
          </a:xfrm>
          <a:prstGeom prst="bentConnector2">
            <a:avLst/>
          </a:prstGeom>
          <a:ln w="25400">
            <a:solidFill>
              <a:srgbClr val="FD531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8" name="그림 6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94964" y="4214320"/>
            <a:ext cx="2325471" cy="2186480"/>
          </a:xfrm>
          <a:prstGeom prst="rect">
            <a:avLst/>
          </a:prstGeom>
        </p:spPr>
      </p:pic>
      <p:pic>
        <p:nvPicPr>
          <p:cNvPr id="69" name="그림 68">
            <a:extLst>
              <a:ext uri="{FF2B5EF4-FFF2-40B4-BE49-F238E27FC236}">
                <a16:creationId xmlns="" xmlns:a16="http://schemas.microsoft.com/office/drawing/2014/main" id="{E4B92306-49D3-9B4E-B33C-1037587AC78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09355" y="4230840"/>
            <a:ext cx="2314299" cy="2169960"/>
          </a:xfrm>
          <a:prstGeom prst="rect">
            <a:avLst/>
          </a:prstGeom>
          <a:ln w="6350">
            <a:solidFill>
              <a:schemeClr val="tx1"/>
            </a:solidFill>
          </a:ln>
        </p:spPr>
      </p:pic>
      <p:pic>
        <p:nvPicPr>
          <p:cNvPr id="70" name="그림 6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654055" y="4500101"/>
            <a:ext cx="2194420" cy="1726074"/>
          </a:xfrm>
          <a:prstGeom prst="rect">
            <a:avLst/>
          </a:prstGeom>
        </p:spPr>
      </p:pic>
      <p:sp>
        <p:nvSpPr>
          <p:cNvPr id="53" name="직사각형 52">
            <a:extLst>
              <a:ext uri="{FF2B5EF4-FFF2-40B4-BE49-F238E27FC236}">
                <a16:creationId xmlns="" xmlns:a16="http://schemas.microsoft.com/office/drawing/2014/main" id="{7E13B21E-D9E5-4BE6-AB9C-ADCDEF6AE8BD}"/>
              </a:ext>
            </a:extLst>
          </p:cNvPr>
          <p:cNvSpPr/>
          <p:nvPr/>
        </p:nvSpPr>
        <p:spPr>
          <a:xfrm>
            <a:off x="320392" y="6495436"/>
            <a:ext cx="8999978" cy="193258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80000" indent="-180000">
              <a:lnSpc>
                <a:spcPct val="120000"/>
              </a:lnSpc>
            </a:pP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⑭ 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[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재학생외검사결과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] 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버튼 클릭 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→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당해년도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정서행동특성검사 이후 학적이 변경된 학생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(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유예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, 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면제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, 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제적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, 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자퇴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, 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퇴학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, 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유학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, 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휴학 등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)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에 대한 검사결과를 조회함</a:t>
            </a:r>
            <a:endParaRPr lang="en-US" altLang="ko-KR" sz="1100" b="1" dirty="0">
              <a:ln>
                <a:solidFill>
                  <a:schemeClr val="tx1">
                    <a:lumMod val="85000"/>
                    <a:lumOff val="15000"/>
                    <a:alpha val="0"/>
                  </a:schemeClr>
                </a:solidFill>
              </a:ln>
              <a:solidFill>
                <a:srgbClr val="FD5312"/>
              </a:solidFill>
              <a:latin typeface="나눔바른고딕" panose="020B0600000101010101" charset="-127"/>
              <a:ea typeface="나눔바른고딕" panose="020B0600000101010101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989304427"/>
      </p:ext>
    </p:extLst>
  </p:cSld>
  <p:clrMapOvr>
    <a:masterClrMapping/>
  </p:clrMapOvr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5595" y="1779974"/>
            <a:ext cx="9273418" cy="3960000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</p:pic>
      <p:sp>
        <p:nvSpPr>
          <p:cNvPr id="93" name="TextBox 4">
            <a:extLst>
              <a:ext uri="{FF2B5EF4-FFF2-40B4-BE49-F238E27FC236}">
                <a16:creationId xmlns:a16="http://schemas.microsoft.com/office/drawing/2014/main" xmlns="" id="{B2A2134E-34A5-422C-8D66-092F6558A4F0}"/>
              </a:ext>
            </a:extLst>
          </p:cNvPr>
          <p:cNvSpPr txBox="1"/>
          <p:nvPr/>
        </p:nvSpPr>
        <p:spPr>
          <a:xfrm>
            <a:off x="96327" y="39171"/>
            <a:ext cx="51569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000" b="1" spc="-7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담임 주요 업무처리 방법</a:t>
            </a:r>
          </a:p>
        </p:txBody>
      </p:sp>
      <p:sp>
        <p:nvSpPr>
          <p:cNvPr id="14" name="모서리가 둥근 직사각형 13">
            <a:extLst>
              <a:ext uri="{FF2B5EF4-FFF2-40B4-BE49-F238E27FC236}">
                <a16:creationId xmlns:a16="http://schemas.microsoft.com/office/drawing/2014/main" xmlns="" id="{A48839FD-54EA-214C-BE98-4BDD2DF3094C}"/>
              </a:ext>
            </a:extLst>
          </p:cNvPr>
          <p:cNvSpPr/>
          <p:nvPr/>
        </p:nvSpPr>
        <p:spPr>
          <a:xfrm>
            <a:off x="163006" y="802346"/>
            <a:ext cx="3642849" cy="669007"/>
          </a:xfrm>
          <a:prstGeom prst="roundRect">
            <a:avLst>
              <a:gd name="adj" fmla="val 50000"/>
            </a:avLst>
          </a:prstGeom>
          <a:solidFill>
            <a:srgbClr val="E2F0D9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4. </a:t>
            </a:r>
            <a:r>
              <a:rPr lang="ko-KR" altLang="en-US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담임 </a:t>
            </a:r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– </a:t>
            </a:r>
            <a:r>
              <a:rPr lang="ko-KR" altLang="en-US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검사결과관리</a:t>
            </a:r>
            <a:endParaRPr lang="en-US" altLang="ko-KR" sz="1600" b="1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66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lvl="0"/>
            <a:r>
              <a:rPr lang="en-US" altLang="ko-KR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4.2. </a:t>
            </a:r>
            <a:r>
              <a:rPr lang="ko-KR" altLang="en-US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반별검사관리</a:t>
            </a:r>
            <a:r>
              <a:rPr lang="en-US" altLang="ko-KR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(1/2)</a:t>
            </a:r>
            <a:endParaRPr lang="ko-KR" altLang="en-US" b="1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66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5" name="사각형: 둥근 모서리 81">
            <a:extLst>
              <a:ext uri="{FF2B5EF4-FFF2-40B4-BE49-F238E27FC236}">
                <a16:creationId xmlns:a16="http://schemas.microsoft.com/office/drawing/2014/main" xmlns="" id="{E908EED5-9D07-442C-87CA-697451B62CB7}"/>
              </a:ext>
            </a:extLst>
          </p:cNvPr>
          <p:cNvSpPr/>
          <p:nvPr/>
        </p:nvSpPr>
        <p:spPr>
          <a:xfrm>
            <a:off x="3970021" y="802347"/>
            <a:ext cx="5662930" cy="550546"/>
          </a:xfrm>
          <a:prstGeom prst="roundRect">
            <a:avLst>
              <a:gd name="adj" fmla="val 6492"/>
            </a:avLst>
          </a:prstGeom>
          <a:solidFill>
            <a:schemeClr val="bg1"/>
          </a:solidFill>
          <a:ln w="6350">
            <a:solidFill>
              <a:schemeClr val="bg1">
                <a:lumMod val="75000"/>
              </a:schemeClr>
            </a:solidFill>
          </a:ln>
          <a:effectLst>
            <a:outerShdw blurRad="889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defTabSz="1090746" fontAlgn="ctr" latinLnBrk="0">
              <a:buClr>
                <a:srgbClr val="336699"/>
              </a:buClr>
              <a:defRPr/>
            </a:pPr>
            <a:endParaRPr kumimoji="1" lang="en-US" altLang="ko-KR" sz="200" b="1" kern="0" dirty="0">
              <a:ln w="0">
                <a:solidFill>
                  <a:srgbClr val="0B4355">
                    <a:alpha val="5000"/>
                  </a:srgbClr>
                </a:solidFill>
              </a:ln>
              <a:solidFill>
                <a:srgbClr val="C00000"/>
              </a:solidFill>
              <a:latin typeface="나눔바른고딕" panose="020B0600000101010101" charset="-127"/>
              <a:ea typeface="나눔바른고딕" panose="020B0600000101010101" charset="-127"/>
              <a:sym typeface="Wingdings" pitchFamily="2" charset="2"/>
            </a:endParaRPr>
          </a:p>
        </p:txBody>
      </p:sp>
      <p:grpSp>
        <p:nvGrpSpPr>
          <p:cNvPr id="33" name="그룹 32"/>
          <p:cNvGrpSpPr/>
          <p:nvPr/>
        </p:nvGrpSpPr>
        <p:grpSpPr>
          <a:xfrm>
            <a:off x="4079992" y="907605"/>
            <a:ext cx="5451357" cy="364742"/>
            <a:chOff x="4079993" y="907605"/>
            <a:chExt cx="5345874" cy="364742"/>
          </a:xfrm>
        </p:grpSpPr>
        <p:cxnSp>
          <p:nvCxnSpPr>
            <p:cNvPr id="7" name="직선 화살표 연결선 6"/>
            <p:cNvCxnSpPr/>
            <p:nvPr/>
          </p:nvCxnSpPr>
          <p:spPr>
            <a:xfrm>
              <a:off x="4614193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직선 화살표 연결선 7"/>
            <p:cNvCxnSpPr/>
            <p:nvPr/>
          </p:nvCxnSpPr>
          <p:spPr>
            <a:xfrm>
              <a:off x="5292563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직선 화살표 연결선 8"/>
            <p:cNvCxnSpPr/>
            <p:nvPr/>
          </p:nvCxnSpPr>
          <p:spPr>
            <a:xfrm>
              <a:off x="6090136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직선 화살표 연결선 9"/>
            <p:cNvCxnSpPr/>
            <p:nvPr/>
          </p:nvCxnSpPr>
          <p:spPr>
            <a:xfrm>
              <a:off x="7002067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7" name="그룹 26"/>
            <p:cNvGrpSpPr/>
            <p:nvPr/>
          </p:nvGrpSpPr>
          <p:grpSpPr>
            <a:xfrm>
              <a:off x="4753326" y="907606"/>
              <a:ext cx="567815" cy="364740"/>
              <a:chOff x="5693299" y="907606"/>
              <a:chExt cx="687056" cy="364740"/>
            </a:xfrm>
          </p:grpSpPr>
          <p:sp>
            <p:nvSpPr>
              <p:cNvPr id="12" name="Rectangle 113"/>
              <p:cNvSpPr>
                <a:spLocks noChangeArrowheads="1"/>
              </p:cNvSpPr>
              <p:nvPr/>
            </p:nvSpPr>
            <p:spPr bwMode="auto">
              <a:xfrm>
                <a:off x="5693301" y="1076885"/>
                <a:ext cx="687054" cy="195461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dirty="0">
                    <a:solidFill>
                      <a:schemeClr val="tx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반별검사결과</a:t>
                </a:r>
              </a:p>
            </p:txBody>
          </p:sp>
          <p:sp>
            <p:nvSpPr>
              <p:cNvPr id="13" name="Rectangle 113"/>
              <p:cNvSpPr>
                <a:spLocks noChangeArrowheads="1"/>
              </p:cNvSpPr>
              <p:nvPr/>
            </p:nvSpPr>
            <p:spPr bwMode="auto">
              <a:xfrm>
                <a:off x="5693299" y="907606"/>
                <a:ext cx="687056" cy="169279"/>
              </a:xfrm>
              <a:prstGeom prst="rect">
                <a:avLst/>
              </a:prstGeom>
              <a:solidFill>
                <a:srgbClr val="006600"/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b="1" spc="-50" dirty="0" err="1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b="1" spc="-50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b="1" spc="-50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담임</a:t>
                </a:r>
                <a:r>
                  <a:rPr lang="en-US" altLang="ko-KR" sz="800" b="1" spc="-50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b="1" spc="-50" dirty="0">
                  <a:solidFill>
                    <a:schemeClr val="bg1"/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grpSp>
          <p:nvGrpSpPr>
            <p:cNvPr id="28" name="그룹 27"/>
            <p:cNvGrpSpPr/>
            <p:nvPr/>
          </p:nvGrpSpPr>
          <p:grpSpPr>
            <a:xfrm>
              <a:off x="5434914" y="907606"/>
              <a:ext cx="687056" cy="364740"/>
              <a:chOff x="6497545" y="907606"/>
              <a:chExt cx="687056" cy="364740"/>
            </a:xfrm>
          </p:grpSpPr>
          <p:sp>
            <p:nvSpPr>
              <p:cNvPr id="17" name="Rectangle 113"/>
              <p:cNvSpPr>
                <a:spLocks noChangeArrowheads="1"/>
              </p:cNvSpPr>
              <p:nvPr/>
            </p:nvSpPr>
            <p:spPr bwMode="auto">
              <a:xfrm>
                <a:off x="6497547" y="1076885"/>
                <a:ext cx="687054" cy="195461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spc="-5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검사결과통계및제출</a:t>
                </a:r>
                <a:endParaRPr lang="ko-KR" altLang="en-US" sz="700" spc="-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  <p:sp>
            <p:nvSpPr>
              <p:cNvPr id="18" name="Rectangle 113"/>
              <p:cNvSpPr>
                <a:spLocks noChangeArrowheads="1"/>
              </p:cNvSpPr>
              <p:nvPr/>
            </p:nvSpPr>
            <p:spPr bwMode="auto">
              <a:xfrm>
                <a:off x="6497545" y="907606"/>
                <a:ext cx="687056" cy="169279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spc="-5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spc="-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grpSp>
          <p:nvGrpSpPr>
            <p:cNvPr id="21" name="그룹 20"/>
            <p:cNvGrpSpPr/>
            <p:nvPr/>
          </p:nvGrpSpPr>
          <p:grpSpPr>
            <a:xfrm>
              <a:off x="4079993" y="907606"/>
              <a:ext cx="567815" cy="364740"/>
              <a:chOff x="4984309" y="907606"/>
              <a:chExt cx="662776" cy="364740"/>
            </a:xfrm>
          </p:grpSpPr>
          <p:sp>
            <p:nvSpPr>
              <p:cNvPr id="22" name="Rectangle 113"/>
              <p:cNvSpPr>
                <a:spLocks noChangeArrowheads="1"/>
              </p:cNvSpPr>
              <p:nvPr/>
            </p:nvSpPr>
            <p:spPr bwMode="auto">
              <a:xfrm>
                <a:off x="4984311" y="1076885"/>
                <a:ext cx="662774" cy="195461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spc="-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반별검사결과관리</a:t>
                </a:r>
              </a:p>
            </p:txBody>
          </p:sp>
          <p:sp>
            <p:nvSpPr>
              <p:cNvPr id="23" name="Rectangle 113"/>
              <p:cNvSpPr>
                <a:spLocks noChangeArrowheads="1"/>
              </p:cNvSpPr>
              <p:nvPr/>
            </p:nvSpPr>
            <p:spPr bwMode="auto">
              <a:xfrm>
                <a:off x="4984309" y="907606"/>
                <a:ext cx="662776" cy="169279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spc="-5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담임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spc="-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cxnSp>
          <p:nvCxnSpPr>
            <p:cNvPr id="26" name="직선 화살표 연결선 25"/>
            <p:cNvCxnSpPr/>
            <p:nvPr/>
          </p:nvCxnSpPr>
          <p:spPr>
            <a:xfrm>
              <a:off x="7908866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0" name="그룹 29"/>
            <p:cNvGrpSpPr/>
            <p:nvPr/>
          </p:nvGrpSpPr>
          <p:grpSpPr>
            <a:xfrm>
              <a:off x="7145810" y="907605"/>
              <a:ext cx="800684" cy="364740"/>
              <a:chOff x="8096684" y="907605"/>
              <a:chExt cx="687056" cy="364740"/>
            </a:xfrm>
          </p:grpSpPr>
          <p:sp>
            <p:nvSpPr>
              <p:cNvPr id="15" name="Rectangle 113"/>
              <p:cNvSpPr>
                <a:spLocks noChangeArrowheads="1"/>
              </p:cNvSpPr>
              <p:nvPr/>
            </p:nvSpPr>
            <p:spPr bwMode="auto">
              <a:xfrm>
                <a:off x="8096685" y="1076883"/>
                <a:ext cx="68705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ko-KR" altLang="en-US" sz="7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학교급별검사결과통계</a:t>
                </a:r>
                <a:endParaRPr lang="ko-KR" altLang="en-US" sz="7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  <p:sp>
            <p:nvSpPr>
              <p:cNvPr id="16" name="Rectangle 113"/>
              <p:cNvSpPr>
                <a:spLocks noChangeArrowheads="1"/>
              </p:cNvSpPr>
              <p:nvPr/>
            </p:nvSpPr>
            <p:spPr bwMode="auto">
              <a:xfrm>
                <a:off x="8096684" y="907605"/>
                <a:ext cx="687056" cy="16927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ctr"/>
                <a:r>
                  <a:rPr lang="ko-KR" altLang="en-US" sz="800" kern="600" spc="-100" dirty="0" err="1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지원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r>
                  <a:rPr lang="ko-KR" altLang="en-US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청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kern="600" spc="-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grpSp>
          <p:nvGrpSpPr>
            <p:cNvPr id="29" name="그룹 28"/>
            <p:cNvGrpSpPr/>
            <p:nvPr/>
          </p:nvGrpSpPr>
          <p:grpSpPr>
            <a:xfrm>
              <a:off x="6233548" y="907607"/>
              <a:ext cx="800684" cy="364740"/>
              <a:chOff x="7298520" y="907607"/>
              <a:chExt cx="687056" cy="364740"/>
            </a:xfrm>
          </p:grpSpPr>
          <p:sp>
            <p:nvSpPr>
              <p:cNvPr id="19" name="Rectangle 113"/>
              <p:cNvSpPr>
                <a:spLocks noChangeArrowheads="1"/>
              </p:cNvSpPr>
              <p:nvPr/>
            </p:nvSpPr>
            <p:spPr bwMode="auto">
              <a:xfrm>
                <a:off x="7298521" y="1076885"/>
                <a:ext cx="68705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spc="-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학교별검사결과마감현황</a:t>
                </a:r>
              </a:p>
            </p:txBody>
          </p:sp>
          <p:sp>
            <p:nvSpPr>
              <p:cNvPr id="20" name="Rectangle 113"/>
              <p:cNvSpPr>
                <a:spLocks noChangeArrowheads="1"/>
              </p:cNvSpPr>
              <p:nvPr/>
            </p:nvSpPr>
            <p:spPr bwMode="auto">
              <a:xfrm>
                <a:off x="7298520" y="907607"/>
                <a:ext cx="687056" cy="16927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kern="600" spc="-100" dirty="0" err="1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지원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r>
                  <a:rPr lang="ko-KR" altLang="en-US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청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kern="600" spc="-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grpSp>
          <p:nvGrpSpPr>
            <p:cNvPr id="34" name="그룹 33"/>
            <p:cNvGrpSpPr/>
            <p:nvPr/>
          </p:nvGrpSpPr>
          <p:grpSpPr>
            <a:xfrm>
              <a:off x="8793581" y="907605"/>
              <a:ext cx="632286" cy="364740"/>
              <a:chOff x="8885570" y="907605"/>
              <a:chExt cx="687057" cy="364740"/>
            </a:xfrm>
          </p:grpSpPr>
          <p:sp>
            <p:nvSpPr>
              <p:cNvPr id="35" name="Rectangle 113"/>
              <p:cNvSpPr>
                <a:spLocks noChangeArrowheads="1"/>
              </p:cNvSpPr>
              <p:nvPr/>
            </p:nvSpPr>
            <p:spPr bwMode="auto">
              <a:xfrm>
                <a:off x="8885572" y="1076883"/>
                <a:ext cx="68705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ko-KR" altLang="en-US" sz="7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검사결과통계표</a:t>
                </a:r>
              </a:p>
            </p:txBody>
          </p:sp>
          <p:sp>
            <p:nvSpPr>
              <p:cNvPr id="36" name="Rectangle 113"/>
              <p:cNvSpPr>
                <a:spLocks noChangeArrowheads="1"/>
              </p:cNvSpPr>
              <p:nvPr/>
            </p:nvSpPr>
            <p:spPr bwMode="auto">
              <a:xfrm>
                <a:off x="8885570" y="907605"/>
                <a:ext cx="687056" cy="16927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ko-KR" altLang="en-US" sz="800" spc="-5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교육부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spc="-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cxnSp>
          <p:nvCxnSpPr>
            <p:cNvPr id="37" name="직선 화살표 연결선 36"/>
            <p:cNvCxnSpPr/>
            <p:nvPr/>
          </p:nvCxnSpPr>
          <p:spPr>
            <a:xfrm>
              <a:off x="8649838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1" name="그룹 30"/>
            <p:cNvGrpSpPr/>
            <p:nvPr/>
          </p:nvGrpSpPr>
          <p:grpSpPr>
            <a:xfrm>
              <a:off x="8052609" y="907605"/>
              <a:ext cx="632286" cy="364740"/>
              <a:chOff x="8885570" y="907605"/>
              <a:chExt cx="687057" cy="364740"/>
            </a:xfrm>
          </p:grpSpPr>
          <p:sp>
            <p:nvSpPr>
              <p:cNvPr id="24" name="Rectangle 113"/>
              <p:cNvSpPr>
                <a:spLocks noChangeArrowheads="1"/>
              </p:cNvSpPr>
              <p:nvPr/>
            </p:nvSpPr>
            <p:spPr bwMode="auto">
              <a:xfrm>
                <a:off x="8885572" y="1076883"/>
                <a:ext cx="68705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ko-KR" altLang="en-US" sz="7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검사결과마감처리</a:t>
                </a:r>
              </a:p>
            </p:txBody>
          </p:sp>
          <p:sp>
            <p:nvSpPr>
              <p:cNvPr id="25" name="Rectangle 113"/>
              <p:cNvSpPr>
                <a:spLocks noChangeArrowheads="1"/>
              </p:cNvSpPr>
              <p:nvPr/>
            </p:nvSpPr>
            <p:spPr bwMode="auto">
              <a:xfrm>
                <a:off x="8885570" y="907605"/>
                <a:ext cx="687056" cy="16927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ko-KR" altLang="en-US" sz="800" spc="-5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교육청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spc="-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</p:grpSp>
      <p:sp>
        <p:nvSpPr>
          <p:cNvPr id="46" name="직사각형 45"/>
          <p:cNvSpPr/>
          <p:nvPr/>
        </p:nvSpPr>
        <p:spPr>
          <a:xfrm>
            <a:off x="6270399" y="3127129"/>
            <a:ext cx="297396" cy="347592"/>
          </a:xfrm>
          <a:prstGeom prst="rect">
            <a:avLst/>
          </a:prstGeom>
          <a:noFill/>
          <a:ln w="25400">
            <a:solidFill>
              <a:srgbClr val="FD531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7" name="타원 46"/>
          <p:cNvSpPr/>
          <p:nvPr/>
        </p:nvSpPr>
        <p:spPr>
          <a:xfrm>
            <a:off x="6172609" y="3037875"/>
            <a:ext cx="182880" cy="182880"/>
          </a:xfrm>
          <a:prstGeom prst="ellipse">
            <a:avLst/>
          </a:prstGeom>
          <a:solidFill>
            <a:srgbClr val="FD5312"/>
          </a:solidFill>
          <a:ln w="25400">
            <a:solidFill>
              <a:srgbClr val="FD531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b="1" dirty="0">
                <a:latin typeface="+mn-ea"/>
              </a:rPr>
              <a:t>2</a:t>
            </a:r>
            <a:endParaRPr lang="ko-KR" altLang="en-US" sz="1100" b="1" dirty="0">
              <a:latin typeface="+mn-ea"/>
            </a:endParaRPr>
          </a:p>
        </p:txBody>
      </p:sp>
      <p:sp>
        <p:nvSpPr>
          <p:cNvPr id="60" name="직사각형 59"/>
          <p:cNvSpPr/>
          <p:nvPr/>
        </p:nvSpPr>
        <p:spPr>
          <a:xfrm>
            <a:off x="9248379" y="3104269"/>
            <a:ext cx="297396" cy="370452"/>
          </a:xfrm>
          <a:prstGeom prst="rect">
            <a:avLst/>
          </a:prstGeom>
          <a:noFill/>
          <a:ln w="25400">
            <a:solidFill>
              <a:srgbClr val="FD531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1" name="타원 60"/>
          <p:cNvSpPr/>
          <p:nvPr/>
        </p:nvSpPr>
        <p:spPr>
          <a:xfrm>
            <a:off x="9156939" y="3015015"/>
            <a:ext cx="182880" cy="182880"/>
          </a:xfrm>
          <a:prstGeom prst="ellipse">
            <a:avLst/>
          </a:prstGeom>
          <a:solidFill>
            <a:srgbClr val="FD5312"/>
          </a:solidFill>
          <a:ln w="25400">
            <a:solidFill>
              <a:srgbClr val="FD531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b="1" dirty="0">
                <a:latin typeface="+mn-ea"/>
              </a:rPr>
              <a:t>2</a:t>
            </a:r>
            <a:endParaRPr lang="ko-KR" altLang="en-US" sz="1100" b="1" dirty="0">
              <a:latin typeface="+mn-ea"/>
            </a:endParaRPr>
          </a:p>
        </p:txBody>
      </p:sp>
      <p:sp>
        <p:nvSpPr>
          <p:cNvPr id="68" name="직사각형 67">
            <a:extLst>
              <a:ext uri="{FF2B5EF4-FFF2-40B4-BE49-F238E27FC236}">
                <a16:creationId xmlns:a16="http://schemas.microsoft.com/office/drawing/2014/main" xmlns="" id="{7E13B21E-D9E5-4BE6-AB9C-ADCDEF6AE8BD}"/>
              </a:ext>
            </a:extLst>
          </p:cNvPr>
          <p:cNvSpPr/>
          <p:nvPr/>
        </p:nvSpPr>
        <p:spPr>
          <a:xfrm>
            <a:off x="395107" y="5874849"/>
            <a:ext cx="7735887" cy="609398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80000" indent="-180000">
              <a:lnSpc>
                <a:spcPct val="120000"/>
              </a:lnSpc>
            </a:pPr>
            <a:r>
              <a:rPr lang="ko-KR" altLang="en-US" sz="1100" b="1" spc="-90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+mn-ea"/>
              </a:rPr>
              <a:t>① </a:t>
            </a:r>
            <a:r>
              <a:rPr lang="ko-KR" altLang="en-US" sz="1100" b="1" spc="-90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+mn-ea"/>
              </a:rPr>
              <a:t>자료권한이</a:t>
            </a:r>
            <a:r>
              <a:rPr lang="ko-KR" altLang="en-US" sz="1100" b="1" spc="-90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+mn-ea"/>
              </a:rPr>
              <a:t> 있는 </a:t>
            </a:r>
            <a:r>
              <a:rPr lang="ko-KR" altLang="en-US" sz="1100" b="1" spc="-90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+mn-ea"/>
              </a:rPr>
              <a:t>담임반에</a:t>
            </a:r>
            <a:r>
              <a:rPr lang="ko-KR" altLang="en-US" sz="1100" b="1" spc="-90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+mn-ea"/>
              </a:rPr>
              <a:t> 대해 자동으로 설정됨</a:t>
            </a:r>
            <a:endParaRPr lang="en-US" altLang="ko-KR" sz="1100" b="1" dirty="0">
              <a:ln>
                <a:solidFill>
                  <a:schemeClr val="tx1">
                    <a:lumMod val="85000"/>
                    <a:lumOff val="15000"/>
                    <a:alpha val="0"/>
                  </a:schemeClr>
                </a:solidFill>
              </a:ln>
              <a:solidFill>
                <a:srgbClr val="FD5312"/>
              </a:solidFill>
              <a:latin typeface="나눔바른고딕" panose="020B0600000101010101" charset="-127"/>
              <a:ea typeface="나눔바른고딕" panose="020B0600000101010101" charset="-127"/>
            </a:endParaRPr>
          </a:p>
          <a:p>
            <a:pPr marL="180000" indent="-180000">
              <a:lnSpc>
                <a:spcPct val="120000"/>
              </a:lnSpc>
            </a:pP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② 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학생별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1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차검사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또는 재검사의 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[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적용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] 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버튼을 클릭하여 통계에  최종 적용할 검사결과를 선택함</a:t>
            </a:r>
            <a:endParaRPr lang="en-US" altLang="ko-KR" sz="1100" b="1" dirty="0">
              <a:ln>
                <a:solidFill>
                  <a:schemeClr val="tx1">
                    <a:lumMod val="85000"/>
                    <a:lumOff val="15000"/>
                    <a:alpha val="0"/>
                  </a:schemeClr>
                </a:solidFill>
              </a:ln>
              <a:solidFill>
                <a:srgbClr val="FD5312"/>
              </a:solidFill>
              <a:latin typeface="나눔바른고딕" panose="020B0600000101010101" charset="-127"/>
              <a:ea typeface="나눔바른고딕" panose="020B0600000101010101" charset="-127"/>
            </a:endParaRPr>
          </a:p>
          <a:p>
            <a:pPr marL="180000" indent="-180000">
              <a:lnSpc>
                <a:spcPct val="120000"/>
              </a:lnSpc>
            </a:pP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※ 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온라인 검사 참여할 경우 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[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적용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] 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버튼은 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비활성화됨</a:t>
            </a:r>
            <a:endParaRPr lang="en-US" altLang="ko-KR" sz="1100" b="1" dirty="0">
              <a:ln>
                <a:solidFill>
                  <a:schemeClr val="tx1">
                    <a:lumMod val="85000"/>
                    <a:lumOff val="15000"/>
                    <a:alpha val="0"/>
                  </a:schemeClr>
                </a:solidFill>
              </a:ln>
              <a:solidFill>
                <a:srgbClr val="FD5312"/>
              </a:solidFill>
              <a:latin typeface="나눔바른고딕" panose="020B0600000101010101" charset="-127"/>
              <a:ea typeface="나눔바른고딕" panose="020B0600000101010101" charset="-127"/>
            </a:endParaRPr>
          </a:p>
        </p:txBody>
      </p:sp>
      <p:sp>
        <p:nvSpPr>
          <p:cNvPr id="69" name="직사각형 68"/>
          <p:cNvSpPr/>
          <p:nvPr/>
        </p:nvSpPr>
        <p:spPr>
          <a:xfrm>
            <a:off x="1589246" y="2170596"/>
            <a:ext cx="5722144" cy="191264"/>
          </a:xfrm>
          <a:prstGeom prst="rect">
            <a:avLst/>
          </a:prstGeom>
          <a:noFill/>
          <a:ln w="25400">
            <a:solidFill>
              <a:srgbClr val="FD531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0" name="타원 69"/>
          <p:cNvSpPr/>
          <p:nvPr/>
        </p:nvSpPr>
        <p:spPr>
          <a:xfrm>
            <a:off x="1495425" y="2079156"/>
            <a:ext cx="182880" cy="182880"/>
          </a:xfrm>
          <a:prstGeom prst="ellipse">
            <a:avLst/>
          </a:prstGeom>
          <a:solidFill>
            <a:srgbClr val="FD5312"/>
          </a:solidFill>
          <a:ln w="25400">
            <a:solidFill>
              <a:srgbClr val="FD531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b="1" dirty="0">
                <a:latin typeface="+mn-ea"/>
              </a:rPr>
              <a:t>1</a:t>
            </a:r>
            <a:endParaRPr lang="ko-KR" altLang="en-US" sz="1100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11916297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4173" y="1781551"/>
            <a:ext cx="9360000" cy="4199352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</p:pic>
      <p:sp>
        <p:nvSpPr>
          <p:cNvPr id="93" name="TextBox 4">
            <a:extLst>
              <a:ext uri="{FF2B5EF4-FFF2-40B4-BE49-F238E27FC236}">
                <a16:creationId xmlns:a16="http://schemas.microsoft.com/office/drawing/2014/main" xmlns="" id="{B2A2134E-34A5-422C-8D66-092F6558A4F0}"/>
              </a:ext>
            </a:extLst>
          </p:cNvPr>
          <p:cNvSpPr txBox="1"/>
          <p:nvPr/>
        </p:nvSpPr>
        <p:spPr>
          <a:xfrm>
            <a:off x="96327" y="39171"/>
            <a:ext cx="51569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000" b="1" spc="-7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시도교육청 주요 업무처리 방법</a:t>
            </a:r>
          </a:p>
        </p:txBody>
      </p:sp>
      <p:sp>
        <p:nvSpPr>
          <p:cNvPr id="12" name="사각형: 둥근 모서리 81">
            <a:extLst>
              <a:ext uri="{FF2B5EF4-FFF2-40B4-BE49-F238E27FC236}">
                <a16:creationId xmlns:a16="http://schemas.microsoft.com/office/drawing/2014/main" xmlns="" id="{E908EED5-9D07-442C-87CA-697451B62CB7}"/>
              </a:ext>
            </a:extLst>
          </p:cNvPr>
          <p:cNvSpPr/>
          <p:nvPr/>
        </p:nvSpPr>
        <p:spPr>
          <a:xfrm>
            <a:off x="4829695" y="802347"/>
            <a:ext cx="4803255" cy="550546"/>
          </a:xfrm>
          <a:prstGeom prst="roundRect">
            <a:avLst>
              <a:gd name="adj" fmla="val 6492"/>
            </a:avLst>
          </a:prstGeom>
          <a:solidFill>
            <a:schemeClr val="bg1"/>
          </a:solidFill>
          <a:ln w="6350">
            <a:solidFill>
              <a:schemeClr val="bg1">
                <a:lumMod val="75000"/>
              </a:schemeClr>
            </a:solidFill>
          </a:ln>
          <a:effectLst>
            <a:outerShdw blurRad="889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defTabSz="1090746" fontAlgn="ctr" latinLnBrk="0">
              <a:buClr>
                <a:srgbClr val="336699"/>
              </a:buClr>
              <a:defRPr/>
            </a:pPr>
            <a:endParaRPr kumimoji="1" lang="en-US" altLang="ko-KR" sz="200" b="1" kern="0" dirty="0">
              <a:ln w="0">
                <a:solidFill>
                  <a:srgbClr val="0B4355">
                    <a:alpha val="5000"/>
                  </a:srgbClr>
                </a:solidFill>
              </a:ln>
              <a:solidFill>
                <a:srgbClr val="C00000"/>
              </a:solidFill>
              <a:latin typeface="나눔바른고딕" panose="020B0600000101010101" charset="-127"/>
              <a:ea typeface="나눔바른고딕" panose="020B0600000101010101" charset="-127"/>
              <a:sym typeface="Wingdings" pitchFamily="2" charset="2"/>
            </a:endParaRPr>
          </a:p>
        </p:txBody>
      </p:sp>
      <p:grpSp>
        <p:nvGrpSpPr>
          <p:cNvPr id="22" name="그룹 21"/>
          <p:cNvGrpSpPr/>
          <p:nvPr/>
        </p:nvGrpSpPr>
        <p:grpSpPr>
          <a:xfrm>
            <a:off x="4984309" y="907605"/>
            <a:ext cx="4469254" cy="364742"/>
            <a:chOff x="4984309" y="907605"/>
            <a:chExt cx="3757053" cy="364742"/>
          </a:xfrm>
        </p:grpSpPr>
        <p:cxnSp>
          <p:nvCxnSpPr>
            <p:cNvPr id="18" name="직선 화살표 연결선 17"/>
            <p:cNvCxnSpPr/>
            <p:nvPr/>
          </p:nvCxnSpPr>
          <p:spPr>
            <a:xfrm>
              <a:off x="5621471" y="1109350"/>
              <a:ext cx="13866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직선 화살표 연결선 41"/>
            <p:cNvCxnSpPr/>
            <p:nvPr/>
          </p:nvCxnSpPr>
          <p:spPr>
            <a:xfrm>
              <a:off x="6397296" y="1109350"/>
              <a:ext cx="13866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직선 화살표 연결선 42"/>
            <p:cNvCxnSpPr/>
            <p:nvPr/>
          </p:nvCxnSpPr>
          <p:spPr>
            <a:xfrm>
              <a:off x="7169966" y="1109350"/>
              <a:ext cx="13866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직선 화살표 연결선 44"/>
            <p:cNvCxnSpPr/>
            <p:nvPr/>
          </p:nvCxnSpPr>
          <p:spPr>
            <a:xfrm>
              <a:off x="7939923" y="1109350"/>
              <a:ext cx="13866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0" name="그룹 9"/>
            <p:cNvGrpSpPr/>
            <p:nvPr/>
          </p:nvGrpSpPr>
          <p:grpSpPr>
            <a:xfrm>
              <a:off x="4984309" y="907605"/>
              <a:ext cx="3757053" cy="364742"/>
              <a:chOff x="4984309" y="907605"/>
              <a:chExt cx="3757053" cy="364742"/>
            </a:xfrm>
          </p:grpSpPr>
          <p:sp>
            <p:nvSpPr>
              <p:cNvPr id="15" name="Rectangle 113"/>
              <p:cNvSpPr>
                <a:spLocks noChangeArrowheads="1"/>
              </p:cNvSpPr>
              <p:nvPr/>
            </p:nvSpPr>
            <p:spPr bwMode="auto">
              <a:xfrm>
                <a:off x="5760136" y="1076885"/>
                <a:ext cx="662774" cy="195461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관할교육지원청관리</a:t>
                </a:r>
              </a:p>
            </p:txBody>
          </p:sp>
          <p:sp>
            <p:nvSpPr>
              <p:cNvPr id="16" name="Rectangle 113"/>
              <p:cNvSpPr>
                <a:spLocks noChangeArrowheads="1"/>
              </p:cNvSpPr>
              <p:nvPr/>
            </p:nvSpPr>
            <p:spPr bwMode="auto">
              <a:xfrm>
                <a:off x="5760134" y="907606"/>
                <a:ext cx="662776" cy="169279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교육청</a:t>
                </a:r>
                <a:r>
                  <a:rPr lang="en-US" altLang="ko-KR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  <p:sp>
            <p:nvSpPr>
              <p:cNvPr id="20" name="Rectangle 113"/>
              <p:cNvSpPr>
                <a:spLocks noChangeArrowheads="1"/>
              </p:cNvSpPr>
              <p:nvPr/>
            </p:nvSpPr>
            <p:spPr bwMode="auto">
              <a:xfrm>
                <a:off x="8078587" y="1076883"/>
                <a:ext cx="66277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ko-KR" altLang="en-US" sz="7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참여번호관리</a:t>
                </a:r>
              </a:p>
            </p:txBody>
          </p:sp>
          <p:sp>
            <p:nvSpPr>
              <p:cNvPr id="21" name="Rectangle 113"/>
              <p:cNvSpPr>
                <a:spLocks noChangeArrowheads="1"/>
              </p:cNvSpPr>
              <p:nvPr/>
            </p:nvSpPr>
            <p:spPr bwMode="auto">
              <a:xfrm>
                <a:off x="8078586" y="907605"/>
                <a:ext cx="662776" cy="16927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ko-KR" altLang="en-US" sz="8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</a:t>
                </a:r>
                <a:r>
                  <a:rPr lang="en-US" altLang="ko-KR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  <p:sp>
            <p:nvSpPr>
              <p:cNvPr id="27" name="Rectangle 113"/>
              <p:cNvSpPr>
                <a:spLocks noChangeArrowheads="1"/>
              </p:cNvSpPr>
              <p:nvPr/>
            </p:nvSpPr>
            <p:spPr bwMode="auto">
              <a:xfrm>
                <a:off x="6535961" y="1076885"/>
                <a:ext cx="662774" cy="195461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온라인검사기간설정</a:t>
                </a:r>
              </a:p>
            </p:txBody>
          </p:sp>
          <p:sp>
            <p:nvSpPr>
              <p:cNvPr id="28" name="Rectangle 113"/>
              <p:cNvSpPr>
                <a:spLocks noChangeArrowheads="1"/>
              </p:cNvSpPr>
              <p:nvPr/>
            </p:nvSpPr>
            <p:spPr bwMode="auto">
              <a:xfrm>
                <a:off x="6535959" y="907606"/>
                <a:ext cx="662776" cy="169279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교육청</a:t>
                </a:r>
                <a:r>
                  <a:rPr lang="en-US" altLang="ko-KR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  <p:sp>
            <p:nvSpPr>
              <p:cNvPr id="30" name="Rectangle 113"/>
              <p:cNvSpPr>
                <a:spLocks noChangeArrowheads="1"/>
              </p:cNvSpPr>
              <p:nvPr/>
            </p:nvSpPr>
            <p:spPr bwMode="auto">
              <a:xfrm>
                <a:off x="7308630" y="1076885"/>
                <a:ext cx="66277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ko-KR" altLang="en-US" sz="7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온라인검사기간조회</a:t>
                </a:r>
              </a:p>
            </p:txBody>
          </p:sp>
          <p:sp>
            <p:nvSpPr>
              <p:cNvPr id="31" name="Rectangle 113"/>
              <p:cNvSpPr>
                <a:spLocks noChangeArrowheads="1"/>
              </p:cNvSpPr>
              <p:nvPr/>
            </p:nvSpPr>
            <p:spPr bwMode="auto">
              <a:xfrm>
                <a:off x="7308629" y="907607"/>
                <a:ext cx="662776" cy="16927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ko-KR" altLang="en-US" sz="8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</a:t>
                </a:r>
                <a:r>
                  <a:rPr lang="en-US" altLang="ko-KR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  <p:grpSp>
            <p:nvGrpSpPr>
              <p:cNvPr id="8" name="그룹 7"/>
              <p:cNvGrpSpPr/>
              <p:nvPr/>
            </p:nvGrpSpPr>
            <p:grpSpPr>
              <a:xfrm>
                <a:off x="4984309" y="907606"/>
                <a:ext cx="662776" cy="364740"/>
                <a:chOff x="4984309" y="907606"/>
                <a:chExt cx="662776" cy="364740"/>
              </a:xfrm>
            </p:grpSpPr>
            <p:sp>
              <p:nvSpPr>
                <p:cNvPr id="13" name="Rectangle 113"/>
                <p:cNvSpPr>
                  <a:spLocks noChangeArrowheads="1"/>
                </p:cNvSpPr>
                <p:nvPr/>
              </p:nvSpPr>
              <p:spPr bwMode="auto">
                <a:xfrm>
                  <a:off x="4984311" y="1076885"/>
                  <a:ext cx="662774" cy="195461"/>
                </a:xfrm>
                <a:prstGeom prst="rect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solidFill>
                    <a:schemeClr val="bg1">
                      <a:lumMod val="75000"/>
                    </a:schemeClr>
                  </a:solidFill>
                  <a:headEnd/>
                  <a:tailEnd/>
                </a:ln>
              </p:spPr>
              <p:style>
                <a:lnRef idx="1">
                  <a:schemeClr val="accent4"/>
                </a:lnRef>
                <a:fillRef idx="2">
                  <a:schemeClr val="accent4"/>
                </a:fillRef>
                <a:effectRef idx="1">
                  <a:schemeClr val="accent4"/>
                </a:effectRef>
                <a:fontRef idx="minor">
                  <a:schemeClr val="dk1"/>
                </a:fontRef>
              </p:style>
              <p:txBody>
                <a:bodyPr lIns="0" tIns="0" rIns="0" bIns="0" anchor="ctr"/>
                <a:lstStyle/>
                <a:p>
                  <a:pPr algn="ctr"/>
                  <a:r>
                    <a:rPr lang="ko-KR" altLang="en-US" sz="700" dirty="0">
                      <a:solidFill>
                        <a:srgbClr val="000000"/>
                      </a:solidFill>
                      <a:latin typeface="나눔바른고딕" panose="020B0600000101010101" charset="-127"/>
                      <a:ea typeface="나눔바른고딕" panose="020B0600000101010101" charset="-127"/>
                      <a:cs typeface="돋음"/>
                    </a:rPr>
                    <a:t>대상학교관리</a:t>
                  </a:r>
                </a:p>
              </p:txBody>
            </p:sp>
            <p:sp>
              <p:nvSpPr>
                <p:cNvPr id="14" name="Rectangle 113"/>
                <p:cNvSpPr>
                  <a:spLocks noChangeArrowheads="1"/>
                </p:cNvSpPr>
                <p:nvPr/>
              </p:nvSpPr>
              <p:spPr bwMode="auto">
                <a:xfrm>
                  <a:off x="4984309" y="907606"/>
                  <a:ext cx="662776" cy="169279"/>
                </a:xfrm>
                <a:prstGeom prst="rect">
                  <a:avLst/>
                </a:prstGeom>
                <a:solidFill>
                  <a:srgbClr val="006600"/>
                </a:solidFill>
                <a:ln>
                  <a:solidFill>
                    <a:srgbClr val="006600"/>
                  </a:solidFill>
                  <a:headEnd/>
                  <a:tailEnd/>
                </a:ln>
              </p:spPr>
              <p:style>
                <a:lnRef idx="1">
                  <a:schemeClr val="accent4"/>
                </a:lnRef>
                <a:fillRef idx="2">
                  <a:schemeClr val="accent4"/>
                </a:fillRef>
                <a:effectRef idx="1">
                  <a:schemeClr val="accent4"/>
                </a:effectRef>
                <a:fontRef idx="minor">
                  <a:schemeClr val="dk1"/>
                </a:fontRef>
              </p:style>
              <p:txBody>
                <a:bodyPr lIns="0" tIns="20893" rIns="0" bIns="0" anchor="ctr"/>
                <a:lstStyle/>
                <a:p>
                  <a:pPr algn="ctr"/>
                  <a:r>
                    <a:rPr lang="ko-KR" altLang="en-US" sz="800" dirty="0">
                      <a:solidFill>
                        <a:schemeClr val="bg1"/>
                      </a:solidFill>
                      <a:latin typeface="나눔바른고딕" panose="020B0600000101010101" charset="-127"/>
                      <a:ea typeface="나눔바른고딕" panose="020B0600000101010101" charset="-127"/>
                      <a:cs typeface="돋음"/>
                    </a:rPr>
                    <a:t>나이스</a:t>
                  </a:r>
                  <a:r>
                    <a:rPr lang="en-US" altLang="ko-KR" sz="800" dirty="0">
                      <a:solidFill>
                        <a:schemeClr val="bg1"/>
                      </a:solidFill>
                      <a:latin typeface="나눔바른고딕" panose="020B0600000101010101" charset="-127"/>
                      <a:ea typeface="나눔바른고딕" panose="020B0600000101010101" charset="-127"/>
                      <a:cs typeface="돋음"/>
                    </a:rPr>
                    <a:t>(</a:t>
                  </a:r>
                  <a:r>
                    <a:rPr lang="ko-KR" altLang="en-US" sz="800" dirty="0">
                      <a:solidFill>
                        <a:schemeClr val="bg1"/>
                      </a:solidFill>
                      <a:latin typeface="나눔바른고딕" panose="020B0600000101010101" charset="-127"/>
                      <a:ea typeface="나눔바른고딕" panose="020B0600000101010101" charset="-127"/>
                      <a:cs typeface="돋음"/>
                    </a:rPr>
                    <a:t>교육청</a:t>
                  </a:r>
                  <a:r>
                    <a:rPr lang="en-US" altLang="ko-KR" sz="800" dirty="0">
                      <a:solidFill>
                        <a:schemeClr val="bg1"/>
                      </a:solidFill>
                      <a:latin typeface="나눔바른고딕" panose="020B0600000101010101" charset="-127"/>
                      <a:ea typeface="나눔바른고딕" panose="020B0600000101010101" charset="-127"/>
                      <a:cs typeface="돋음"/>
                    </a:rPr>
                    <a:t>)</a:t>
                  </a:r>
                  <a:endParaRPr lang="ko-KR" altLang="en-US" sz="800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endParaRPr>
                </a:p>
              </p:txBody>
            </p:sp>
          </p:grpSp>
        </p:grpSp>
      </p:grpSp>
      <p:sp>
        <p:nvSpPr>
          <p:cNvPr id="37" name="모서리가 둥근 직사각형 36">
            <a:extLst>
              <a:ext uri="{FF2B5EF4-FFF2-40B4-BE49-F238E27FC236}">
                <a16:creationId xmlns:a16="http://schemas.microsoft.com/office/drawing/2014/main" xmlns="" id="{A48839FD-54EA-214C-BE98-4BDD2DF3094C}"/>
              </a:ext>
            </a:extLst>
          </p:cNvPr>
          <p:cNvSpPr/>
          <p:nvPr/>
        </p:nvSpPr>
        <p:spPr>
          <a:xfrm>
            <a:off x="163006" y="802347"/>
            <a:ext cx="3637469" cy="669006"/>
          </a:xfrm>
          <a:prstGeom prst="roundRect">
            <a:avLst>
              <a:gd name="adj" fmla="val 50000"/>
            </a:avLst>
          </a:prstGeom>
          <a:solidFill>
            <a:srgbClr val="E2F0D9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2. </a:t>
            </a:r>
            <a:r>
              <a:rPr lang="ko-KR" altLang="en-US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교육청 </a:t>
            </a:r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– </a:t>
            </a:r>
            <a:r>
              <a:rPr lang="ko-KR" altLang="en-US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기본사항관리</a:t>
            </a:r>
            <a:endParaRPr lang="en-US" altLang="ko-KR" sz="1400" b="1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66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r>
              <a:rPr lang="en-US" altLang="ko-KR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2.1. </a:t>
            </a:r>
            <a:r>
              <a:rPr lang="ko-KR" altLang="en-US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대상학교관리</a:t>
            </a:r>
            <a:r>
              <a:rPr lang="en-US" altLang="ko-KR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(2/3)</a:t>
            </a:r>
            <a:endParaRPr lang="ko-KR" altLang="en-US" b="1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66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cxnSp>
        <p:nvCxnSpPr>
          <p:cNvPr id="49" name="꺾인 연결선 48"/>
          <p:cNvCxnSpPr/>
          <p:nvPr/>
        </p:nvCxnSpPr>
        <p:spPr>
          <a:xfrm rot="5400000">
            <a:off x="7691423" y="2288919"/>
            <a:ext cx="1145320" cy="1815329"/>
          </a:xfrm>
          <a:prstGeom prst="bentConnector2">
            <a:avLst/>
          </a:prstGeom>
          <a:ln w="25400">
            <a:solidFill>
              <a:srgbClr val="FD531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직사각형 50"/>
          <p:cNvSpPr/>
          <p:nvPr/>
        </p:nvSpPr>
        <p:spPr>
          <a:xfrm>
            <a:off x="4077965" y="3644159"/>
            <a:ext cx="770098" cy="184534"/>
          </a:xfrm>
          <a:prstGeom prst="rect">
            <a:avLst/>
          </a:prstGeom>
          <a:noFill/>
          <a:ln w="25400">
            <a:solidFill>
              <a:srgbClr val="FD531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52" name="타원 51"/>
          <p:cNvSpPr/>
          <p:nvPr/>
        </p:nvSpPr>
        <p:spPr>
          <a:xfrm>
            <a:off x="3967332" y="3549707"/>
            <a:ext cx="182880" cy="182880"/>
          </a:xfrm>
          <a:prstGeom prst="ellipse">
            <a:avLst/>
          </a:prstGeom>
          <a:solidFill>
            <a:srgbClr val="FD5312"/>
          </a:solidFill>
          <a:ln w="25400">
            <a:solidFill>
              <a:srgbClr val="FD531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b="1" dirty="0">
                <a:latin typeface="+mn-ea"/>
              </a:rPr>
              <a:t>2</a:t>
            </a:r>
            <a:endParaRPr lang="ko-KR" altLang="en-US" sz="1100" b="1" dirty="0">
              <a:latin typeface="+mn-ea"/>
            </a:endParaRPr>
          </a:p>
        </p:txBody>
      </p:sp>
      <p:sp>
        <p:nvSpPr>
          <p:cNvPr id="32" name="직사각형 31"/>
          <p:cNvSpPr/>
          <p:nvPr/>
        </p:nvSpPr>
        <p:spPr>
          <a:xfrm>
            <a:off x="8816920" y="2426879"/>
            <a:ext cx="723537" cy="199813"/>
          </a:xfrm>
          <a:prstGeom prst="rect">
            <a:avLst/>
          </a:prstGeom>
          <a:noFill/>
          <a:ln w="25400">
            <a:solidFill>
              <a:srgbClr val="FD531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3" name="타원 32"/>
          <p:cNvSpPr/>
          <p:nvPr/>
        </p:nvSpPr>
        <p:spPr>
          <a:xfrm>
            <a:off x="8689165" y="2325928"/>
            <a:ext cx="182880" cy="182880"/>
          </a:xfrm>
          <a:prstGeom prst="ellipse">
            <a:avLst/>
          </a:prstGeom>
          <a:solidFill>
            <a:srgbClr val="FD5312"/>
          </a:solidFill>
          <a:ln w="25400">
            <a:solidFill>
              <a:srgbClr val="FD531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b="1" dirty="0">
                <a:latin typeface="+mn-ea"/>
              </a:rPr>
              <a:t>1</a:t>
            </a:r>
            <a:endParaRPr lang="ko-KR" altLang="en-US" sz="1100" b="1" dirty="0">
              <a:latin typeface="+mn-ea"/>
            </a:endParaRPr>
          </a:p>
        </p:txBody>
      </p:sp>
      <p:sp>
        <p:nvSpPr>
          <p:cNvPr id="34" name="직사각형 33">
            <a:extLst>
              <a:ext uri="{FF2B5EF4-FFF2-40B4-BE49-F238E27FC236}">
                <a16:creationId xmlns:a16="http://schemas.microsoft.com/office/drawing/2014/main" xmlns="" id="{7E13B21E-D9E5-4BE6-AB9C-ADCDEF6AE8BD}"/>
              </a:ext>
            </a:extLst>
          </p:cNvPr>
          <p:cNvSpPr/>
          <p:nvPr/>
        </p:nvSpPr>
        <p:spPr>
          <a:xfrm>
            <a:off x="340635" y="6087967"/>
            <a:ext cx="6489460" cy="203133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② </a:t>
            </a:r>
            <a:r>
              <a:rPr lang="ko-KR" altLang="en-US" sz="1100" b="1" dirty="0" err="1" smtClean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학교기초정보불러오기</a:t>
            </a:r>
            <a:r>
              <a:rPr lang="ko-KR" altLang="en-US" sz="1100" b="1" dirty="0" smtClean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팝업에서 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[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학교기초정보불러오기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] 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버튼을 클릭하여 검사대상 학교정보를 불러옴</a:t>
            </a:r>
          </a:p>
        </p:txBody>
      </p:sp>
    </p:spTree>
    <p:extLst>
      <p:ext uri="{BB962C8B-B14F-4D97-AF65-F5344CB8AC3E}">
        <p14:creationId xmlns:p14="http://schemas.microsoft.com/office/powerpoint/2010/main" val="926880391"/>
      </p:ext>
    </p:extLst>
  </p:cSld>
  <p:clrMapOvr>
    <a:masterClrMapping/>
  </p:clrMapOvr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0162" y="1781078"/>
            <a:ext cx="9273418" cy="3960000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</p:pic>
      <p:sp>
        <p:nvSpPr>
          <p:cNvPr id="93" name="TextBox 4">
            <a:extLst>
              <a:ext uri="{FF2B5EF4-FFF2-40B4-BE49-F238E27FC236}">
                <a16:creationId xmlns:a16="http://schemas.microsoft.com/office/drawing/2014/main" xmlns="" id="{B2A2134E-34A5-422C-8D66-092F6558A4F0}"/>
              </a:ext>
            </a:extLst>
          </p:cNvPr>
          <p:cNvSpPr txBox="1"/>
          <p:nvPr/>
        </p:nvSpPr>
        <p:spPr>
          <a:xfrm>
            <a:off x="96327" y="39171"/>
            <a:ext cx="51569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000" b="1" spc="-7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담임 주요 업무처리 방법</a:t>
            </a:r>
          </a:p>
        </p:txBody>
      </p:sp>
      <p:sp>
        <p:nvSpPr>
          <p:cNvPr id="14" name="모서리가 둥근 직사각형 13">
            <a:extLst>
              <a:ext uri="{FF2B5EF4-FFF2-40B4-BE49-F238E27FC236}">
                <a16:creationId xmlns:a16="http://schemas.microsoft.com/office/drawing/2014/main" xmlns="" id="{A48839FD-54EA-214C-BE98-4BDD2DF3094C}"/>
              </a:ext>
            </a:extLst>
          </p:cNvPr>
          <p:cNvSpPr/>
          <p:nvPr/>
        </p:nvSpPr>
        <p:spPr>
          <a:xfrm>
            <a:off x="163006" y="802346"/>
            <a:ext cx="3642849" cy="669007"/>
          </a:xfrm>
          <a:prstGeom prst="roundRect">
            <a:avLst>
              <a:gd name="adj" fmla="val 50000"/>
            </a:avLst>
          </a:prstGeom>
          <a:solidFill>
            <a:srgbClr val="E2F0D9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4. </a:t>
            </a:r>
            <a:r>
              <a:rPr lang="ko-KR" altLang="en-US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담임 </a:t>
            </a:r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– </a:t>
            </a:r>
            <a:r>
              <a:rPr lang="ko-KR" altLang="en-US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검사결과관리</a:t>
            </a:r>
            <a:endParaRPr lang="en-US" altLang="ko-KR" sz="1600" b="1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66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lvl="0"/>
            <a:r>
              <a:rPr lang="en-US" altLang="ko-KR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4.2. </a:t>
            </a:r>
            <a:r>
              <a:rPr lang="ko-KR" altLang="en-US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반별검사관리</a:t>
            </a:r>
            <a:r>
              <a:rPr lang="en-US" altLang="ko-KR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(2/2)</a:t>
            </a:r>
            <a:endParaRPr lang="ko-KR" altLang="en-US" b="1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66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5" name="사각형: 둥근 모서리 81">
            <a:extLst>
              <a:ext uri="{FF2B5EF4-FFF2-40B4-BE49-F238E27FC236}">
                <a16:creationId xmlns:a16="http://schemas.microsoft.com/office/drawing/2014/main" xmlns="" id="{E908EED5-9D07-442C-87CA-697451B62CB7}"/>
              </a:ext>
            </a:extLst>
          </p:cNvPr>
          <p:cNvSpPr/>
          <p:nvPr/>
        </p:nvSpPr>
        <p:spPr>
          <a:xfrm>
            <a:off x="3970021" y="802347"/>
            <a:ext cx="5662930" cy="550546"/>
          </a:xfrm>
          <a:prstGeom prst="roundRect">
            <a:avLst>
              <a:gd name="adj" fmla="val 6492"/>
            </a:avLst>
          </a:prstGeom>
          <a:solidFill>
            <a:schemeClr val="bg1"/>
          </a:solidFill>
          <a:ln w="6350">
            <a:solidFill>
              <a:schemeClr val="bg1">
                <a:lumMod val="75000"/>
              </a:schemeClr>
            </a:solidFill>
          </a:ln>
          <a:effectLst>
            <a:outerShdw blurRad="889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defTabSz="1090746" fontAlgn="ctr" latinLnBrk="0">
              <a:buClr>
                <a:srgbClr val="336699"/>
              </a:buClr>
              <a:defRPr/>
            </a:pPr>
            <a:endParaRPr kumimoji="1" lang="en-US" altLang="ko-KR" sz="200" b="1" kern="0" dirty="0">
              <a:ln w="0">
                <a:solidFill>
                  <a:srgbClr val="0B4355">
                    <a:alpha val="5000"/>
                  </a:srgbClr>
                </a:solidFill>
              </a:ln>
              <a:solidFill>
                <a:srgbClr val="C00000"/>
              </a:solidFill>
              <a:latin typeface="나눔바른고딕" panose="020B0600000101010101" charset="-127"/>
              <a:ea typeface="나눔바른고딕" panose="020B0600000101010101" charset="-127"/>
              <a:sym typeface="Wingdings" pitchFamily="2" charset="2"/>
            </a:endParaRPr>
          </a:p>
        </p:txBody>
      </p:sp>
      <p:grpSp>
        <p:nvGrpSpPr>
          <p:cNvPr id="33" name="그룹 32"/>
          <p:cNvGrpSpPr/>
          <p:nvPr/>
        </p:nvGrpSpPr>
        <p:grpSpPr>
          <a:xfrm>
            <a:off x="4079992" y="907605"/>
            <a:ext cx="5451357" cy="364742"/>
            <a:chOff x="4079993" y="907605"/>
            <a:chExt cx="5345874" cy="364742"/>
          </a:xfrm>
        </p:grpSpPr>
        <p:cxnSp>
          <p:nvCxnSpPr>
            <p:cNvPr id="7" name="직선 화살표 연결선 6"/>
            <p:cNvCxnSpPr/>
            <p:nvPr/>
          </p:nvCxnSpPr>
          <p:spPr>
            <a:xfrm>
              <a:off x="4614193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직선 화살표 연결선 7"/>
            <p:cNvCxnSpPr/>
            <p:nvPr/>
          </p:nvCxnSpPr>
          <p:spPr>
            <a:xfrm>
              <a:off x="5292563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직선 화살표 연결선 8"/>
            <p:cNvCxnSpPr/>
            <p:nvPr/>
          </p:nvCxnSpPr>
          <p:spPr>
            <a:xfrm>
              <a:off x="6090136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직선 화살표 연결선 9"/>
            <p:cNvCxnSpPr/>
            <p:nvPr/>
          </p:nvCxnSpPr>
          <p:spPr>
            <a:xfrm>
              <a:off x="7002067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7" name="그룹 26"/>
            <p:cNvGrpSpPr/>
            <p:nvPr/>
          </p:nvGrpSpPr>
          <p:grpSpPr>
            <a:xfrm>
              <a:off x="4753326" y="907606"/>
              <a:ext cx="567815" cy="364740"/>
              <a:chOff x="5693299" y="907606"/>
              <a:chExt cx="687056" cy="364740"/>
            </a:xfrm>
          </p:grpSpPr>
          <p:sp>
            <p:nvSpPr>
              <p:cNvPr id="12" name="Rectangle 113"/>
              <p:cNvSpPr>
                <a:spLocks noChangeArrowheads="1"/>
              </p:cNvSpPr>
              <p:nvPr/>
            </p:nvSpPr>
            <p:spPr bwMode="auto">
              <a:xfrm>
                <a:off x="5693301" y="1076885"/>
                <a:ext cx="687054" cy="195461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dirty="0">
                    <a:solidFill>
                      <a:schemeClr val="tx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반별검사결과</a:t>
                </a:r>
              </a:p>
            </p:txBody>
          </p:sp>
          <p:sp>
            <p:nvSpPr>
              <p:cNvPr id="13" name="Rectangle 113"/>
              <p:cNvSpPr>
                <a:spLocks noChangeArrowheads="1"/>
              </p:cNvSpPr>
              <p:nvPr/>
            </p:nvSpPr>
            <p:spPr bwMode="auto">
              <a:xfrm>
                <a:off x="5693299" y="907606"/>
                <a:ext cx="687056" cy="169279"/>
              </a:xfrm>
              <a:prstGeom prst="rect">
                <a:avLst/>
              </a:prstGeom>
              <a:solidFill>
                <a:srgbClr val="006600"/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b="1" spc="-50" dirty="0" err="1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b="1" spc="-50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b="1" spc="-50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담임</a:t>
                </a:r>
                <a:r>
                  <a:rPr lang="en-US" altLang="ko-KR" sz="800" b="1" spc="-50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b="1" spc="-50" dirty="0">
                  <a:solidFill>
                    <a:schemeClr val="bg1"/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grpSp>
          <p:nvGrpSpPr>
            <p:cNvPr id="28" name="그룹 27"/>
            <p:cNvGrpSpPr/>
            <p:nvPr/>
          </p:nvGrpSpPr>
          <p:grpSpPr>
            <a:xfrm>
              <a:off x="5434914" y="907606"/>
              <a:ext cx="687056" cy="364740"/>
              <a:chOff x="6497545" y="907606"/>
              <a:chExt cx="687056" cy="364740"/>
            </a:xfrm>
          </p:grpSpPr>
          <p:sp>
            <p:nvSpPr>
              <p:cNvPr id="17" name="Rectangle 113"/>
              <p:cNvSpPr>
                <a:spLocks noChangeArrowheads="1"/>
              </p:cNvSpPr>
              <p:nvPr/>
            </p:nvSpPr>
            <p:spPr bwMode="auto">
              <a:xfrm>
                <a:off x="6497547" y="1076885"/>
                <a:ext cx="687054" cy="195461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spc="-5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검사결과통계및제출</a:t>
                </a:r>
                <a:endParaRPr lang="ko-KR" altLang="en-US" sz="700" spc="-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  <p:sp>
            <p:nvSpPr>
              <p:cNvPr id="18" name="Rectangle 113"/>
              <p:cNvSpPr>
                <a:spLocks noChangeArrowheads="1"/>
              </p:cNvSpPr>
              <p:nvPr/>
            </p:nvSpPr>
            <p:spPr bwMode="auto">
              <a:xfrm>
                <a:off x="6497545" y="907606"/>
                <a:ext cx="687056" cy="169279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spc="-5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spc="-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grpSp>
          <p:nvGrpSpPr>
            <p:cNvPr id="21" name="그룹 20"/>
            <p:cNvGrpSpPr/>
            <p:nvPr/>
          </p:nvGrpSpPr>
          <p:grpSpPr>
            <a:xfrm>
              <a:off x="4079993" y="907606"/>
              <a:ext cx="567815" cy="364740"/>
              <a:chOff x="4984309" y="907606"/>
              <a:chExt cx="662776" cy="364740"/>
            </a:xfrm>
          </p:grpSpPr>
          <p:sp>
            <p:nvSpPr>
              <p:cNvPr id="22" name="Rectangle 113"/>
              <p:cNvSpPr>
                <a:spLocks noChangeArrowheads="1"/>
              </p:cNvSpPr>
              <p:nvPr/>
            </p:nvSpPr>
            <p:spPr bwMode="auto">
              <a:xfrm>
                <a:off x="4984311" y="1076885"/>
                <a:ext cx="662774" cy="195461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spc="-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반별검사결과관리</a:t>
                </a:r>
              </a:p>
            </p:txBody>
          </p:sp>
          <p:sp>
            <p:nvSpPr>
              <p:cNvPr id="23" name="Rectangle 113"/>
              <p:cNvSpPr>
                <a:spLocks noChangeArrowheads="1"/>
              </p:cNvSpPr>
              <p:nvPr/>
            </p:nvSpPr>
            <p:spPr bwMode="auto">
              <a:xfrm>
                <a:off x="4984309" y="907606"/>
                <a:ext cx="662776" cy="169279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spc="-5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담임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spc="-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cxnSp>
          <p:nvCxnSpPr>
            <p:cNvPr id="26" name="직선 화살표 연결선 25"/>
            <p:cNvCxnSpPr/>
            <p:nvPr/>
          </p:nvCxnSpPr>
          <p:spPr>
            <a:xfrm>
              <a:off x="7908866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0" name="그룹 29"/>
            <p:cNvGrpSpPr/>
            <p:nvPr/>
          </p:nvGrpSpPr>
          <p:grpSpPr>
            <a:xfrm>
              <a:off x="7145810" y="907605"/>
              <a:ext cx="800684" cy="364740"/>
              <a:chOff x="8096684" y="907605"/>
              <a:chExt cx="687056" cy="364740"/>
            </a:xfrm>
          </p:grpSpPr>
          <p:sp>
            <p:nvSpPr>
              <p:cNvPr id="15" name="Rectangle 113"/>
              <p:cNvSpPr>
                <a:spLocks noChangeArrowheads="1"/>
              </p:cNvSpPr>
              <p:nvPr/>
            </p:nvSpPr>
            <p:spPr bwMode="auto">
              <a:xfrm>
                <a:off x="8096685" y="1076883"/>
                <a:ext cx="68705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ko-KR" altLang="en-US" sz="7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학교급별검사결과통계</a:t>
                </a:r>
                <a:endParaRPr lang="ko-KR" altLang="en-US" sz="7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  <p:sp>
            <p:nvSpPr>
              <p:cNvPr id="16" name="Rectangle 113"/>
              <p:cNvSpPr>
                <a:spLocks noChangeArrowheads="1"/>
              </p:cNvSpPr>
              <p:nvPr/>
            </p:nvSpPr>
            <p:spPr bwMode="auto">
              <a:xfrm>
                <a:off x="8096684" y="907605"/>
                <a:ext cx="687056" cy="16927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ctr"/>
                <a:r>
                  <a:rPr lang="ko-KR" altLang="en-US" sz="800" kern="600" spc="-100" dirty="0" err="1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지원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r>
                  <a:rPr lang="ko-KR" altLang="en-US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청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kern="600" spc="-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grpSp>
          <p:nvGrpSpPr>
            <p:cNvPr id="29" name="그룹 28"/>
            <p:cNvGrpSpPr/>
            <p:nvPr/>
          </p:nvGrpSpPr>
          <p:grpSpPr>
            <a:xfrm>
              <a:off x="6233548" y="907607"/>
              <a:ext cx="800684" cy="364740"/>
              <a:chOff x="7298520" y="907607"/>
              <a:chExt cx="687056" cy="364740"/>
            </a:xfrm>
          </p:grpSpPr>
          <p:sp>
            <p:nvSpPr>
              <p:cNvPr id="19" name="Rectangle 113"/>
              <p:cNvSpPr>
                <a:spLocks noChangeArrowheads="1"/>
              </p:cNvSpPr>
              <p:nvPr/>
            </p:nvSpPr>
            <p:spPr bwMode="auto">
              <a:xfrm>
                <a:off x="7298521" y="1076885"/>
                <a:ext cx="68705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spc="-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학교별검사결과마감현황</a:t>
                </a:r>
              </a:p>
            </p:txBody>
          </p:sp>
          <p:sp>
            <p:nvSpPr>
              <p:cNvPr id="20" name="Rectangle 113"/>
              <p:cNvSpPr>
                <a:spLocks noChangeArrowheads="1"/>
              </p:cNvSpPr>
              <p:nvPr/>
            </p:nvSpPr>
            <p:spPr bwMode="auto">
              <a:xfrm>
                <a:off x="7298520" y="907607"/>
                <a:ext cx="687056" cy="16927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kern="600" spc="-100" dirty="0" err="1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지원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r>
                  <a:rPr lang="ko-KR" altLang="en-US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청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kern="600" spc="-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grpSp>
          <p:nvGrpSpPr>
            <p:cNvPr id="34" name="그룹 33"/>
            <p:cNvGrpSpPr/>
            <p:nvPr/>
          </p:nvGrpSpPr>
          <p:grpSpPr>
            <a:xfrm>
              <a:off x="8793581" y="907605"/>
              <a:ext cx="632286" cy="364740"/>
              <a:chOff x="8885570" y="907605"/>
              <a:chExt cx="687057" cy="364740"/>
            </a:xfrm>
          </p:grpSpPr>
          <p:sp>
            <p:nvSpPr>
              <p:cNvPr id="35" name="Rectangle 113"/>
              <p:cNvSpPr>
                <a:spLocks noChangeArrowheads="1"/>
              </p:cNvSpPr>
              <p:nvPr/>
            </p:nvSpPr>
            <p:spPr bwMode="auto">
              <a:xfrm>
                <a:off x="8885572" y="1076883"/>
                <a:ext cx="68705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ko-KR" altLang="en-US" sz="7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검사결과통계표</a:t>
                </a:r>
              </a:p>
            </p:txBody>
          </p:sp>
          <p:sp>
            <p:nvSpPr>
              <p:cNvPr id="36" name="Rectangle 113"/>
              <p:cNvSpPr>
                <a:spLocks noChangeArrowheads="1"/>
              </p:cNvSpPr>
              <p:nvPr/>
            </p:nvSpPr>
            <p:spPr bwMode="auto">
              <a:xfrm>
                <a:off x="8885570" y="907605"/>
                <a:ext cx="687056" cy="16927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ko-KR" altLang="en-US" sz="800" spc="-5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교육부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spc="-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cxnSp>
          <p:nvCxnSpPr>
            <p:cNvPr id="37" name="직선 화살표 연결선 36"/>
            <p:cNvCxnSpPr/>
            <p:nvPr/>
          </p:nvCxnSpPr>
          <p:spPr>
            <a:xfrm>
              <a:off x="8649838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1" name="그룹 30"/>
            <p:cNvGrpSpPr/>
            <p:nvPr/>
          </p:nvGrpSpPr>
          <p:grpSpPr>
            <a:xfrm>
              <a:off x="8052609" y="907605"/>
              <a:ext cx="632286" cy="364740"/>
              <a:chOff x="8885570" y="907605"/>
              <a:chExt cx="687057" cy="364740"/>
            </a:xfrm>
          </p:grpSpPr>
          <p:sp>
            <p:nvSpPr>
              <p:cNvPr id="24" name="Rectangle 113"/>
              <p:cNvSpPr>
                <a:spLocks noChangeArrowheads="1"/>
              </p:cNvSpPr>
              <p:nvPr/>
            </p:nvSpPr>
            <p:spPr bwMode="auto">
              <a:xfrm>
                <a:off x="8885572" y="1076883"/>
                <a:ext cx="68705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ko-KR" altLang="en-US" sz="7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검사결과마감처리</a:t>
                </a:r>
              </a:p>
            </p:txBody>
          </p:sp>
          <p:sp>
            <p:nvSpPr>
              <p:cNvPr id="25" name="Rectangle 113"/>
              <p:cNvSpPr>
                <a:spLocks noChangeArrowheads="1"/>
              </p:cNvSpPr>
              <p:nvPr/>
            </p:nvSpPr>
            <p:spPr bwMode="auto">
              <a:xfrm>
                <a:off x="8885570" y="907605"/>
                <a:ext cx="687056" cy="16927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ko-KR" altLang="en-US" sz="800" spc="-5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교육청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spc="-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</p:grpSp>
      <p:sp>
        <p:nvSpPr>
          <p:cNvPr id="45" name="직사각형 44"/>
          <p:cNvSpPr/>
          <p:nvPr/>
        </p:nvSpPr>
        <p:spPr>
          <a:xfrm>
            <a:off x="3571096" y="3112657"/>
            <a:ext cx="581803" cy="403351"/>
          </a:xfrm>
          <a:prstGeom prst="rect">
            <a:avLst/>
          </a:prstGeom>
          <a:noFill/>
          <a:ln w="25400">
            <a:solidFill>
              <a:srgbClr val="FD531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8" name="타원 47"/>
          <p:cNvSpPr/>
          <p:nvPr/>
        </p:nvSpPr>
        <p:spPr>
          <a:xfrm>
            <a:off x="4026196" y="3021217"/>
            <a:ext cx="182880" cy="182880"/>
          </a:xfrm>
          <a:prstGeom prst="ellipse">
            <a:avLst/>
          </a:prstGeom>
          <a:solidFill>
            <a:srgbClr val="FD5312"/>
          </a:solidFill>
          <a:ln w="25400">
            <a:solidFill>
              <a:srgbClr val="FD531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b="1" dirty="0">
                <a:latin typeface="+mn-ea"/>
              </a:rPr>
              <a:t>3</a:t>
            </a:r>
            <a:endParaRPr lang="ko-KR" altLang="en-US" sz="1100" b="1" dirty="0">
              <a:latin typeface="+mn-ea"/>
            </a:endParaRPr>
          </a:p>
        </p:txBody>
      </p:sp>
      <p:sp>
        <p:nvSpPr>
          <p:cNvPr id="49" name="직사각형 48"/>
          <p:cNvSpPr/>
          <p:nvPr/>
        </p:nvSpPr>
        <p:spPr>
          <a:xfrm>
            <a:off x="6565977" y="3112658"/>
            <a:ext cx="526546" cy="403350"/>
          </a:xfrm>
          <a:prstGeom prst="rect">
            <a:avLst/>
          </a:prstGeom>
          <a:noFill/>
          <a:ln w="25400">
            <a:solidFill>
              <a:srgbClr val="FD531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0" name="타원 49"/>
          <p:cNvSpPr/>
          <p:nvPr/>
        </p:nvSpPr>
        <p:spPr>
          <a:xfrm>
            <a:off x="6962359" y="3023404"/>
            <a:ext cx="182880" cy="182880"/>
          </a:xfrm>
          <a:prstGeom prst="ellipse">
            <a:avLst/>
          </a:prstGeom>
          <a:solidFill>
            <a:srgbClr val="FD5312"/>
          </a:solidFill>
          <a:ln w="25400">
            <a:solidFill>
              <a:srgbClr val="FD531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b="1" dirty="0">
                <a:latin typeface="+mn-ea"/>
              </a:rPr>
              <a:t>3</a:t>
            </a:r>
            <a:endParaRPr lang="ko-KR" altLang="en-US" sz="1100" b="1" dirty="0">
              <a:latin typeface="+mn-ea"/>
            </a:endParaRPr>
          </a:p>
        </p:txBody>
      </p:sp>
      <p:cxnSp>
        <p:nvCxnSpPr>
          <p:cNvPr id="52" name="꺾인 연결선 51"/>
          <p:cNvCxnSpPr>
            <a:cxnSpLocks/>
            <a:stCxn id="49" idx="2"/>
          </p:cNvCxnSpPr>
          <p:nvPr/>
        </p:nvCxnSpPr>
        <p:spPr>
          <a:xfrm rot="5400000">
            <a:off x="4644769" y="2363601"/>
            <a:ext cx="1032075" cy="3336889"/>
          </a:xfrm>
          <a:prstGeom prst="bentConnector2">
            <a:avLst/>
          </a:prstGeom>
          <a:ln w="25400">
            <a:solidFill>
              <a:srgbClr val="FD531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직사각형 53"/>
          <p:cNvSpPr/>
          <p:nvPr/>
        </p:nvSpPr>
        <p:spPr>
          <a:xfrm>
            <a:off x="9328669" y="2433572"/>
            <a:ext cx="246248" cy="176483"/>
          </a:xfrm>
          <a:prstGeom prst="rect">
            <a:avLst/>
          </a:prstGeom>
          <a:noFill/>
          <a:ln w="25400">
            <a:solidFill>
              <a:srgbClr val="FD531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5" name="타원 54"/>
          <p:cNvSpPr/>
          <p:nvPr/>
        </p:nvSpPr>
        <p:spPr>
          <a:xfrm>
            <a:off x="9220512" y="2332675"/>
            <a:ext cx="182880" cy="182880"/>
          </a:xfrm>
          <a:prstGeom prst="ellipse">
            <a:avLst/>
          </a:prstGeom>
          <a:solidFill>
            <a:srgbClr val="FD5312"/>
          </a:solidFill>
          <a:ln w="25400">
            <a:solidFill>
              <a:srgbClr val="FD531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b="1" dirty="0">
                <a:latin typeface="+mn-ea"/>
              </a:rPr>
              <a:t>4</a:t>
            </a:r>
            <a:endParaRPr lang="ko-KR" altLang="en-US" sz="1100" b="1" dirty="0">
              <a:latin typeface="+mn-ea"/>
            </a:endParaRPr>
          </a:p>
        </p:txBody>
      </p:sp>
      <p:cxnSp>
        <p:nvCxnSpPr>
          <p:cNvPr id="38" name="직선 연결선 37"/>
          <p:cNvCxnSpPr/>
          <p:nvPr/>
        </p:nvCxnSpPr>
        <p:spPr>
          <a:xfrm>
            <a:off x="3806825" y="3454414"/>
            <a:ext cx="1" cy="1093669"/>
          </a:xfrm>
          <a:prstGeom prst="line">
            <a:avLst/>
          </a:prstGeom>
          <a:ln w="19050">
            <a:solidFill>
              <a:srgbClr val="FD53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직사각형 43">
            <a:extLst>
              <a:ext uri="{FF2B5EF4-FFF2-40B4-BE49-F238E27FC236}">
                <a16:creationId xmlns:a16="http://schemas.microsoft.com/office/drawing/2014/main" xmlns="" id="{7E13B21E-D9E5-4BE6-AB9C-ADCDEF6AE8BD}"/>
              </a:ext>
            </a:extLst>
          </p:cNvPr>
          <p:cNvSpPr/>
          <p:nvPr/>
        </p:nvSpPr>
        <p:spPr>
          <a:xfrm>
            <a:off x="474560" y="5876748"/>
            <a:ext cx="5653087" cy="406265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80000" indent="-180000">
              <a:lnSpc>
                <a:spcPct val="120000"/>
              </a:lnSpc>
            </a:pP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③ 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판정항목의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링크를 클릭하여 검사결과에 대한 상세정보에 대해 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하위척도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결과조회를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확인함</a:t>
            </a:r>
          </a:p>
          <a:p>
            <a:pPr marL="180000" indent="-180000">
              <a:lnSpc>
                <a:spcPct val="120000"/>
              </a:lnSpc>
            </a:pP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④ 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[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마감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] 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버튼을 클릭하여 반별 검사를 마감 처리함 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(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마감버튼은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반별로 검색해야 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활성화됨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84195762"/>
      </p:ext>
    </p:extLst>
  </p:cSld>
  <p:clrMapOvr>
    <a:masterClrMapping/>
  </p:clrMapOvr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="" xmlns:a16="http://schemas.microsoft.com/office/drawing/2014/main" id="{546F8543-156A-268F-4FD9-4B006A77A01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6800" y="1778400"/>
            <a:ext cx="9297206" cy="3987130"/>
          </a:xfrm>
          <a:prstGeom prst="rect">
            <a:avLst/>
          </a:prstGeom>
        </p:spPr>
      </p:pic>
      <p:sp>
        <p:nvSpPr>
          <p:cNvPr id="93" name="TextBox 4">
            <a:extLst>
              <a:ext uri="{FF2B5EF4-FFF2-40B4-BE49-F238E27FC236}">
                <a16:creationId xmlns="" xmlns:a16="http://schemas.microsoft.com/office/drawing/2014/main" id="{B2A2134E-34A5-422C-8D66-092F6558A4F0}"/>
              </a:ext>
            </a:extLst>
          </p:cNvPr>
          <p:cNvSpPr txBox="1"/>
          <p:nvPr/>
        </p:nvSpPr>
        <p:spPr>
          <a:xfrm>
            <a:off x="96327" y="39171"/>
            <a:ext cx="51569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000" b="1" spc="-7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담임 주요 업무처리 방법</a:t>
            </a:r>
          </a:p>
        </p:txBody>
      </p:sp>
      <p:sp>
        <p:nvSpPr>
          <p:cNvPr id="14" name="모서리가 둥근 직사각형 13">
            <a:extLst>
              <a:ext uri="{FF2B5EF4-FFF2-40B4-BE49-F238E27FC236}">
                <a16:creationId xmlns="" xmlns:a16="http://schemas.microsoft.com/office/drawing/2014/main" id="{A48839FD-54EA-214C-BE98-4BDD2DF3094C}"/>
              </a:ext>
            </a:extLst>
          </p:cNvPr>
          <p:cNvSpPr/>
          <p:nvPr/>
        </p:nvSpPr>
        <p:spPr>
          <a:xfrm>
            <a:off x="163006" y="802346"/>
            <a:ext cx="3642849" cy="669007"/>
          </a:xfrm>
          <a:prstGeom prst="roundRect">
            <a:avLst>
              <a:gd name="adj" fmla="val 50000"/>
            </a:avLst>
          </a:prstGeom>
          <a:solidFill>
            <a:srgbClr val="E2F0D9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4. </a:t>
            </a:r>
            <a:r>
              <a:rPr lang="ko-KR" altLang="en-US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담임 </a:t>
            </a:r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– </a:t>
            </a:r>
            <a:r>
              <a:rPr lang="ko-KR" altLang="en-US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검사결과관리</a:t>
            </a:r>
            <a:endParaRPr lang="en-US" altLang="ko-KR" sz="1600" b="1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66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lvl="0"/>
            <a:r>
              <a:rPr lang="en-US" altLang="ko-KR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4.3. </a:t>
            </a:r>
            <a:r>
              <a:rPr lang="ko-KR" altLang="en-US" b="1" dirty="0" err="1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검사결과지통보</a:t>
            </a:r>
            <a:r>
              <a:rPr lang="en-US" altLang="ko-KR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(1/6)</a:t>
            </a:r>
            <a:endParaRPr lang="ko-KR" altLang="en-US" b="1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66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7" name="직사각형 6">
            <a:extLst>
              <a:ext uri="{FF2B5EF4-FFF2-40B4-BE49-F238E27FC236}">
                <a16:creationId xmlns="" xmlns:a16="http://schemas.microsoft.com/office/drawing/2014/main" id="{7E13B21E-D9E5-4BE6-AB9C-ADCDEF6AE8BD}"/>
              </a:ext>
            </a:extLst>
          </p:cNvPr>
          <p:cNvSpPr/>
          <p:nvPr/>
        </p:nvSpPr>
        <p:spPr>
          <a:xfrm>
            <a:off x="328189" y="5949876"/>
            <a:ext cx="7980693" cy="599523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80000" indent="-180000">
              <a:lnSpc>
                <a:spcPct val="120000"/>
              </a:lnSpc>
            </a:pP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① 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[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학적주소가져오기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(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선택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)] 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버튼을 클릭하여 가정통신문을 발송하기 위한 학생별 주소를 개별로 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가져오기함</a:t>
            </a:r>
            <a:endParaRPr lang="en-US" altLang="ko-KR" sz="1100" b="1" dirty="0">
              <a:ln>
                <a:solidFill>
                  <a:schemeClr val="tx1">
                    <a:lumMod val="85000"/>
                    <a:lumOff val="15000"/>
                    <a:alpha val="0"/>
                  </a:schemeClr>
                </a:solidFill>
              </a:ln>
              <a:solidFill>
                <a:srgbClr val="FD5312"/>
              </a:solidFill>
              <a:latin typeface="나눔바른고딕" panose="020B0600000101010101" charset="-127"/>
              <a:ea typeface="나눔바른고딕" panose="020B0600000101010101" charset="-127"/>
            </a:endParaRPr>
          </a:p>
          <a:p>
            <a:pPr marL="180000" indent="-180000">
              <a:lnSpc>
                <a:spcPct val="120000"/>
              </a:lnSpc>
            </a:pP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②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[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학적주소가져오기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(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일괄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)] 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버튼을 클릭하여 가정통신문을 발송하기 위한 학생별 주소를 일괄로 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가져오기함</a:t>
            </a:r>
            <a:endParaRPr lang="en-US" altLang="ko-KR" sz="1100" b="1" dirty="0">
              <a:ln>
                <a:solidFill>
                  <a:schemeClr val="tx1">
                    <a:lumMod val="85000"/>
                    <a:lumOff val="15000"/>
                    <a:alpha val="0"/>
                  </a:schemeClr>
                </a:solidFill>
              </a:ln>
              <a:solidFill>
                <a:srgbClr val="FD5312"/>
              </a:solidFill>
              <a:latin typeface="나눔바른고딕" panose="020B0600000101010101" charset="-127"/>
              <a:ea typeface="나눔바른고딕" panose="020B0600000101010101" charset="-127"/>
            </a:endParaRPr>
          </a:p>
          <a:p>
            <a:pPr marL="180000" indent="-180000">
              <a:lnSpc>
                <a:spcPct val="120000"/>
              </a:lnSpc>
            </a:pP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※ [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학적주소가져오기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(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선택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)] 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버튼을 클릭할 시 기존 주소는 삭제되고 학적주소로 변경됨</a:t>
            </a:r>
            <a:endParaRPr lang="en-US" altLang="ko-KR" sz="1100" b="1" dirty="0">
              <a:ln>
                <a:solidFill>
                  <a:schemeClr val="tx1">
                    <a:lumMod val="85000"/>
                    <a:lumOff val="15000"/>
                    <a:alpha val="0"/>
                  </a:schemeClr>
                </a:solidFill>
              </a:ln>
              <a:solidFill>
                <a:srgbClr val="FD5312"/>
              </a:solidFill>
              <a:latin typeface="나눔바른고딕" panose="020B0600000101010101" charset="-127"/>
              <a:ea typeface="나눔바른고딕" panose="020B0600000101010101" charset="-127"/>
            </a:endParaRPr>
          </a:p>
        </p:txBody>
      </p:sp>
      <p:sp>
        <p:nvSpPr>
          <p:cNvPr id="43" name="사각형: 둥근 모서리 81">
            <a:extLst>
              <a:ext uri="{FF2B5EF4-FFF2-40B4-BE49-F238E27FC236}">
                <a16:creationId xmlns="" xmlns:a16="http://schemas.microsoft.com/office/drawing/2014/main" id="{E908EED5-9D07-442C-87CA-697451B62CB7}"/>
              </a:ext>
            </a:extLst>
          </p:cNvPr>
          <p:cNvSpPr/>
          <p:nvPr/>
        </p:nvSpPr>
        <p:spPr>
          <a:xfrm>
            <a:off x="3970021" y="802347"/>
            <a:ext cx="5662930" cy="550546"/>
          </a:xfrm>
          <a:prstGeom prst="roundRect">
            <a:avLst>
              <a:gd name="adj" fmla="val 6492"/>
            </a:avLst>
          </a:prstGeom>
          <a:solidFill>
            <a:schemeClr val="bg1"/>
          </a:solidFill>
          <a:ln w="6350">
            <a:solidFill>
              <a:schemeClr val="bg1">
                <a:lumMod val="75000"/>
              </a:schemeClr>
            </a:solidFill>
          </a:ln>
          <a:effectLst>
            <a:outerShdw blurRad="889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defTabSz="1090746" fontAlgn="ctr" latinLnBrk="0">
              <a:buClr>
                <a:srgbClr val="336699"/>
              </a:buClr>
              <a:defRPr/>
            </a:pPr>
            <a:endParaRPr kumimoji="1" lang="en-US" altLang="ko-KR" sz="200" b="1" kern="0" dirty="0">
              <a:ln w="0">
                <a:solidFill>
                  <a:srgbClr val="0B4355">
                    <a:alpha val="5000"/>
                  </a:srgbClr>
                </a:solidFill>
              </a:ln>
              <a:solidFill>
                <a:srgbClr val="C00000"/>
              </a:solidFill>
              <a:latin typeface="나눔바른고딕" panose="020B0600000101010101" charset="-127"/>
              <a:ea typeface="나눔바른고딕" panose="020B0600000101010101" charset="-127"/>
              <a:sym typeface="Wingdings" pitchFamily="2" charset="2"/>
            </a:endParaRPr>
          </a:p>
        </p:txBody>
      </p:sp>
      <p:grpSp>
        <p:nvGrpSpPr>
          <p:cNvPr id="44" name="그룹 43"/>
          <p:cNvGrpSpPr/>
          <p:nvPr/>
        </p:nvGrpSpPr>
        <p:grpSpPr>
          <a:xfrm>
            <a:off x="4084126" y="907605"/>
            <a:ext cx="5437430" cy="364741"/>
            <a:chOff x="4084126" y="907605"/>
            <a:chExt cx="5437430" cy="364741"/>
          </a:xfrm>
        </p:grpSpPr>
        <p:cxnSp>
          <p:nvCxnSpPr>
            <p:cNvPr id="45" name="직선 화살표 연결선 44"/>
            <p:cNvCxnSpPr/>
            <p:nvPr/>
          </p:nvCxnSpPr>
          <p:spPr>
            <a:xfrm>
              <a:off x="5189441" y="1109350"/>
              <a:ext cx="1087584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6" name="그룹 45"/>
            <p:cNvGrpSpPr/>
            <p:nvPr/>
          </p:nvGrpSpPr>
          <p:grpSpPr>
            <a:xfrm>
              <a:off x="4084126" y="907606"/>
              <a:ext cx="1251086" cy="364740"/>
              <a:chOff x="6489033" y="907606"/>
              <a:chExt cx="1472766" cy="364740"/>
            </a:xfrm>
          </p:grpSpPr>
          <p:sp>
            <p:nvSpPr>
              <p:cNvPr id="52" name="Rectangle 113"/>
              <p:cNvSpPr>
                <a:spLocks noChangeArrowheads="1"/>
              </p:cNvSpPr>
              <p:nvPr/>
            </p:nvSpPr>
            <p:spPr bwMode="auto">
              <a:xfrm>
                <a:off x="6489036" y="1076885"/>
                <a:ext cx="1472762" cy="195461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반별검사결과관리</a:t>
                </a:r>
              </a:p>
            </p:txBody>
          </p:sp>
          <p:sp>
            <p:nvSpPr>
              <p:cNvPr id="53" name="Rectangle 113"/>
              <p:cNvSpPr>
                <a:spLocks noChangeArrowheads="1"/>
              </p:cNvSpPr>
              <p:nvPr/>
            </p:nvSpPr>
            <p:spPr bwMode="auto">
              <a:xfrm>
                <a:off x="6489033" y="907606"/>
                <a:ext cx="1472766" cy="169279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담임</a:t>
                </a:r>
                <a:r>
                  <a:rPr lang="en-US" altLang="ko-KR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sp>
          <p:nvSpPr>
            <p:cNvPr id="47" name="Rectangle 113"/>
            <p:cNvSpPr>
              <a:spLocks noChangeArrowheads="1"/>
            </p:cNvSpPr>
            <p:nvPr/>
          </p:nvSpPr>
          <p:spPr bwMode="auto">
            <a:xfrm>
              <a:off x="8370205" y="1076883"/>
              <a:ext cx="1151351" cy="19546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75000"/>
                </a:schemeClr>
              </a:solidFill>
              <a:headEnd/>
              <a:tailEnd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0" tIns="0" rIns="0" bIns="0" anchor="ctr"/>
            <a:lstStyle/>
            <a:p>
              <a:pPr algn="ctr"/>
              <a:r>
                <a:rPr lang="ko-KR" altLang="en-US" sz="700" dirty="0">
                  <a:solidFill>
                    <a:srgbClr val="000000"/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가정통신문관리</a:t>
              </a:r>
            </a:p>
          </p:txBody>
        </p:sp>
        <p:sp>
          <p:nvSpPr>
            <p:cNvPr id="48" name="Rectangle 113"/>
            <p:cNvSpPr>
              <a:spLocks noChangeArrowheads="1"/>
            </p:cNvSpPr>
            <p:nvPr/>
          </p:nvSpPr>
          <p:spPr bwMode="auto">
            <a:xfrm>
              <a:off x="8370199" y="907605"/>
              <a:ext cx="1151355" cy="169278"/>
            </a:xfrm>
            <a:prstGeom prst="rect">
              <a:avLst/>
            </a:prstGeom>
            <a:solidFill>
              <a:srgbClr val="006600"/>
            </a:solidFill>
            <a:ln>
              <a:solidFill>
                <a:srgbClr val="006600"/>
              </a:solidFill>
              <a:headEnd/>
              <a:tailEnd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0" tIns="20893" rIns="0" bIns="0" anchor="ctr"/>
            <a:lstStyle/>
            <a:p>
              <a:pPr algn="ctr"/>
              <a:r>
                <a:rPr lang="ko-KR" altLang="en-US" sz="800" b="1" dirty="0" err="1">
                  <a:solidFill>
                    <a:schemeClr val="bg1"/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나이스</a:t>
              </a:r>
              <a:r>
                <a:rPr lang="en-US" altLang="ko-KR" sz="800" b="1" dirty="0">
                  <a:solidFill>
                    <a:schemeClr val="bg1"/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(</a:t>
              </a:r>
              <a:r>
                <a:rPr lang="ko-KR" altLang="en-US" sz="800" b="1" dirty="0">
                  <a:solidFill>
                    <a:schemeClr val="bg1"/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담임</a:t>
              </a:r>
              <a:r>
                <a:rPr lang="en-US" altLang="ko-KR" sz="800" b="1" dirty="0">
                  <a:solidFill>
                    <a:schemeClr val="bg1"/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)</a:t>
              </a:r>
              <a:endParaRPr lang="ko-KR" altLang="en-US" sz="800" b="1" dirty="0">
                <a:solidFill>
                  <a:schemeClr val="bg1"/>
                </a:solidFill>
                <a:latin typeface="나눔바른고딕" panose="020B0600000101010101" charset="-127"/>
                <a:ea typeface="나눔바른고딕" panose="020B0600000101010101" charset="-127"/>
                <a:cs typeface="돋음"/>
              </a:endParaRPr>
            </a:p>
          </p:txBody>
        </p:sp>
        <p:cxnSp>
          <p:nvCxnSpPr>
            <p:cNvPr id="49" name="직선 화살표 연결선 48"/>
            <p:cNvCxnSpPr/>
            <p:nvPr/>
          </p:nvCxnSpPr>
          <p:spPr>
            <a:xfrm>
              <a:off x="7276465" y="1109350"/>
              <a:ext cx="1087584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0" name="Rectangle 113"/>
            <p:cNvSpPr>
              <a:spLocks noChangeArrowheads="1"/>
            </p:cNvSpPr>
            <p:nvPr/>
          </p:nvSpPr>
          <p:spPr bwMode="auto">
            <a:xfrm>
              <a:off x="6277030" y="1076883"/>
              <a:ext cx="1151350" cy="19546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75000"/>
                </a:schemeClr>
              </a:solidFill>
              <a:headEnd/>
              <a:tailEnd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0" tIns="0" rIns="0" bIns="0" anchor="ctr"/>
            <a:lstStyle/>
            <a:p>
              <a:pPr algn="ctr"/>
              <a:r>
                <a:rPr lang="ko-KR" altLang="en-US" sz="7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반별검사결과</a:t>
              </a:r>
            </a:p>
          </p:txBody>
        </p:sp>
        <p:sp>
          <p:nvSpPr>
            <p:cNvPr id="51" name="Rectangle 113"/>
            <p:cNvSpPr>
              <a:spLocks noChangeArrowheads="1"/>
            </p:cNvSpPr>
            <p:nvPr/>
          </p:nvSpPr>
          <p:spPr bwMode="auto">
            <a:xfrm>
              <a:off x="6277025" y="907605"/>
              <a:ext cx="1151356" cy="169278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chemeClr val="bg1">
                  <a:lumMod val="75000"/>
                </a:schemeClr>
              </a:solidFill>
              <a:headEnd/>
              <a:tailEnd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0" tIns="20893" rIns="0" bIns="0" anchor="ctr"/>
            <a:lstStyle/>
            <a:p>
              <a:pPr algn="ctr"/>
              <a:r>
                <a:rPr lang="ko-KR" altLang="en-US" sz="8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나이스</a:t>
              </a:r>
              <a:r>
                <a:rPr lang="en-US" altLang="ko-KR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(</a:t>
              </a:r>
              <a:r>
                <a:rPr lang="ko-KR" alt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담임</a:t>
              </a:r>
              <a:r>
                <a:rPr lang="en-US" altLang="ko-KR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)</a:t>
              </a:r>
              <a:endParaRPr lang="ko-KR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나눔바른고딕" panose="020B0600000101010101" charset="-127"/>
                <a:ea typeface="나눔바른고딕" panose="020B0600000101010101" charset="-127"/>
                <a:cs typeface="돋음"/>
              </a:endParaRPr>
            </a:p>
          </p:txBody>
        </p:sp>
      </p:grpSp>
      <p:sp>
        <p:nvSpPr>
          <p:cNvPr id="4" name="직사각형 3">
            <a:extLst>
              <a:ext uri="{FF2B5EF4-FFF2-40B4-BE49-F238E27FC236}">
                <a16:creationId xmlns="" xmlns:a16="http://schemas.microsoft.com/office/drawing/2014/main" id="{DF468AC1-2021-C124-336E-DC04F980A606}"/>
              </a:ext>
            </a:extLst>
          </p:cNvPr>
          <p:cNvSpPr/>
          <p:nvPr/>
        </p:nvSpPr>
        <p:spPr>
          <a:xfrm>
            <a:off x="7803005" y="2411596"/>
            <a:ext cx="569641" cy="93600"/>
          </a:xfrm>
          <a:prstGeom prst="rect">
            <a:avLst/>
          </a:prstGeom>
          <a:noFill/>
          <a:ln w="25400">
            <a:solidFill>
              <a:srgbClr val="FD531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타원 7">
            <a:extLst>
              <a:ext uri="{FF2B5EF4-FFF2-40B4-BE49-F238E27FC236}">
                <a16:creationId xmlns="" xmlns:a16="http://schemas.microsoft.com/office/drawing/2014/main" id="{A021ECCE-7EF1-52D4-8FF5-FB44BC9A195D}"/>
              </a:ext>
            </a:extLst>
          </p:cNvPr>
          <p:cNvSpPr/>
          <p:nvPr/>
        </p:nvSpPr>
        <p:spPr>
          <a:xfrm>
            <a:off x="7682571" y="2269356"/>
            <a:ext cx="182880" cy="182880"/>
          </a:xfrm>
          <a:prstGeom prst="ellipse">
            <a:avLst/>
          </a:prstGeom>
          <a:solidFill>
            <a:srgbClr val="FD5312"/>
          </a:solidFill>
          <a:ln w="25400">
            <a:solidFill>
              <a:srgbClr val="FD531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6000" rIns="0" bIns="36000" rtlCol="0" anchor="ctr"/>
          <a:lstStyle/>
          <a:p>
            <a:pPr algn="ctr"/>
            <a:r>
              <a:rPr lang="en-US" altLang="ko-KR" sz="1000" b="1" spc="-100" dirty="0">
                <a:latin typeface="+mn-ea"/>
              </a:rPr>
              <a:t>1</a:t>
            </a:r>
            <a:endParaRPr lang="ko-KR" altLang="en-US" sz="1000" b="1" spc="-100" dirty="0">
              <a:latin typeface="+mn-ea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="" xmlns:a16="http://schemas.microsoft.com/office/drawing/2014/main" id="{7D0DF8D7-769A-B17A-13CA-83B73F40D54B}"/>
              </a:ext>
            </a:extLst>
          </p:cNvPr>
          <p:cNvSpPr/>
          <p:nvPr/>
        </p:nvSpPr>
        <p:spPr>
          <a:xfrm>
            <a:off x="8428121" y="2393694"/>
            <a:ext cx="569641" cy="111503"/>
          </a:xfrm>
          <a:prstGeom prst="rect">
            <a:avLst/>
          </a:prstGeom>
          <a:noFill/>
          <a:ln w="25400">
            <a:solidFill>
              <a:srgbClr val="FD531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>
            <a:extLst>
              <a:ext uri="{FF2B5EF4-FFF2-40B4-BE49-F238E27FC236}">
                <a16:creationId xmlns="" xmlns:a16="http://schemas.microsoft.com/office/drawing/2014/main" id="{A4D12C00-9FC3-ED29-772E-80E7B9CC336E}"/>
              </a:ext>
            </a:extLst>
          </p:cNvPr>
          <p:cNvSpPr/>
          <p:nvPr/>
        </p:nvSpPr>
        <p:spPr>
          <a:xfrm>
            <a:off x="8308943" y="2270302"/>
            <a:ext cx="182880" cy="182880"/>
          </a:xfrm>
          <a:prstGeom prst="ellipse">
            <a:avLst/>
          </a:prstGeom>
          <a:solidFill>
            <a:srgbClr val="FD5312"/>
          </a:solidFill>
          <a:ln w="25400">
            <a:solidFill>
              <a:srgbClr val="FD531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6000" rIns="0" bIns="36000" rtlCol="0" anchor="ctr"/>
          <a:lstStyle/>
          <a:p>
            <a:pPr algn="ctr"/>
            <a:r>
              <a:rPr lang="en-US" altLang="ko-KR" sz="1000" b="1" spc="-100" dirty="0">
                <a:latin typeface="+mn-ea"/>
              </a:rPr>
              <a:t>2</a:t>
            </a:r>
            <a:endParaRPr lang="ko-KR" altLang="en-US" sz="1000" b="1" spc="-1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556939243"/>
      </p:ext>
    </p:extLst>
  </p:cSld>
  <p:clrMapOvr>
    <a:masterClrMapping/>
  </p:clrMapOvr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6689590B-A217-BDAD-346D-B841542160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="" xmlns:a16="http://schemas.microsoft.com/office/drawing/2014/main" id="{6D6F7421-BB6E-6225-7676-4EB701F57A0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6800" y="1778356"/>
            <a:ext cx="9297206" cy="3987130"/>
          </a:xfrm>
          <a:prstGeom prst="rect">
            <a:avLst/>
          </a:prstGeom>
        </p:spPr>
      </p:pic>
      <p:sp>
        <p:nvSpPr>
          <p:cNvPr id="93" name="TextBox 4">
            <a:extLst>
              <a:ext uri="{FF2B5EF4-FFF2-40B4-BE49-F238E27FC236}">
                <a16:creationId xmlns="" xmlns:a16="http://schemas.microsoft.com/office/drawing/2014/main" id="{311C2B08-6094-0173-A852-97C0CC0D6BF5}"/>
              </a:ext>
            </a:extLst>
          </p:cNvPr>
          <p:cNvSpPr txBox="1"/>
          <p:nvPr/>
        </p:nvSpPr>
        <p:spPr>
          <a:xfrm>
            <a:off x="96327" y="39171"/>
            <a:ext cx="51569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000" b="1" spc="-7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담임 주요 업무처리 방법</a:t>
            </a:r>
          </a:p>
        </p:txBody>
      </p:sp>
      <p:sp>
        <p:nvSpPr>
          <p:cNvPr id="14" name="모서리가 둥근 직사각형 13">
            <a:extLst>
              <a:ext uri="{FF2B5EF4-FFF2-40B4-BE49-F238E27FC236}">
                <a16:creationId xmlns="" xmlns:a16="http://schemas.microsoft.com/office/drawing/2014/main" id="{FC702E96-AED5-68F6-6479-44B15DA03790}"/>
              </a:ext>
            </a:extLst>
          </p:cNvPr>
          <p:cNvSpPr/>
          <p:nvPr/>
        </p:nvSpPr>
        <p:spPr>
          <a:xfrm>
            <a:off x="163006" y="802346"/>
            <a:ext cx="3642849" cy="669007"/>
          </a:xfrm>
          <a:prstGeom prst="roundRect">
            <a:avLst>
              <a:gd name="adj" fmla="val 50000"/>
            </a:avLst>
          </a:prstGeom>
          <a:solidFill>
            <a:srgbClr val="E2F0D9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4. </a:t>
            </a:r>
            <a:r>
              <a:rPr lang="ko-KR" altLang="en-US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담임 </a:t>
            </a:r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– </a:t>
            </a:r>
            <a:r>
              <a:rPr lang="ko-KR" altLang="en-US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검사결과관리</a:t>
            </a:r>
            <a:endParaRPr lang="en-US" altLang="ko-KR" sz="1600" b="1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66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lvl="0"/>
            <a:r>
              <a:rPr lang="en-US" altLang="ko-KR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4.3. </a:t>
            </a:r>
            <a:r>
              <a:rPr lang="ko-KR" altLang="en-US" b="1" dirty="0" err="1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검사결과지통보</a:t>
            </a:r>
            <a:r>
              <a:rPr lang="en-US" altLang="ko-KR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(2/6)</a:t>
            </a:r>
            <a:endParaRPr lang="ko-KR" altLang="en-US" b="1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66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7" name="직사각형 6">
            <a:extLst>
              <a:ext uri="{FF2B5EF4-FFF2-40B4-BE49-F238E27FC236}">
                <a16:creationId xmlns="" xmlns:a16="http://schemas.microsoft.com/office/drawing/2014/main" id="{73B424B3-7645-1EB0-5C96-012A2197C654}"/>
              </a:ext>
            </a:extLst>
          </p:cNvPr>
          <p:cNvSpPr/>
          <p:nvPr/>
        </p:nvSpPr>
        <p:spPr>
          <a:xfrm>
            <a:off x="328189" y="5949876"/>
            <a:ext cx="7980693" cy="609398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80000" indent="-180000">
              <a:lnSpc>
                <a:spcPct val="120000"/>
              </a:lnSpc>
            </a:pP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③ 학생 성명을 클릭하여 주소변경이력 팝업에서 해당 학생의 주소변경이력을 확인함</a:t>
            </a:r>
            <a:endParaRPr lang="en-US" altLang="ko-KR" sz="1100" b="1" dirty="0">
              <a:ln>
                <a:solidFill>
                  <a:schemeClr val="tx1">
                    <a:lumMod val="85000"/>
                    <a:lumOff val="15000"/>
                    <a:alpha val="0"/>
                  </a:schemeClr>
                </a:solidFill>
              </a:ln>
              <a:solidFill>
                <a:srgbClr val="FD5312"/>
              </a:solidFill>
              <a:latin typeface="나눔바른고딕" panose="020B0600000101010101" charset="-127"/>
              <a:ea typeface="나눔바른고딕" panose="020B0600000101010101" charset="-127"/>
            </a:endParaRPr>
          </a:p>
          <a:p>
            <a:pPr marL="180000" indent="-180000">
              <a:lnSpc>
                <a:spcPct val="120000"/>
              </a:lnSpc>
            </a:pP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④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[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선택주소반영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] 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버튼을 클릭하여 선택된 주소를 반영함</a:t>
            </a:r>
            <a:endParaRPr lang="en-US" altLang="ko-KR" sz="1100" b="1" dirty="0">
              <a:ln>
                <a:solidFill>
                  <a:schemeClr val="tx1">
                    <a:lumMod val="85000"/>
                    <a:lumOff val="15000"/>
                    <a:alpha val="0"/>
                  </a:schemeClr>
                </a:solidFill>
              </a:ln>
              <a:solidFill>
                <a:srgbClr val="FD5312"/>
              </a:solidFill>
              <a:latin typeface="나눔바른고딕" panose="020B0600000101010101" charset="-127"/>
              <a:ea typeface="나눔바른고딕" panose="020B0600000101010101" charset="-127"/>
            </a:endParaRPr>
          </a:p>
          <a:p>
            <a:pPr marL="180000" indent="-180000">
              <a:lnSpc>
                <a:spcPct val="120000"/>
              </a:lnSpc>
            </a:pPr>
            <a:r>
              <a:rPr lang="en-US" altLang="ko-KR" sz="1100" b="1" dirty="0" smtClean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chemeClr val="accent6"/>
                </a:solidFill>
                <a:latin typeface="나눔바른고딕" panose="020B0600000101010101" charset="-127"/>
                <a:ea typeface="나눔바른고딕" panose="020B0600000101010101" charset="-127"/>
              </a:rPr>
              <a:t>    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chemeClr val="accent6"/>
                </a:solidFill>
                <a:latin typeface="나눔바른고딕" panose="020B0600000101010101" charset="-127"/>
                <a:ea typeface="나눔바른고딕" panose="020B0600000101010101" charset="-127"/>
              </a:rPr>
              <a:t>[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chemeClr val="accent6"/>
                </a:solidFill>
                <a:latin typeface="나눔바른고딕" panose="020B0600000101010101" charset="-127"/>
                <a:ea typeface="나눔바른고딕" panose="020B0600000101010101" charset="-127"/>
              </a:rPr>
              <a:t>변경사항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chemeClr val="accent6"/>
                </a:solidFill>
                <a:latin typeface="나눔바른고딕" panose="020B0600000101010101" charset="-127"/>
                <a:ea typeface="나눔바른고딕" panose="020B0600000101010101" charset="-127"/>
              </a:rPr>
              <a:t>]</a:t>
            </a:r>
            <a:r>
              <a:rPr lang="ko-KR" altLang="en-US" sz="1100" b="1" dirty="0">
                <a:latin typeface="+mn-ea"/>
              </a:rPr>
              <a:t> 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chemeClr val="accent6"/>
                </a:solidFill>
                <a:latin typeface="나눔바른고딕" panose="020B0600000101010101" charset="-127"/>
                <a:ea typeface="나눔바른고딕" panose="020B0600000101010101" charset="-127"/>
              </a:rPr>
              <a:t>가정통신문 발송 주소 이력 관리를 통해 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chemeClr val="accent6"/>
                </a:solidFill>
                <a:latin typeface="나눔바른고딕" panose="020B0600000101010101" charset="-127"/>
                <a:ea typeface="나눔바른고딕" panose="020B0600000101010101" charset="-127"/>
              </a:rPr>
              <a:t>에듀로에서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chemeClr val="accent6"/>
                </a:solidFill>
                <a:latin typeface="나눔바른고딕" panose="020B0600000101010101" charset="-127"/>
                <a:ea typeface="나눔바른고딕" panose="020B0600000101010101" charset="-127"/>
              </a:rPr>
              <a:t> 학부모가 입력한 주소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chemeClr val="accent6"/>
                </a:solidFill>
                <a:latin typeface="나눔바른고딕" panose="020B0600000101010101" charset="-127"/>
                <a:ea typeface="나눔바른고딕" panose="020B0600000101010101" charset="-127"/>
              </a:rPr>
              <a:t>(1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chemeClr val="accent6"/>
                </a:solidFill>
                <a:latin typeface="나눔바른고딕" panose="020B0600000101010101" charset="-127"/>
                <a:ea typeface="나눔바른고딕" panose="020B0600000101010101" charset="-127"/>
              </a:rPr>
              <a:t>번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chemeClr val="accent6"/>
                </a:solidFill>
                <a:latin typeface="나눔바른고딕" panose="020B0600000101010101" charset="-127"/>
                <a:ea typeface="나눔바른고딕" panose="020B0600000101010101" charset="-127"/>
              </a:rPr>
              <a:t>)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chemeClr val="accent6"/>
                </a:solidFill>
                <a:latin typeface="나눔바른고딕" panose="020B0600000101010101" charset="-127"/>
                <a:ea typeface="나눔바른고딕" panose="020B0600000101010101" charset="-127"/>
              </a:rPr>
              <a:t>를 불러올 수 있도록 개선</a:t>
            </a:r>
            <a:endParaRPr lang="en-US" altLang="ko-KR" sz="1100" b="1" dirty="0">
              <a:ln>
                <a:solidFill>
                  <a:schemeClr val="tx1">
                    <a:lumMod val="85000"/>
                    <a:lumOff val="15000"/>
                    <a:alpha val="0"/>
                  </a:schemeClr>
                </a:solidFill>
              </a:ln>
              <a:solidFill>
                <a:schemeClr val="accent6"/>
              </a:solidFill>
              <a:latin typeface="나눔바른고딕" panose="020B0600000101010101" charset="-127"/>
              <a:ea typeface="나눔바른고딕" panose="020B0600000101010101" charset="-127"/>
            </a:endParaRPr>
          </a:p>
        </p:txBody>
      </p:sp>
      <p:sp>
        <p:nvSpPr>
          <p:cNvPr id="43" name="사각형: 둥근 모서리 81">
            <a:extLst>
              <a:ext uri="{FF2B5EF4-FFF2-40B4-BE49-F238E27FC236}">
                <a16:creationId xmlns="" xmlns:a16="http://schemas.microsoft.com/office/drawing/2014/main" id="{45E1AA7F-A32A-9FB3-9E61-6E569FA27E4E}"/>
              </a:ext>
            </a:extLst>
          </p:cNvPr>
          <p:cNvSpPr/>
          <p:nvPr/>
        </p:nvSpPr>
        <p:spPr>
          <a:xfrm>
            <a:off x="3970021" y="802347"/>
            <a:ext cx="5662930" cy="550546"/>
          </a:xfrm>
          <a:prstGeom prst="roundRect">
            <a:avLst>
              <a:gd name="adj" fmla="val 6492"/>
            </a:avLst>
          </a:prstGeom>
          <a:solidFill>
            <a:schemeClr val="bg1"/>
          </a:solidFill>
          <a:ln w="6350">
            <a:solidFill>
              <a:schemeClr val="bg1">
                <a:lumMod val="75000"/>
              </a:schemeClr>
            </a:solidFill>
          </a:ln>
          <a:effectLst>
            <a:outerShdw blurRad="889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defTabSz="1090746" fontAlgn="ctr" latinLnBrk="0">
              <a:buClr>
                <a:srgbClr val="336699"/>
              </a:buClr>
              <a:defRPr/>
            </a:pPr>
            <a:endParaRPr kumimoji="1" lang="en-US" altLang="ko-KR" sz="200" b="1" kern="0" dirty="0">
              <a:ln w="0">
                <a:solidFill>
                  <a:srgbClr val="0B4355">
                    <a:alpha val="5000"/>
                  </a:srgbClr>
                </a:solidFill>
              </a:ln>
              <a:solidFill>
                <a:srgbClr val="C00000"/>
              </a:solidFill>
              <a:latin typeface="나눔바른고딕" panose="020B0600000101010101" charset="-127"/>
              <a:ea typeface="나눔바른고딕" panose="020B0600000101010101" charset="-127"/>
              <a:sym typeface="Wingdings" pitchFamily="2" charset="2"/>
            </a:endParaRPr>
          </a:p>
        </p:txBody>
      </p:sp>
      <p:grpSp>
        <p:nvGrpSpPr>
          <p:cNvPr id="44" name="그룹 43">
            <a:extLst>
              <a:ext uri="{FF2B5EF4-FFF2-40B4-BE49-F238E27FC236}">
                <a16:creationId xmlns="" xmlns:a16="http://schemas.microsoft.com/office/drawing/2014/main" id="{5E6AC242-51FC-AA41-A87A-CD1495AD11B1}"/>
              </a:ext>
            </a:extLst>
          </p:cNvPr>
          <p:cNvGrpSpPr/>
          <p:nvPr/>
        </p:nvGrpSpPr>
        <p:grpSpPr>
          <a:xfrm>
            <a:off x="4084126" y="907605"/>
            <a:ext cx="5437430" cy="364741"/>
            <a:chOff x="4084126" y="907605"/>
            <a:chExt cx="5437430" cy="364741"/>
          </a:xfrm>
        </p:grpSpPr>
        <p:cxnSp>
          <p:nvCxnSpPr>
            <p:cNvPr id="45" name="직선 화살표 연결선 44">
              <a:extLst>
                <a:ext uri="{FF2B5EF4-FFF2-40B4-BE49-F238E27FC236}">
                  <a16:creationId xmlns="" xmlns:a16="http://schemas.microsoft.com/office/drawing/2014/main" id="{61E76BC1-EE95-A23B-7E83-B1CB40286507}"/>
                </a:ext>
              </a:extLst>
            </p:cNvPr>
            <p:cNvCxnSpPr/>
            <p:nvPr/>
          </p:nvCxnSpPr>
          <p:spPr>
            <a:xfrm>
              <a:off x="5189441" y="1109350"/>
              <a:ext cx="1087584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6" name="그룹 45">
              <a:extLst>
                <a:ext uri="{FF2B5EF4-FFF2-40B4-BE49-F238E27FC236}">
                  <a16:creationId xmlns="" xmlns:a16="http://schemas.microsoft.com/office/drawing/2014/main" id="{F54CC3C9-C6E7-4171-1C08-88938A362799}"/>
                </a:ext>
              </a:extLst>
            </p:cNvPr>
            <p:cNvGrpSpPr/>
            <p:nvPr/>
          </p:nvGrpSpPr>
          <p:grpSpPr>
            <a:xfrm>
              <a:off x="4084126" y="907606"/>
              <a:ext cx="1251086" cy="364740"/>
              <a:chOff x="6489033" y="907606"/>
              <a:chExt cx="1472766" cy="364740"/>
            </a:xfrm>
          </p:grpSpPr>
          <p:sp>
            <p:nvSpPr>
              <p:cNvPr id="52" name="Rectangle 113">
                <a:extLst>
                  <a:ext uri="{FF2B5EF4-FFF2-40B4-BE49-F238E27FC236}">
                    <a16:creationId xmlns="" xmlns:a16="http://schemas.microsoft.com/office/drawing/2014/main" id="{C02BCC33-AC51-62B7-3121-5F2526E3C54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89036" y="1076885"/>
                <a:ext cx="1472762" cy="195461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반별검사결과관리</a:t>
                </a:r>
              </a:p>
            </p:txBody>
          </p:sp>
          <p:sp>
            <p:nvSpPr>
              <p:cNvPr id="53" name="Rectangle 113">
                <a:extLst>
                  <a:ext uri="{FF2B5EF4-FFF2-40B4-BE49-F238E27FC236}">
                    <a16:creationId xmlns="" xmlns:a16="http://schemas.microsoft.com/office/drawing/2014/main" id="{D90150BF-72C2-8313-658A-0D2E06128A4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89033" y="907606"/>
                <a:ext cx="1472766" cy="169279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담임</a:t>
                </a:r>
                <a:r>
                  <a:rPr lang="en-US" altLang="ko-KR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sp>
          <p:nvSpPr>
            <p:cNvPr id="47" name="Rectangle 113">
              <a:extLst>
                <a:ext uri="{FF2B5EF4-FFF2-40B4-BE49-F238E27FC236}">
                  <a16:creationId xmlns="" xmlns:a16="http://schemas.microsoft.com/office/drawing/2014/main" id="{E669AD7F-B78E-63C1-CAB9-BFC028D57E3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70205" y="1076883"/>
              <a:ext cx="1151351" cy="19546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75000"/>
                </a:schemeClr>
              </a:solidFill>
              <a:headEnd/>
              <a:tailEnd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0" tIns="0" rIns="0" bIns="0" anchor="ctr"/>
            <a:lstStyle/>
            <a:p>
              <a:pPr algn="ctr"/>
              <a:r>
                <a:rPr lang="ko-KR" altLang="en-US" sz="700" dirty="0">
                  <a:solidFill>
                    <a:srgbClr val="000000"/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가정통신문관리</a:t>
              </a:r>
            </a:p>
          </p:txBody>
        </p:sp>
        <p:sp>
          <p:nvSpPr>
            <p:cNvPr id="48" name="Rectangle 113">
              <a:extLst>
                <a:ext uri="{FF2B5EF4-FFF2-40B4-BE49-F238E27FC236}">
                  <a16:creationId xmlns="" xmlns:a16="http://schemas.microsoft.com/office/drawing/2014/main" id="{4B91175E-686A-D107-C0B9-75CEEBCB3F7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70199" y="907605"/>
              <a:ext cx="1151355" cy="169278"/>
            </a:xfrm>
            <a:prstGeom prst="rect">
              <a:avLst/>
            </a:prstGeom>
            <a:solidFill>
              <a:srgbClr val="006600"/>
            </a:solidFill>
            <a:ln>
              <a:solidFill>
                <a:srgbClr val="006600"/>
              </a:solidFill>
              <a:headEnd/>
              <a:tailEnd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0" tIns="20893" rIns="0" bIns="0" anchor="ctr"/>
            <a:lstStyle/>
            <a:p>
              <a:pPr algn="ctr"/>
              <a:r>
                <a:rPr lang="ko-KR" altLang="en-US" sz="800" b="1" dirty="0" err="1">
                  <a:solidFill>
                    <a:schemeClr val="bg1"/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나이스</a:t>
              </a:r>
              <a:r>
                <a:rPr lang="en-US" altLang="ko-KR" sz="800" b="1" dirty="0">
                  <a:solidFill>
                    <a:schemeClr val="bg1"/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(</a:t>
              </a:r>
              <a:r>
                <a:rPr lang="ko-KR" altLang="en-US" sz="800" b="1" dirty="0">
                  <a:solidFill>
                    <a:schemeClr val="bg1"/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담임</a:t>
              </a:r>
              <a:r>
                <a:rPr lang="en-US" altLang="ko-KR" sz="800" b="1" dirty="0">
                  <a:solidFill>
                    <a:schemeClr val="bg1"/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)</a:t>
              </a:r>
              <a:endParaRPr lang="ko-KR" altLang="en-US" sz="800" b="1" dirty="0">
                <a:solidFill>
                  <a:schemeClr val="bg1"/>
                </a:solidFill>
                <a:latin typeface="나눔바른고딕" panose="020B0600000101010101" charset="-127"/>
                <a:ea typeface="나눔바른고딕" panose="020B0600000101010101" charset="-127"/>
                <a:cs typeface="돋음"/>
              </a:endParaRPr>
            </a:p>
          </p:txBody>
        </p:sp>
        <p:cxnSp>
          <p:nvCxnSpPr>
            <p:cNvPr id="49" name="직선 화살표 연결선 48">
              <a:extLst>
                <a:ext uri="{FF2B5EF4-FFF2-40B4-BE49-F238E27FC236}">
                  <a16:creationId xmlns="" xmlns:a16="http://schemas.microsoft.com/office/drawing/2014/main" id="{F8D90BB8-5A68-71AC-0E72-9ACCD559BE79}"/>
                </a:ext>
              </a:extLst>
            </p:cNvPr>
            <p:cNvCxnSpPr/>
            <p:nvPr/>
          </p:nvCxnSpPr>
          <p:spPr>
            <a:xfrm>
              <a:off x="7276465" y="1109350"/>
              <a:ext cx="1087584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0" name="Rectangle 113">
              <a:extLst>
                <a:ext uri="{FF2B5EF4-FFF2-40B4-BE49-F238E27FC236}">
                  <a16:creationId xmlns="" xmlns:a16="http://schemas.microsoft.com/office/drawing/2014/main" id="{BE26C4E4-FCF0-F65C-C574-A04A1A1D718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77030" y="1076883"/>
              <a:ext cx="1151350" cy="19546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75000"/>
                </a:schemeClr>
              </a:solidFill>
              <a:headEnd/>
              <a:tailEnd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0" tIns="0" rIns="0" bIns="0" anchor="ctr"/>
            <a:lstStyle/>
            <a:p>
              <a:pPr algn="ctr"/>
              <a:r>
                <a:rPr lang="ko-KR" altLang="en-US" sz="7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반별검사결과</a:t>
              </a:r>
            </a:p>
          </p:txBody>
        </p:sp>
        <p:sp>
          <p:nvSpPr>
            <p:cNvPr id="51" name="Rectangle 113">
              <a:extLst>
                <a:ext uri="{FF2B5EF4-FFF2-40B4-BE49-F238E27FC236}">
                  <a16:creationId xmlns="" xmlns:a16="http://schemas.microsoft.com/office/drawing/2014/main" id="{1F17E09F-7DD8-BA78-E0D0-4423062F75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77025" y="907605"/>
              <a:ext cx="1151356" cy="169278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chemeClr val="bg1">
                  <a:lumMod val="75000"/>
                </a:schemeClr>
              </a:solidFill>
              <a:headEnd/>
              <a:tailEnd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0" tIns="20893" rIns="0" bIns="0" anchor="ctr"/>
            <a:lstStyle/>
            <a:p>
              <a:pPr algn="ctr"/>
              <a:r>
                <a:rPr lang="ko-KR" altLang="en-US" sz="8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나이스</a:t>
              </a:r>
              <a:r>
                <a:rPr lang="en-US" altLang="ko-KR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(</a:t>
              </a:r>
              <a:r>
                <a:rPr lang="ko-KR" alt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담임</a:t>
              </a:r>
              <a:r>
                <a:rPr lang="en-US" altLang="ko-KR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)</a:t>
              </a:r>
              <a:endParaRPr lang="ko-KR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나눔바른고딕" panose="020B0600000101010101" charset="-127"/>
                <a:ea typeface="나눔바른고딕" panose="020B0600000101010101" charset="-127"/>
                <a:cs typeface="돋음"/>
              </a:endParaRPr>
            </a:p>
          </p:txBody>
        </p:sp>
      </p:grpSp>
      <p:sp>
        <p:nvSpPr>
          <p:cNvPr id="18" name="직사각형 17">
            <a:extLst>
              <a:ext uri="{FF2B5EF4-FFF2-40B4-BE49-F238E27FC236}">
                <a16:creationId xmlns="" xmlns:a16="http://schemas.microsoft.com/office/drawing/2014/main" id="{17BCB0CC-782C-E00A-1F73-E9962CBC1EAA}"/>
              </a:ext>
            </a:extLst>
          </p:cNvPr>
          <p:cNvSpPr/>
          <p:nvPr/>
        </p:nvSpPr>
        <p:spPr>
          <a:xfrm>
            <a:off x="1871581" y="2686744"/>
            <a:ext cx="739515" cy="173686"/>
          </a:xfrm>
          <a:prstGeom prst="rect">
            <a:avLst/>
          </a:prstGeom>
          <a:noFill/>
          <a:ln w="25400">
            <a:solidFill>
              <a:srgbClr val="FD531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" name="타원 18">
            <a:extLst>
              <a:ext uri="{FF2B5EF4-FFF2-40B4-BE49-F238E27FC236}">
                <a16:creationId xmlns="" xmlns:a16="http://schemas.microsoft.com/office/drawing/2014/main" id="{3228C1B5-CE75-20AC-9E0E-B869D75E46BD}"/>
              </a:ext>
            </a:extLst>
          </p:cNvPr>
          <p:cNvSpPr/>
          <p:nvPr/>
        </p:nvSpPr>
        <p:spPr>
          <a:xfrm>
            <a:off x="1751147" y="2588954"/>
            <a:ext cx="182880" cy="182880"/>
          </a:xfrm>
          <a:prstGeom prst="ellipse">
            <a:avLst/>
          </a:prstGeom>
          <a:solidFill>
            <a:srgbClr val="FD5312"/>
          </a:solidFill>
          <a:ln w="25400">
            <a:solidFill>
              <a:srgbClr val="FD531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6000" rIns="0" bIns="36000" rtlCol="0" anchor="ctr"/>
          <a:lstStyle/>
          <a:p>
            <a:pPr algn="ctr"/>
            <a:r>
              <a:rPr lang="en-US" altLang="ko-KR" sz="1000" b="1" spc="-100" dirty="0">
                <a:latin typeface="+mn-ea"/>
              </a:rPr>
              <a:t>3</a:t>
            </a:r>
            <a:endParaRPr lang="ko-KR" altLang="en-US" sz="1000" b="1" spc="-100" dirty="0">
              <a:latin typeface="+mn-ea"/>
            </a:endParaRPr>
          </a:p>
        </p:txBody>
      </p:sp>
      <p:sp>
        <p:nvSpPr>
          <p:cNvPr id="20" name="직사각형 19">
            <a:extLst>
              <a:ext uri="{FF2B5EF4-FFF2-40B4-BE49-F238E27FC236}">
                <a16:creationId xmlns="" xmlns:a16="http://schemas.microsoft.com/office/drawing/2014/main" id="{3F29A333-E2B1-C203-2FFC-F2EAEDA13604}"/>
              </a:ext>
            </a:extLst>
          </p:cNvPr>
          <p:cNvSpPr/>
          <p:nvPr/>
        </p:nvSpPr>
        <p:spPr>
          <a:xfrm>
            <a:off x="6239480" y="2505877"/>
            <a:ext cx="386341" cy="127401"/>
          </a:xfrm>
          <a:prstGeom prst="rect">
            <a:avLst/>
          </a:prstGeom>
          <a:noFill/>
          <a:ln w="25400">
            <a:solidFill>
              <a:srgbClr val="FD531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" name="타원 20">
            <a:extLst>
              <a:ext uri="{FF2B5EF4-FFF2-40B4-BE49-F238E27FC236}">
                <a16:creationId xmlns="" xmlns:a16="http://schemas.microsoft.com/office/drawing/2014/main" id="{B7D7B852-7777-8190-838E-98B481A59A73}"/>
              </a:ext>
            </a:extLst>
          </p:cNvPr>
          <p:cNvSpPr/>
          <p:nvPr/>
        </p:nvSpPr>
        <p:spPr>
          <a:xfrm>
            <a:off x="6119046" y="2408086"/>
            <a:ext cx="182880" cy="182880"/>
          </a:xfrm>
          <a:prstGeom prst="ellipse">
            <a:avLst/>
          </a:prstGeom>
          <a:solidFill>
            <a:srgbClr val="FD5312"/>
          </a:solidFill>
          <a:ln w="25400">
            <a:solidFill>
              <a:srgbClr val="FD531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6000" rIns="0" bIns="36000" rtlCol="0" anchor="ctr"/>
          <a:lstStyle/>
          <a:p>
            <a:pPr algn="ctr"/>
            <a:r>
              <a:rPr lang="en-US" altLang="ko-KR" sz="1000" b="1" spc="-100" dirty="0">
                <a:latin typeface="+mn-ea"/>
              </a:rPr>
              <a:t>4</a:t>
            </a:r>
            <a:endParaRPr lang="ko-KR" altLang="en-US" sz="1000" b="1" spc="-100" dirty="0">
              <a:latin typeface="+mn-ea"/>
            </a:endParaRPr>
          </a:p>
        </p:txBody>
      </p:sp>
      <p:cxnSp>
        <p:nvCxnSpPr>
          <p:cNvPr id="22" name="꺾인 연결선 8">
            <a:extLst>
              <a:ext uri="{FF2B5EF4-FFF2-40B4-BE49-F238E27FC236}">
                <a16:creationId xmlns="" xmlns:a16="http://schemas.microsoft.com/office/drawing/2014/main" id="{CA52B868-AF87-5A11-388A-2370C145B789}"/>
              </a:ext>
            </a:extLst>
          </p:cNvPr>
          <p:cNvCxnSpPr>
            <a:cxnSpLocks/>
          </p:cNvCxnSpPr>
          <p:nvPr/>
        </p:nvCxnSpPr>
        <p:spPr>
          <a:xfrm rot="16200000" flipH="1">
            <a:off x="2185369" y="2916399"/>
            <a:ext cx="919782" cy="807846"/>
          </a:xfrm>
          <a:prstGeom prst="bentConnector3">
            <a:avLst>
              <a:gd name="adj1" fmla="val 99707"/>
            </a:avLst>
          </a:prstGeom>
          <a:ln w="25400">
            <a:solidFill>
              <a:srgbClr val="FD531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직사각형 22">
            <a:extLst>
              <a:ext uri="{FF2B5EF4-FFF2-40B4-BE49-F238E27FC236}">
                <a16:creationId xmlns="" xmlns:a16="http://schemas.microsoft.com/office/drawing/2014/main" id="{73BEB6AA-1FC8-B91C-23A3-BB73ECEF1E62}"/>
              </a:ext>
            </a:extLst>
          </p:cNvPr>
          <p:cNvSpPr/>
          <p:nvPr/>
        </p:nvSpPr>
        <p:spPr>
          <a:xfrm>
            <a:off x="3477853" y="2784354"/>
            <a:ext cx="187779" cy="165567"/>
          </a:xfrm>
          <a:prstGeom prst="rect">
            <a:avLst/>
          </a:prstGeom>
          <a:noFill/>
          <a:ln w="25400">
            <a:solidFill>
              <a:srgbClr val="FD531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78624565"/>
      </p:ext>
    </p:extLst>
  </p:cSld>
  <p:clrMapOvr>
    <a:masterClrMapping/>
  </p:clrMapOvr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="" xmlns:a16="http://schemas.microsoft.com/office/drawing/2014/main" id="{32FAEA50-B2AF-B286-539F-1280C71F6B0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6800" y="1778356"/>
            <a:ext cx="9272820" cy="3981033"/>
          </a:xfrm>
          <a:prstGeom prst="rect">
            <a:avLst/>
          </a:prstGeom>
        </p:spPr>
      </p:pic>
      <p:sp>
        <p:nvSpPr>
          <p:cNvPr id="93" name="TextBox 4">
            <a:extLst>
              <a:ext uri="{FF2B5EF4-FFF2-40B4-BE49-F238E27FC236}">
                <a16:creationId xmlns="" xmlns:a16="http://schemas.microsoft.com/office/drawing/2014/main" id="{B2A2134E-34A5-422C-8D66-092F6558A4F0}"/>
              </a:ext>
            </a:extLst>
          </p:cNvPr>
          <p:cNvSpPr txBox="1"/>
          <p:nvPr/>
        </p:nvSpPr>
        <p:spPr>
          <a:xfrm>
            <a:off x="96327" y="39171"/>
            <a:ext cx="51569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000" b="1" spc="-7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담임 주요 업무처리 방법</a:t>
            </a:r>
          </a:p>
        </p:txBody>
      </p:sp>
      <p:sp>
        <p:nvSpPr>
          <p:cNvPr id="14" name="모서리가 둥근 직사각형 13">
            <a:extLst>
              <a:ext uri="{FF2B5EF4-FFF2-40B4-BE49-F238E27FC236}">
                <a16:creationId xmlns="" xmlns:a16="http://schemas.microsoft.com/office/drawing/2014/main" id="{A48839FD-54EA-214C-BE98-4BDD2DF3094C}"/>
              </a:ext>
            </a:extLst>
          </p:cNvPr>
          <p:cNvSpPr/>
          <p:nvPr/>
        </p:nvSpPr>
        <p:spPr>
          <a:xfrm>
            <a:off x="163006" y="802346"/>
            <a:ext cx="3642849" cy="669007"/>
          </a:xfrm>
          <a:prstGeom prst="roundRect">
            <a:avLst>
              <a:gd name="adj" fmla="val 50000"/>
            </a:avLst>
          </a:prstGeom>
          <a:solidFill>
            <a:srgbClr val="E2F0D9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4. </a:t>
            </a:r>
            <a:r>
              <a:rPr lang="ko-KR" altLang="en-US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담임 </a:t>
            </a:r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– </a:t>
            </a:r>
            <a:r>
              <a:rPr lang="ko-KR" altLang="en-US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검사결과관리</a:t>
            </a:r>
            <a:endParaRPr lang="en-US" altLang="ko-KR" sz="1600" b="1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66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lvl="0"/>
            <a:r>
              <a:rPr lang="en-US" altLang="ko-KR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4.3. </a:t>
            </a:r>
            <a:r>
              <a:rPr lang="ko-KR" altLang="en-US" b="1" dirty="0" err="1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검사결과지통보</a:t>
            </a:r>
            <a:r>
              <a:rPr lang="en-US" altLang="ko-KR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(3/6)</a:t>
            </a:r>
            <a:endParaRPr lang="ko-KR" altLang="en-US" b="1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66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13" name="직사각형 12">
            <a:extLst>
              <a:ext uri="{FF2B5EF4-FFF2-40B4-BE49-F238E27FC236}">
                <a16:creationId xmlns="" xmlns:a16="http://schemas.microsoft.com/office/drawing/2014/main" id="{7E13B21E-D9E5-4BE6-AB9C-ADCDEF6AE8BD}"/>
              </a:ext>
            </a:extLst>
          </p:cNvPr>
          <p:cNvSpPr/>
          <p:nvPr/>
        </p:nvSpPr>
        <p:spPr>
          <a:xfrm>
            <a:off x="307730" y="5961747"/>
            <a:ext cx="7980693" cy="406265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80000" indent="-180000">
              <a:lnSpc>
                <a:spcPct val="120000"/>
              </a:lnSpc>
            </a:pP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⑤ 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[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주소찾기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] 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버튼을 클릭하여 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도로명주소찾기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팝업에서 학생별 주소를 입력함</a:t>
            </a:r>
            <a:endParaRPr lang="en-US" altLang="ko-KR" sz="1100" b="1" dirty="0">
              <a:ln>
                <a:solidFill>
                  <a:schemeClr val="tx1">
                    <a:lumMod val="85000"/>
                    <a:lumOff val="15000"/>
                    <a:alpha val="0"/>
                  </a:schemeClr>
                </a:solidFill>
              </a:ln>
              <a:solidFill>
                <a:srgbClr val="FD5312"/>
              </a:solidFill>
              <a:latin typeface="나눔바른고딕" panose="020B0600000101010101" charset="-127"/>
              <a:ea typeface="나눔바른고딕" panose="020B0600000101010101" charset="-127"/>
            </a:endParaRPr>
          </a:p>
          <a:p>
            <a:pPr marL="180000" indent="-180000">
              <a:lnSpc>
                <a:spcPct val="120000"/>
              </a:lnSpc>
            </a:pP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⑥ 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[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저장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] 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버튼을 클릭하여 입력한 학생 주소를 저장함</a:t>
            </a:r>
            <a:endParaRPr lang="en-US" altLang="ko-KR" sz="1100" b="1" dirty="0">
              <a:ln>
                <a:solidFill>
                  <a:schemeClr val="tx1">
                    <a:lumMod val="85000"/>
                    <a:lumOff val="15000"/>
                    <a:alpha val="0"/>
                  </a:schemeClr>
                </a:solidFill>
              </a:ln>
              <a:solidFill>
                <a:srgbClr val="FD5312"/>
              </a:solidFill>
              <a:latin typeface="나눔바른고딕" panose="020B0600000101010101" charset="-127"/>
              <a:ea typeface="나눔바른고딕" panose="020B0600000101010101" charset="-127"/>
            </a:endParaRPr>
          </a:p>
        </p:txBody>
      </p:sp>
      <p:sp>
        <p:nvSpPr>
          <p:cNvPr id="15" name="사각형: 둥근 모서리 81">
            <a:extLst>
              <a:ext uri="{FF2B5EF4-FFF2-40B4-BE49-F238E27FC236}">
                <a16:creationId xmlns="" xmlns:a16="http://schemas.microsoft.com/office/drawing/2014/main" id="{E908EED5-9D07-442C-87CA-697451B62CB7}"/>
              </a:ext>
            </a:extLst>
          </p:cNvPr>
          <p:cNvSpPr/>
          <p:nvPr/>
        </p:nvSpPr>
        <p:spPr>
          <a:xfrm>
            <a:off x="3970021" y="802347"/>
            <a:ext cx="5662930" cy="550546"/>
          </a:xfrm>
          <a:prstGeom prst="roundRect">
            <a:avLst>
              <a:gd name="adj" fmla="val 6492"/>
            </a:avLst>
          </a:prstGeom>
          <a:solidFill>
            <a:schemeClr val="bg1"/>
          </a:solidFill>
          <a:ln w="6350">
            <a:solidFill>
              <a:schemeClr val="bg1">
                <a:lumMod val="75000"/>
              </a:schemeClr>
            </a:solidFill>
          </a:ln>
          <a:effectLst>
            <a:outerShdw blurRad="889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defTabSz="1090746" fontAlgn="ctr" latinLnBrk="0">
              <a:buClr>
                <a:srgbClr val="336699"/>
              </a:buClr>
              <a:defRPr/>
            </a:pPr>
            <a:endParaRPr kumimoji="1" lang="en-US" altLang="ko-KR" sz="200" b="1" kern="0" dirty="0">
              <a:ln w="0">
                <a:solidFill>
                  <a:srgbClr val="0B4355">
                    <a:alpha val="5000"/>
                  </a:srgbClr>
                </a:solidFill>
              </a:ln>
              <a:solidFill>
                <a:srgbClr val="C00000"/>
              </a:solidFill>
              <a:latin typeface="나눔바른고딕" panose="020B0600000101010101" charset="-127"/>
              <a:ea typeface="나눔바른고딕" panose="020B0600000101010101" charset="-127"/>
              <a:sym typeface="Wingdings" pitchFamily="2" charset="2"/>
            </a:endParaRPr>
          </a:p>
        </p:txBody>
      </p:sp>
      <p:grpSp>
        <p:nvGrpSpPr>
          <p:cNvPr id="16" name="그룹 15"/>
          <p:cNvGrpSpPr/>
          <p:nvPr/>
        </p:nvGrpSpPr>
        <p:grpSpPr>
          <a:xfrm>
            <a:off x="4084126" y="907605"/>
            <a:ext cx="5437430" cy="364741"/>
            <a:chOff x="4084126" y="907605"/>
            <a:chExt cx="5437430" cy="364741"/>
          </a:xfrm>
        </p:grpSpPr>
        <p:cxnSp>
          <p:nvCxnSpPr>
            <p:cNvPr id="17" name="직선 화살표 연결선 16"/>
            <p:cNvCxnSpPr/>
            <p:nvPr/>
          </p:nvCxnSpPr>
          <p:spPr>
            <a:xfrm>
              <a:off x="5189441" y="1109350"/>
              <a:ext cx="1087584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8" name="그룹 17"/>
            <p:cNvGrpSpPr/>
            <p:nvPr/>
          </p:nvGrpSpPr>
          <p:grpSpPr>
            <a:xfrm>
              <a:off x="4084126" y="907606"/>
              <a:ext cx="1251086" cy="364740"/>
              <a:chOff x="6489033" y="907606"/>
              <a:chExt cx="1472766" cy="364740"/>
            </a:xfrm>
          </p:grpSpPr>
          <p:sp>
            <p:nvSpPr>
              <p:cNvPr id="24" name="Rectangle 113"/>
              <p:cNvSpPr>
                <a:spLocks noChangeArrowheads="1"/>
              </p:cNvSpPr>
              <p:nvPr/>
            </p:nvSpPr>
            <p:spPr bwMode="auto">
              <a:xfrm>
                <a:off x="6489036" y="1076885"/>
                <a:ext cx="1472762" cy="195461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반별검사결과관리</a:t>
                </a:r>
              </a:p>
            </p:txBody>
          </p:sp>
          <p:sp>
            <p:nvSpPr>
              <p:cNvPr id="25" name="Rectangle 113"/>
              <p:cNvSpPr>
                <a:spLocks noChangeArrowheads="1"/>
              </p:cNvSpPr>
              <p:nvPr/>
            </p:nvSpPr>
            <p:spPr bwMode="auto">
              <a:xfrm>
                <a:off x="6489033" y="907606"/>
                <a:ext cx="1472766" cy="169279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담임</a:t>
                </a:r>
                <a:r>
                  <a:rPr lang="en-US" altLang="ko-KR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sp>
          <p:nvSpPr>
            <p:cNvPr id="19" name="Rectangle 113"/>
            <p:cNvSpPr>
              <a:spLocks noChangeArrowheads="1"/>
            </p:cNvSpPr>
            <p:nvPr/>
          </p:nvSpPr>
          <p:spPr bwMode="auto">
            <a:xfrm>
              <a:off x="8370205" y="1076883"/>
              <a:ext cx="1151351" cy="19546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75000"/>
                </a:schemeClr>
              </a:solidFill>
              <a:headEnd/>
              <a:tailEnd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0" tIns="0" rIns="0" bIns="0" anchor="ctr"/>
            <a:lstStyle/>
            <a:p>
              <a:pPr algn="ctr"/>
              <a:r>
                <a:rPr lang="ko-KR" altLang="en-US" sz="700" dirty="0">
                  <a:solidFill>
                    <a:srgbClr val="000000"/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가정통신문관리</a:t>
              </a:r>
            </a:p>
          </p:txBody>
        </p:sp>
        <p:sp>
          <p:nvSpPr>
            <p:cNvPr id="20" name="Rectangle 113"/>
            <p:cNvSpPr>
              <a:spLocks noChangeArrowheads="1"/>
            </p:cNvSpPr>
            <p:nvPr/>
          </p:nvSpPr>
          <p:spPr bwMode="auto">
            <a:xfrm>
              <a:off x="8370199" y="907605"/>
              <a:ext cx="1151355" cy="169278"/>
            </a:xfrm>
            <a:prstGeom prst="rect">
              <a:avLst/>
            </a:prstGeom>
            <a:solidFill>
              <a:srgbClr val="006600"/>
            </a:solidFill>
            <a:ln>
              <a:solidFill>
                <a:srgbClr val="006600"/>
              </a:solidFill>
              <a:headEnd/>
              <a:tailEnd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0" tIns="20893" rIns="0" bIns="0" anchor="ctr"/>
            <a:lstStyle/>
            <a:p>
              <a:pPr algn="ctr"/>
              <a:r>
                <a:rPr lang="ko-KR" altLang="en-US" sz="800" b="1" dirty="0" err="1">
                  <a:solidFill>
                    <a:schemeClr val="bg1"/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나이스</a:t>
              </a:r>
              <a:r>
                <a:rPr lang="en-US" altLang="ko-KR" sz="800" b="1" dirty="0">
                  <a:solidFill>
                    <a:schemeClr val="bg1"/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(</a:t>
              </a:r>
              <a:r>
                <a:rPr lang="ko-KR" altLang="en-US" sz="800" b="1" dirty="0">
                  <a:solidFill>
                    <a:schemeClr val="bg1"/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담임</a:t>
              </a:r>
              <a:r>
                <a:rPr lang="en-US" altLang="ko-KR" sz="800" b="1" dirty="0">
                  <a:solidFill>
                    <a:schemeClr val="bg1"/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)</a:t>
              </a:r>
              <a:endParaRPr lang="ko-KR" altLang="en-US" sz="800" b="1" dirty="0">
                <a:solidFill>
                  <a:schemeClr val="bg1"/>
                </a:solidFill>
                <a:latin typeface="나눔바른고딕" panose="020B0600000101010101" charset="-127"/>
                <a:ea typeface="나눔바른고딕" panose="020B0600000101010101" charset="-127"/>
                <a:cs typeface="돋음"/>
              </a:endParaRPr>
            </a:p>
          </p:txBody>
        </p:sp>
        <p:cxnSp>
          <p:nvCxnSpPr>
            <p:cNvPr id="21" name="직선 화살표 연결선 20"/>
            <p:cNvCxnSpPr/>
            <p:nvPr/>
          </p:nvCxnSpPr>
          <p:spPr>
            <a:xfrm>
              <a:off x="7276465" y="1109350"/>
              <a:ext cx="1087584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113"/>
            <p:cNvSpPr>
              <a:spLocks noChangeArrowheads="1"/>
            </p:cNvSpPr>
            <p:nvPr/>
          </p:nvSpPr>
          <p:spPr bwMode="auto">
            <a:xfrm>
              <a:off x="6277030" y="1076883"/>
              <a:ext cx="1151350" cy="19546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75000"/>
                </a:schemeClr>
              </a:solidFill>
              <a:headEnd/>
              <a:tailEnd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0" tIns="0" rIns="0" bIns="0" anchor="ctr"/>
            <a:lstStyle/>
            <a:p>
              <a:pPr algn="ctr"/>
              <a:r>
                <a:rPr lang="ko-KR" altLang="en-US" sz="7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반별검사결과</a:t>
              </a:r>
            </a:p>
          </p:txBody>
        </p:sp>
        <p:sp>
          <p:nvSpPr>
            <p:cNvPr id="23" name="Rectangle 113"/>
            <p:cNvSpPr>
              <a:spLocks noChangeArrowheads="1"/>
            </p:cNvSpPr>
            <p:nvPr/>
          </p:nvSpPr>
          <p:spPr bwMode="auto">
            <a:xfrm>
              <a:off x="6277025" y="907605"/>
              <a:ext cx="1151356" cy="169278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chemeClr val="bg1">
                  <a:lumMod val="75000"/>
                </a:schemeClr>
              </a:solidFill>
              <a:headEnd/>
              <a:tailEnd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0" tIns="20893" rIns="0" bIns="0" anchor="ctr"/>
            <a:lstStyle/>
            <a:p>
              <a:pPr algn="ctr"/>
              <a:r>
                <a:rPr lang="ko-KR" altLang="en-US" sz="8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나이스</a:t>
              </a:r>
              <a:r>
                <a:rPr lang="en-US" altLang="ko-KR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(</a:t>
              </a:r>
              <a:r>
                <a:rPr lang="ko-KR" alt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담임</a:t>
              </a:r>
              <a:r>
                <a:rPr lang="en-US" altLang="ko-KR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)</a:t>
              </a:r>
              <a:endParaRPr lang="ko-KR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나눔바른고딕" panose="020B0600000101010101" charset="-127"/>
                <a:ea typeface="나눔바른고딕" panose="020B0600000101010101" charset="-127"/>
                <a:cs typeface="돋음"/>
              </a:endParaRPr>
            </a:p>
          </p:txBody>
        </p:sp>
      </p:grpSp>
      <p:sp>
        <p:nvSpPr>
          <p:cNvPr id="4" name="직사각형 3">
            <a:extLst>
              <a:ext uri="{FF2B5EF4-FFF2-40B4-BE49-F238E27FC236}">
                <a16:creationId xmlns="" xmlns:a16="http://schemas.microsoft.com/office/drawing/2014/main" id="{D4AA53A3-5CCD-8281-7B09-46DC92BED582}"/>
              </a:ext>
            </a:extLst>
          </p:cNvPr>
          <p:cNvSpPr/>
          <p:nvPr/>
        </p:nvSpPr>
        <p:spPr>
          <a:xfrm>
            <a:off x="2686223" y="2705310"/>
            <a:ext cx="275647" cy="118846"/>
          </a:xfrm>
          <a:prstGeom prst="rect">
            <a:avLst/>
          </a:prstGeom>
          <a:noFill/>
          <a:ln w="25400">
            <a:solidFill>
              <a:srgbClr val="FD531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타원 4">
            <a:extLst>
              <a:ext uri="{FF2B5EF4-FFF2-40B4-BE49-F238E27FC236}">
                <a16:creationId xmlns="" xmlns:a16="http://schemas.microsoft.com/office/drawing/2014/main" id="{C62D8F7F-2898-E302-2412-0C15724EBF9F}"/>
              </a:ext>
            </a:extLst>
          </p:cNvPr>
          <p:cNvSpPr/>
          <p:nvPr/>
        </p:nvSpPr>
        <p:spPr>
          <a:xfrm>
            <a:off x="2582081" y="2601170"/>
            <a:ext cx="182880" cy="182880"/>
          </a:xfrm>
          <a:prstGeom prst="ellipse">
            <a:avLst/>
          </a:prstGeom>
          <a:solidFill>
            <a:srgbClr val="FD5312"/>
          </a:solidFill>
          <a:ln w="25400">
            <a:solidFill>
              <a:srgbClr val="FD531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6000" rIns="0" bIns="36000" rtlCol="0" anchor="ctr"/>
          <a:lstStyle/>
          <a:p>
            <a:pPr algn="ctr"/>
            <a:r>
              <a:rPr lang="en-US" altLang="ko-KR" sz="1000" b="1" spc="-100" dirty="0">
                <a:latin typeface="+mn-ea"/>
              </a:rPr>
              <a:t>5</a:t>
            </a:r>
            <a:endParaRPr lang="ko-KR" altLang="en-US" sz="1000" b="1" spc="-100" dirty="0">
              <a:latin typeface="+mn-ea"/>
            </a:endParaRPr>
          </a:p>
        </p:txBody>
      </p:sp>
      <p:cxnSp>
        <p:nvCxnSpPr>
          <p:cNvPr id="6" name="꺾인 연결선 8">
            <a:extLst>
              <a:ext uri="{FF2B5EF4-FFF2-40B4-BE49-F238E27FC236}">
                <a16:creationId xmlns="" xmlns:a16="http://schemas.microsoft.com/office/drawing/2014/main" id="{5326D393-13DB-0D0D-96BB-0D2F3C4C9FDB}"/>
              </a:ext>
            </a:extLst>
          </p:cNvPr>
          <p:cNvCxnSpPr>
            <a:cxnSpLocks/>
          </p:cNvCxnSpPr>
          <p:nvPr/>
        </p:nvCxnSpPr>
        <p:spPr>
          <a:xfrm rot="16200000" flipH="1">
            <a:off x="2357710" y="3296842"/>
            <a:ext cx="1159394" cy="214023"/>
          </a:xfrm>
          <a:prstGeom prst="bentConnector3">
            <a:avLst>
              <a:gd name="adj1" fmla="val 99840"/>
            </a:avLst>
          </a:prstGeom>
          <a:ln w="25400">
            <a:solidFill>
              <a:srgbClr val="FD531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직사각형 8">
            <a:extLst>
              <a:ext uri="{FF2B5EF4-FFF2-40B4-BE49-F238E27FC236}">
                <a16:creationId xmlns="" xmlns:a16="http://schemas.microsoft.com/office/drawing/2014/main" id="{EEC6E81A-2E2B-CF02-8C0E-18836ECE86EF}"/>
              </a:ext>
            </a:extLst>
          </p:cNvPr>
          <p:cNvSpPr/>
          <p:nvPr/>
        </p:nvSpPr>
        <p:spPr>
          <a:xfrm>
            <a:off x="9007114" y="2391274"/>
            <a:ext cx="182880" cy="131776"/>
          </a:xfrm>
          <a:prstGeom prst="rect">
            <a:avLst/>
          </a:prstGeom>
          <a:noFill/>
          <a:ln w="25400">
            <a:solidFill>
              <a:srgbClr val="FD531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6" name="타원 25">
            <a:extLst>
              <a:ext uri="{FF2B5EF4-FFF2-40B4-BE49-F238E27FC236}">
                <a16:creationId xmlns="" xmlns:a16="http://schemas.microsoft.com/office/drawing/2014/main" id="{026CE3E0-093A-BA0E-4283-4816D44394F4}"/>
              </a:ext>
            </a:extLst>
          </p:cNvPr>
          <p:cNvSpPr/>
          <p:nvPr/>
        </p:nvSpPr>
        <p:spPr>
          <a:xfrm>
            <a:off x="8882668" y="2287134"/>
            <a:ext cx="182880" cy="182880"/>
          </a:xfrm>
          <a:prstGeom prst="ellipse">
            <a:avLst/>
          </a:prstGeom>
          <a:solidFill>
            <a:srgbClr val="FD5312"/>
          </a:solidFill>
          <a:ln w="25400">
            <a:solidFill>
              <a:srgbClr val="FD531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6000" rIns="0" bIns="36000" rtlCol="0" anchor="ctr"/>
          <a:lstStyle/>
          <a:p>
            <a:pPr algn="ctr"/>
            <a:r>
              <a:rPr lang="en-US" altLang="ko-KR" sz="1000" b="1" spc="-100" dirty="0">
                <a:latin typeface="+mn-ea"/>
              </a:rPr>
              <a:t>6</a:t>
            </a:r>
            <a:endParaRPr lang="ko-KR" altLang="en-US" sz="1000" b="1" spc="-1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13503856"/>
      </p:ext>
    </p:extLst>
  </p:cSld>
  <p:clrMapOvr>
    <a:masterClrMapping/>
  </p:clrMapOvr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="" xmlns:a16="http://schemas.microsoft.com/office/drawing/2014/main" id="{A3C72466-0ADD-0858-2DAD-BA7E30F1D03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6800" y="1778400"/>
            <a:ext cx="9303302" cy="3981033"/>
          </a:xfrm>
          <a:prstGeom prst="rect">
            <a:avLst/>
          </a:prstGeom>
        </p:spPr>
      </p:pic>
      <p:sp>
        <p:nvSpPr>
          <p:cNvPr id="93" name="TextBox 4">
            <a:extLst>
              <a:ext uri="{FF2B5EF4-FFF2-40B4-BE49-F238E27FC236}">
                <a16:creationId xmlns="" xmlns:a16="http://schemas.microsoft.com/office/drawing/2014/main" id="{B2A2134E-34A5-422C-8D66-092F6558A4F0}"/>
              </a:ext>
            </a:extLst>
          </p:cNvPr>
          <p:cNvSpPr txBox="1"/>
          <p:nvPr/>
        </p:nvSpPr>
        <p:spPr>
          <a:xfrm>
            <a:off x="96327" y="39171"/>
            <a:ext cx="51569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000" b="1" spc="-7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담임 주요 업무처리 방법</a:t>
            </a:r>
          </a:p>
        </p:txBody>
      </p:sp>
      <p:sp>
        <p:nvSpPr>
          <p:cNvPr id="14" name="모서리가 둥근 직사각형 13">
            <a:extLst>
              <a:ext uri="{FF2B5EF4-FFF2-40B4-BE49-F238E27FC236}">
                <a16:creationId xmlns="" xmlns:a16="http://schemas.microsoft.com/office/drawing/2014/main" id="{A48839FD-54EA-214C-BE98-4BDD2DF3094C}"/>
              </a:ext>
            </a:extLst>
          </p:cNvPr>
          <p:cNvSpPr/>
          <p:nvPr/>
        </p:nvSpPr>
        <p:spPr>
          <a:xfrm>
            <a:off x="163006" y="802346"/>
            <a:ext cx="3642849" cy="669007"/>
          </a:xfrm>
          <a:prstGeom prst="roundRect">
            <a:avLst>
              <a:gd name="adj" fmla="val 50000"/>
            </a:avLst>
          </a:prstGeom>
          <a:solidFill>
            <a:srgbClr val="E2F0D9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4. </a:t>
            </a:r>
            <a:r>
              <a:rPr lang="ko-KR" altLang="en-US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담임 </a:t>
            </a:r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– </a:t>
            </a:r>
            <a:r>
              <a:rPr lang="ko-KR" altLang="en-US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검사결과관리</a:t>
            </a:r>
            <a:endParaRPr lang="en-US" altLang="ko-KR" sz="1600" b="1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66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lvl="0"/>
            <a:r>
              <a:rPr lang="en-US" altLang="ko-KR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4.3. </a:t>
            </a:r>
            <a:r>
              <a:rPr lang="ko-KR" altLang="en-US" b="1" dirty="0" err="1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검사결과지통보</a:t>
            </a:r>
            <a:r>
              <a:rPr lang="en-US" altLang="ko-KR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(4/6)</a:t>
            </a:r>
            <a:endParaRPr lang="ko-KR" altLang="en-US" b="1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66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12" name="사각형: 둥근 모서리 81">
            <a:extLst>
              <a:ext uri="{FF2B5EF4-FFF2-40B4-BE49-F238E27FC236}">
                <a16:creationId xmlns="" xmlns:a16="http://schemas.microsoft.com/office/drawing/2014/main" id="{E908EED5-9D07-442C-87CA-697451B62CB7}"/>
              </a:ext>
            </a:extLst>
          </p:cNvPr>
          <p:cNvSpPr/>
          <p:nvPr/>
        </p:nvSpPr>
        <p:spPr>
          <a:xfrm>
            <a:off x="3970021" y="802347"/>
            <a:ext cx="5662930" cy="550546"/>
          </a:xfrm>
          <a:prstGeom prst="roundRect">
            <a:avLst>
              <a:gd name="adj" fmla="val 6492"/>
            </a:avLst>
          </a:prstGeom>
          <a:solidFill>
            <a:schemeClr val="bg1"/>
          </a:solidFill>
          <a:ln w="6350">
            <a:solidFill>
              <a:schemeClr val="bg1">
                <a:lumMod val="75000"/>
              </a:schemeClr>
            </a:solidFill>
          </a:ln>
          <a:effectLst>
            <a:outerShdw blurRad="889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defTabSz="1090746" fontAlgn="ctr" latinLnBrk="0">
              <a:buClr>
                <a:srgbClr val="336699"/>
              </a:buClr>
              <a:defRPr/>
            </a:pPr>
            <a:endParaRPr kumimoji="1" lang="en-US" altLang="ko-KR" sz="200" b="1" kern="0" dirty="0">
              <a:ln w="0">
                <a:solidFill>
                  <a:srgbClr val="0B4355">
                    <a:alpha val="5000"/>
                  </a:srgbClr>
                </a:solidFill>
              </a:ln>
              <a:solidFill>
                <a:srgbClr val="C00000"/>
              </a:solidFill>
              <a:latin typeface="나눔바른고딕" panose="020B0600000101010101" charset="-127"/>
              <a:ea typeface="나눔바른고딕" panose="020B0600000101010101" charset="-127"/>
              <a:sym typeface="Wingdings" pitchFamily="2" charset="2"/>
            </a:endParaRPr>
          </a:p>
        </p:txBody>
      </p:sp>
      <p:grpSp>
        <p:nvGrpSpPr>
          <p:cNvPr id="13" name="그룹 12"/>
          <p:cNvGrpSpPr/>
          <p:nvPr/>
        </p:nvGrpSpPr>
        <p:grpSpPr>
          <a:xfrm>
            <a:off x="4084126" y="907605"/>
            <a:ext cx="5437430" cy="364741"/>
            <a:chOff x="4084126" y="907605"/>
            <a:chExt cx="5437430" cy="364741"/>
          </a:xfrm>
        </p:grpSpPr>
        <p:cxnSp>
          <p:nvCxnSpPr>
            <p:cNvPr id="15" name="직선 화살표 연결선 14"/>
            <p:cNvCxnSpPr/>
            <p:nvPr/>
          </p:nvCxnSpPr>
          <p:spPr>
            <a:xfrm>
              <a:off x="5189441" y="1109350"/>
              <a:ext cx="1087584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" name="그룹 15"/>
            <p:cNvGrpSpPr/>
            <p:nvPr/>
          </p:nvGrpSpPr>
          <p:grpSpPr>
            <a:xfrm>
              <a:off x="4084126" y="907606"/>
              <a:ext cx="1251086" cy="364740"/>
              <a:chOff x="6489033" y="907606"/>
              <a:chExt cx="1472766" cy="364740"/>
            </a:xfrm>
          </p:grpSpPr>
          <p:sp>
            <p:nvSpPr>
              <p:cNvPr id="22" name="Rectangle 113"/>
              <p:cNvSpPr>
                <a:spLocks noChangeArrowheads="1"/>
              </p:cNvSpPr>
              <p:nvPr/>
            </p:nvSpPr>
            <p:spPr bwMode="auto">
              <a:xfrm>
                <a:off x="6489036" y="1076885"/>
                <a:ext cx="1472762" cy="195461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반별검사결과관리</a:t>
                </a:r>
              </a:p>
            </p:txBody>
          </p:sp>
          <p:sp>
            <p:nvSpPr>
              <p:cNvPr id="23" name="Rectangle 113"/>
              <p:cNvSpPr>
                <a:spLocks noChangeArrowheads="1"/>
              </p:cNvSpPr>
              <p:nvPr/>
            </p:nvSpPr>
            <p:spPr bwMode="auto">
              <a:xfrm>
                <a:off x="6489033" y="907606"/>
                <a:ext cx="1472766" cy="169279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담임</a:t>
                </a:r>
                <a:r>
                  <a:rPr lang="en-US" altLang="ko-KR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sp>
          <p:nvSpPr>
            <p:cNvPr id="17" name="Rectangle 113"/>
            <p:cNvSpPr>
              <a:spLocks noChangeArrowheads="1"/>
            </p:cNvSpPr>
            <p:nvPr/>
          </p:nvSpPr>
          <p:spPr bwMode="auto">
            <a:xfrm>
              <a:off x="8370205" y="1076883"/>
              <a:ext cx="1151351" cy="19546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75000"/>
                </a:schemeClr>
              </a:solidFill>
              <a:headEnd/>
              <a:tailEnd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0" tIns="0" rIns="0" bIns="0" anchor="ctr"/>
            <a:lstStyle/>
            <a:p>
              <a:pPr algn="ctr"/>
              <a:r>
                <a:rPr lang="ko-KR" altLang="en-US" sz="700" dirty="0">
                  <a:solidFill>
                    <a:srgbClr val="000000"/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가정통신문관리</a:t>
              </a:r>
            </a:p>
          </p:txBody>
        </p:sp>
        <p:sp>
          <p:nvSpPr>
            <p:cNvPr id="18" name="Rectangle 113"/>
            <p:cNvSpPr>
              <a:spLocks noChangeArrowheads="1"/>
            </p:cNvSpPr>
            <p:nvPr/>
          </p:nvSpPr>
          <p:spPr bwMode="auto">
            <a:xfrm>
              <a:off x="8370199" y="907605"/>
              <a:ext cx="1151355" cy="169278"/>
            </a:xfrm>
            <a:prstGeom prst="rect">
              <a:avLst/>
            </a:prstGeom>
            <a:solidFill>
              <a:srgbClr val="006600"/>
            </a:solidFill>
            <a:ln>
              <a:solidFill>
                <a:srgbClr val="006600"/>
              </a:solidFill>
              <a:headEnd/>
              <a:tailEnd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0" tIns="20893" rIns="0" bIns="0" anchor="ctr"/>
            <a:lstStyle/>
            <a:p>
              <a:pPr algn="ctr"/>
              <a:r>
                <a:rPr lang="ko-KR" altLang="en-US" sz="800" b="1" dirty="0" err="1">
                  <a:solidFill>
                    <a:schemeClr val="bg1"/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나이스</a:t>
              </a:r>
              <a:r>
                <a:rPr lang="en-US" altLang="ko-KR" sz="800" b="1" dirty="0">
                  <a:solidFill>
                    <a:schemeClr val="bg1"/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(</a:t>
              </a:r>
              <a:r>
                <a:rPr lang="ko-KR" altLang="en-US" sz="800" b="1" dirty="0">
                  <a:solidFill>
                    <a:schemeClr val="bg1"/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담임</a:t>
              </a:r>
              <a:r>
                <a:rPr lang="en-US" altLang="ko-KR" sz="800" b="1" dirty="0">
                  <a:solidFill>
                    <a:schemeClr val="bg1"/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)</a:t>
              </a:r>
              <a:endParaRPr lang="ko-KR" altLang="en-US" sz="800" b="1" dirty="0">
                <a:solidFill>
                  <a:schemeClr val="bg1"/>
                </a:solidFill>
                <a:latin typeface="나눔바른고딕" panose="020B0600000101010101" charset="-127"/>
                <a:ea typeface="나눔바른고딕" panose="020B0600000101010101" charset="-127"/>
                <a:cs typeface="돋음"/>
              </a:endParaRPr>
            </a:p>
          </p:txBody>
        </p:sp>
        <p:cxnSp>
          <p:nvCxnSpPr>
            <p:cNvPr id="19" name="직선 화살표 연결선 18"/>
            <p:cNvCxnSpPr/>
            <p:nvPr/>
          </p:nvCxnSpPr>
          <p:spPr>
            <a:xfrm>
              <a:off x="7276465" y="1109350"/>
              <a:ext cx="1087584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Rectangle 113"/>
            <p:cNvSpPr>
              <a:spLocks noChangeArrowheads="1"/>
            </p:cNvSpPr>
            <p:nvPr/>
          </p:nvSpPr>
          <p:spPr bwMode="auto">
            <a:xfrm>
              <a:off x="6277030" y="1076883"/>
              <a:ext cx="1151350" cy="19546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75000"/>
                </a:schemeClr>
              </a:solidFill>
              <a:headEnd/>
              <a:tailEnd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0" tIns="0" rIns="0" bIns="0" anchor="ctr"/>
            <a:lstStyle/>
            <a:p>
              <a:pPr algn="ctr"/>
              <a:r>
                <a:rPr lang="ko-KR" altLang="en-US" sz="7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반별검사결과</a:t>
              </a:r>
            </a:p>
          </p:txBody>
        </p:sp>
        <p:sp>
          <p:nvSpPr>
            <p:cNvPr id="21" name="Rectangle 113"/>
            <p:cNvSpPr>
              <a:spLocks noChangeArrowheads="1"/>
            </p:cNvSpPr>
            <p:nvPr/>
          </p:nvSpPr>
          <p:spPr bwMode="auto">
            <a:xfrm>
              <a:off x="6277025" y="907605"/>
              <a:ext cx="1151356" cy="169278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chemeClr val="bg1">
                  <a:lumMod val="75000"/>
                </a:schemeClr>
              </a:solidFill>
              <a:headEnd/>
              <a:tailEnd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0" tIns="20893" rIns="0" bIns="0" anchor="ctr"/>
            <a:lstStyle/>
            <a:p>
              <a:pPr algn="ctr"/>
              <a:r>
                <a:rPr lang="ko-KR" altLang="en-US" sz="8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나이스</a:t>
              </a:r>
              <a:r>
                <a:rPr lang="en-US" altLang="ko-KR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(</a:t>
              </a:r>
              <a:r>
                <a:rPr lang="ko-KR" alt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담임</a:t>
              </a:r>
              <a:r>
                <a:rPr lang="en-US" altLang="ko-KR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)</a:t>
              </a:r>
              <a:endParaRPr lang="ko-KR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나눔바른고딕" panose="020B0600000101010101" charset="-127"/>
                <a:ea typeface="나눔바른고딕" panose="020B0600000101010101" charset="-127"/>
                <a:cs typeface="돋음"/>
              </a:endParaRPr>
            </a:p>
          </p:txBody>
        </p:sp>
      </p:grpSp>
      <p:sp>
        <p:nvSpPr>
          <p:cNvPr id="25" name="직사각형 24">
            <a:extLst>
              <a:ext uri="{FF2B5EF4-FFF2-40B4-BE49-F238E27FC236}">
                <a16:creationId xmlns="" xmlns:a16="http://schemas.microsoft.com/office/drawing/2014/main" id="{7E13B21E-D9E5-4BE6-AB9C-ADCDEF6AE8BD}"/>
              </a:ext>
            </a:extLst>
          </p:cNvPr>
          <p:cNvSpPr/>
          <p:nvPr/>
        </p:nvSpPr>
        <p:spPr>
          <a:xfrm>
            <a:off x="381910" y="5931419"/>
            <a:ext cx="7404432" cy="193258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80000" indent="-180000">
              <a:lnSpc>
                <a:spcPct val="120000"/>
              </a:lnSpc>
            </a:pP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⑦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해당 학생을 선택하고 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[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문의처등록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] 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버튼을 클릭하여 팝업에서 문의처 성명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, 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전화번호 등을 입력하고 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[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저장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] 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버튼을 클릭함</a:t>
            </a:r>
            <a:endParaRPr lang="en-US" altLang="ko-KR" sz="1100" b="1" dirty="0">
              <a:ln>
                <a:solidFill>
                  <a:schemeClr val="tx1">
                    <a:lumMod val="85000"/>
                    <a:lumOff val="15000"/>
                    <a:alpha val="0"/>
                  </a:schemeClr>
                </a:solidFill>
              </a:ln>
              <a:solidFill>
                <a:srgbClr val="FD5312"/>
              </a:solidFill>
              <a:latin typeface="나눔바른고딕" panose="020B0600000101010101" charset="-127"/>
              <a:ea typeface="나눔바른고딕" panose="020B0600000101010101" charset="-127"/>
            </a:endParaRPr>
          </a:p>
        </p:txBody>
      </p:sp>
      <p:sp>
        <p:nvSpPr>
          <p:cNvPr id="4" name="직사각형 3">
            <a:extLst>
              <a:ext uri="{FF2B5EF4-FFF2-40B4-BE49-F238E27FC236}">
                <a16:creationId xmlns="" xmlns:a16="http://schemas.microsoft.com/office/drawing/2014/main" id="{6CAD799B-BAEE-4FF9-88A3-FA8BBF876BE1}"/>
              </a:ext>
            </a:extLst>
          </p:cNvPr>
          <p:cNvSpPr/>
          <p:nvPr/>
        </p:nvSpPr>
        <p:spPr>
          <a:xfrm>
            <a:off x="1384374" y="2695350"/>
            <a:ext cx="222614" cy="309251"/>
          </a:xfrm>
          <a:prstGeom prst="rect">
            <a:avLst/>
          </a:prstGeom>
          <a:noFill/>
          <a:ln w="25400">
            <a:solidFill>
              <a:srgbClr val="FD531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>
            <a:extLst>
              <a:ext uri="{FF2B5EF4-FFF2-40B4-BE49-F238E27FC236}">
                <a16:creationId xmlns="" xmlns:a16="http://schemas.microsoft.com/office/drawing/2014/main" id="{53F5931A-CCF3-8C0F-C267-CAF06E819D58}"/>
              </a:ext>
            </a:extLst>
          </p:cNvPr>
          <p:cNvSpPr/>
          <p:nvPr/>
        </p:nvSpPr>
        <p:spPr>
          <a:xfrm>
            <a:off x="1278882" y="2566750"/>
            <a:ext cx="182880" cy="182880"/>
          </a:xfrm>
          <a:prstGeom prst="ellipse">
            <a:avLst/>
          </a:prstGeom>
          <a:solidFill>
            <a:srgbClr val="FD5312"/>
          </a:solidFill>
          <a:ln w="25400">
            <a:solidFill>
              <a:srgbClr val="FD531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6000" rIns="0" bIns="36000" rtlCol="0" anchor="ctr"/>
          <a:lstStyle/>
          <a:p>
            <a:pPr algn="ctr"/>
            <a:r>
              <a:rPr lang="en-US" altLang="ko-KR" sz="1000" b="1" spc="-100" dirty="0">
                <a:latin typeface="+mn-ea"/>
              </a:rPr>
              <a:t>7</a:t>
            </a:r>
            <a:endParaRPr lang="ko-KR" altLang="en-US" sz="1000" b="1" spc="-100" dirty="0">
              <a:latin typeface="+mn-ea"/>
            </a:endParaRPr>
          </a:p>
        </p:txBody>
      </p:sp>
      <p:cxnSp>
        <p:nvCxnSpPr>
          <p:cNvPr id="11" name="꺾인 연결선 8">
            <a:extLst>
              <a:ext uri="{FF2B5EF4-FFF2-40B4-BE49-F238E27FC236}">
                <a16:creationId xmlns="" xmlns:a16="http://schemas.microsoft.com/office/drawing/2014/main" id="{0A2BAEE5-DB27-3E2D-7FE2-7B1EA536DCE2}"/>
              </a:ext>
            </a:extLst>
          </p:cNvPr>
          <p:cNvCxnSpPr>
            <a:cxnSpLocks/>
          </p:cNvCxnSpPr>
          <p:nvPr/>
        </p:nvCxnSpPr>
        <p:spPr>
          <a:xfrm>
            <a:off x="1502031" y="3018530"/>
            <a:ext cx="1567262" cy="786170"/>
          </a:xfrm>
          <a:prstGeom prst="bentConnector3">
            <a:avLst>
              <a:gd name="adj1" fmla="val -240"/>
            </a:avLst>
          </a:prstGeom>
          <a:ln w="25400">
            <a:solidFill>
              <a:srgbClr val="FD531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직사각형 23">
            <a:extLst>
              <a:ext uri="{FF2B5EF4-FFF2-40B4-BE49-F238E27FC236}">
                <a16:creationId xmlns="" xmlns:a16="http://schemas.microsoft.com/office/drawing/2014/main" id="{D85F1AC9-5068-B7D5-A8E6-F54366955B45}"/>
              </a:ext>
            </a:extLst>
          </p:cNvPr>
          <p:cNvSpPr/>
          <p:nvPr/>
        </p:nvSpPr>
        <p:spPr>
          <a:xfrm>
            <a:off x="9215721" y="2382878"/>
            <a:ext cx="352526" cy="123937"/>
          </a:xfrm>
          <a:prstGeom prst="rect">
            <a:avLst/>
          </a:prstGeom>
          <a:noFill/>
          <a:ln w="25400">
            <a:solidFill>
              <a:srgbClr val="FD531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7" name="타원 26">
            <a:extLst>
              <a:ext uri="{FF2B5EF4-FFF2-40B4-BE49-F238E27FC236}">
                <a16:creationId xmlns="" xmlns:a16="http://schemas.microsoft.com/office/drawing/2014/main" id="{9B208AF3-5335-255A-4C67-89A77FA7428C}"/>
              </a:ext>
            </a:extLst>
          </p:cNvPr>
          <p:cNvSpPr/>
          <p:nvPr/>
        </p:nvSpPr>
        <p:spPr>
          <a:xfrm>
            <a:off x="9117931" y="2257514"/>
            <a:ext cx="182880" cy="182880"/>
          </a:xfrm>
          <a:prstGeom prst="ellipse">
            <a:avLst/>
          </a:prstGeom>
          <a:solidFill>
            <a:srgbClr val="FD5312"/>
          </a:solidFill>
          <a:ln w="25400">
            <a:solidFill>
              <a:srgbClr val="FD531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6000" rIns="0" bIns="36000" rtlCol="0" anchor="ctr"/>
          <a:lstStyle/>
          <a:p>
            <a:pPr algn="ctr"/>
            <a:r>
              <a:rPr lang="en-US" altLang="ko-KR" sz="1000" b="1" spc="-100" dirty="0">
                <a:latin typeface="+mn-ea"/>
              </a:rPr>
              <a:t>7</a:t>
            </a:r>
            <a:endParaRPr lang="ko-KR" altLang="en-US" sz="1000" b="1" spc="-100" dirty="0">
              <a:latin typeface="+mn-ea"/>
            </a:endParaRPr>
          </a:p>
        </p:txBody>
      </p:sp>
      <p:sp>
        <p:nvSpPr>
          <p:cNvPr id="29" name="직사각형 28">
            <a:extLst>
              <a:ext uri="{FF2B5EF4-FFF2-40B4-BE49-F238E27FC236}">
                <a16:creationId xmlns="" xmlns:a16="http://schemas.microsoft.com/office/drawing/2014/main" id="{9192354B-9B78-EAD1-D6CF-E4F4F6CE59F9}"/>
              </a:ext>
            </a:extLst>
          </p:cNvPr>
          <p:cNvSpPr/>
          <p:nvPr/>
        </p:nvSpPr>
        <p:spPr>
          <a:xfrm>
            <a:off x="6415794" y="2842564"/>
            <a:ext cx="222614" cy="123937"/>
          </a:xfrm>
          <a:prstGeom prst="rect">
            <a:avLst/>
          </a:prstGeom>
          <a:noFill/>
          <a:ln w="25400">
            <a:solidFill>
              <a:srgbClr val="FD531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0" name="타원 29">
            <a:extLst>
              <a:ext uri="{FF2B5EF4-FFF2-40B4-BE49-F238E27FC236}">
                <a16:creationId xmlns="" xmlns:a16="http://schemas.microsoft.com/office/drawing/2014/main" id="{C563B1FF-08E8-A27C-4490-A0D02917F35F}"/>
              </a:ext>
            </a:extLst>
          </p:cNvPr>
          <p:cNvSpPr/>
          <p:nvPr/>
        </p:nvSpPr>
        <p:spPr>
          <a:xfrm>
            <a:off x="6285618" y="2716904"/>
            <a:ext cx="182880" cy="182880"/>
          </a:xfrm>
          <a:prstGeom prst="ellipse">
            <a:avLst/>
          </a:prstGeom>
          <a:solidFill>
            <a:srgbClr val="FD5312"/>
          </a:solidFill>
          <a:ln w="25400">
            <a:solidFill>
              <a:srgbClr val="FD531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6000" rIns="0" bIns="36000" rtlCol="0" anchor="ctr"/>
          <a:lstStyle/>
          <a:p>
            <a:pPr algn="ctr"/>
            <a:r>
              <a:rPr lang="en-US" altLang="ko-KR" sz="1000" b="1" spc="-100" dirty="0">
                <a:latin typeface="+mn-ea"/>
              </a:rPr>
              <a:t>7</a:t>
            </a:r>
            <a:endParaRPr lang="ko-KR" altLang="en-US" sz="1000" b="1" spc="-1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196145724"/>
      </p:ext>
    </p:extLst>
  </p:cSld>
  <p:clrMapOvr>
    <a:masterClrMapping/>
  </p:clrMapOvr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="" xmlns:a16="http://schemas.microsoft.com/office/drawing/2014/main" id="{96BF95C1-F385-481E-B62B-438F6E971B7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6590" y="1778400"/>
            <a:ext cx="9297206" cy="3981033"/>
          </a:xfrm>
          <a:prstGeom prst="rect">
            <a:avLst/>
          </a:prstGeom>
        </p:spPr>
      </p:pic>
      <p:sp>
        <p:nvSpPr>
          <p:cNvPr id="93" name="TextBox 4">
            <a:extLst>
              <a:ext uri="{FF2B5EF4-FFF2-40B4-BE49-F238E27FC236}">
                <a16:creationId xmlns="" xmlns:a16="http://schemas.microsoft.com/office/drawing/2014/main" id="{B2A2134E-34A5-422C-8D66-092F6558A4F0}"/>
              </a:ext>
            </a:extLst>
          </p:cNvPr>
          <p:cNvSpPr txBox="1"/>
          <p:nvPr/>
        </p:nvSpPr>
        <p:spPr>
          <a:xfrm>
            <a:off x="96327" y="39171"/>
            <a:ext cx="51569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000" b="1" spc="-7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담임 주요 업무처리 방법</a:t>
            </a:r>
          </a:p>
        </p:txBody>
      </p:sp>
      <p:sp>
        <p:nvSpPr>
          <p:cNvPr id="14" name="모서리가 둥근 직사각형 13">
            <a:extLst>
              <a:ext uri="{FF2B5EF4-FFF2-40B4-BE49-F238E27FC236}">
                <a16:creationId xmlns="" xmlns:a16="http://schemas.microsoft.com/office/drawing/2014/main" id="{A48839FD-54EA-214C-BE98-4BDD2DF3094C}"/>
              </a:ext>
            </a:extLst>
          </p:cNvPr>
          <p:cNvSpPr/>
          <p:nvPr/>
        </p:nvSpPr>
        <p:spPr>
          <a:xfrm>
            <a:off x="163006" y="802346"/>
            <a:ext cx="3642849" cy="669007"/>
          </a:xfrm>
          <a:prstGeom prst="roundRect">
            <a:avLst>
              <a:gd name="adj" fmla="val 50000"/>
            </a:avLst>
          </a:prstGeom>
          <a:solidFill>
            <a:srgbClr val="E2F0D9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4. </a:t>
            </a:r>
            <a:r>
              <a:rPr lang="ko-KR" altLang="en-US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담임 </a:t>
            </a:r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– </a:t>
            </a:r>
            <a:r>
              <a:rPr lang="ko-KR" altLang="en-US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검사결과관리</a:t>
            </a:r>
            <a:endParaRPr lang="en-US" altLang="ko-KR" sz="1600" b="1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66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lvl="0"/>
            <a:r>
              <a:rPr lang="en-US" altLang="ko-KR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4.3. </a:t>
            </a:r>
            <a:r>
              <a:rPr lang="ko-KR" altLang="en-US" b="1" dirty="0" err="1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검사결과지통보</a:t>
            </a:r>
            <a:r>
              <a:rPr lang="en-US" altLang="ko-KR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(5/6)</a:t>
            </a:r>
            <a:endParaRPr lang="ko-KR" altLang="en-US" b="1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66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17" name="사각형: 둥근 모서리 81">
            <a:extLst>
              <a:ext uri="{FF2B5EF4-FFF2-40B4-BE49-F238E27FC236}">
                <a16:creationId xmlns="" xmlns:a16="http://schemas.microsoft.com/office/drawing/2014/main" id="{E908EED5-9D07-442C-87CA-697451B62CB7}"/>
              </a:ext>
            </a:extLst>
          </p:cNvPr>
          <p:cNvSpPr/>
          <p:nvPr/>
        </p:nvSpPr>
        <p:spPr>
          <a:xfrm>
            <a:off x="3970021" y="802347"/>
            <a:ext cx="5662930" cy="550546"/>
          </a:xfrm>
          <a:prstGeom prst="roundRect">
            <a:avLst>
              <a:gd name="adj" fmla="val 6492"/>
            </a:avLst>
          </a:prstGeom>
          <a:solidFill>
            <a:schemeClr val="bg1"/>
          </a:solidFill>
          <a:ln w="6350">
            <a:solidFill>
              <a:schemeClr val="bg1">
                <a:lumMod val="75000"/>
              </a:schemeClr>
            </a:solidFill>
          </a:ln>
          <a:effectLst>
            <a:outerShdw blurRad="889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defTabSz="1090746" fontAlgn="ctr" latinLnBrk="0">
              <a:buClr>
                <a:srgbClr val="336699"/>
              </a:buClr>
              <a:defRPr/>
            </a:pPr>
            <a:endParaRPr kumimoji="1" lang="en-US" altLang="ko-KR" sz="200" b="1" kern="0" dirty="0">
              <a:ln w="0">
                <a:solidFill>
                  <a:srgbClr val="0B4355">
                    <a:alpha val="5000"/>
                  </a:srgbClr>
                </a:solidFill>
              </a:ln>
              <a:solidFill>
                <a:srgbClr val="C00000"/>
              </a:solidFill>
              <a:latin typeface="나눔바른고딕" panose="020B0600000101010101" charset="-127"/>
              <a:ea typeface="나눔바른고딕" panose="020B0600000101010101" charset="-127"/>
              <a:sym typeface="Wingdings" pitchFamily="2" charset="2"/>
            </a:endParaRPr>
          </a:p>
        </p:txBody>
      </p:sp>
      <p:grpSp>
        <p:nvGrpSpPr>
          <p:cNvPr id="18" name="그룹 17"/>
          <p:cNvGrpSpPr/>
          <p:nvPr/>
        </p:nvGrpSpPr>
        <p:grpSpPr>
          <a:xfrm>
            <a:off x="4084126" y="907605"/>
            <a:ext cx="5437430" cy="364741"/>
            <a:chOff x="4084126" y="907605"/>
            <a:chExt cx="5437430" cy="364741"/>
          </a:xfrm>
        </p:grpSpPr>
        <p:cxnSp>
          <p:nvCxnSpPr>
            <p:cNvPr id="19" name="직선 화살표 연결선 18"/>
            <p:cNvCxnSpPr/>
            <p:nvPr/>
          </p:nvCxnSpPr>
          <p:spPr>
            <a:xfrm>
              <a:off x="5189441" y="1109350"/>
              <a:ext cx="1087584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0" name="그룹 19"/>
            <p:cNvGrpSpPr/>
            <p:nvPr/>
          </p:nvGrpSpPr>
          <p:grpSpPr>
            <a:xfrm>
              <a:off x="4084126" y="907606"/>
              <a:ext cx="1251086" cy="364740"/>
              <a:chOff x="6489033" y="907606"/>
              <a:chExt cx="1472766" cy="364740"/>
            </a:xfrm>
          </p:grpSpPr>
          <p:sp>
            <p:nvSpPr>
              <p:cNvPr id="26" name="Rectangle 113"/>
              <p:cNvSpPr>
                <a:spLocks noChangeArrowheads="1"/>
              </p:cNvSpPr>
              <p:nvPr/>
            </p:nvSpPr>
            <p:spPr bwMode="auto">
              <a:xfrm>
                <a:off x="6489036" y="1076885"/>
                <a:ext cx="1472762" cy="195461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반별검사결과관리</a:t>
                </a:r>
              </a:p>
            </p:txBody>
          </p:sp>
          <p:sp>
            <p:nvSpPr>
              <p:cNvPr id="27" name="Rectangle 113"/>
              <p:cNvSpPr>
                <a:spLocks noChangeArrowheads="1"/>
              </p:cNvSpPr>
              <p:nvPr/>
            </p:nvSpPr>
            <p:spPr bwMode="auto">
              <a:xfrm>
                <a:off x="6489033" y="907606"/>
                <a:ext cx="1472766" cy="169279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담임</a:t>
                </a:r>
                <a:r>
                  <a:rPr lang="en-US" altLang="ko-KR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sp>
          <p:nvSpPr>
            <p:cNvPr id="21" name="Rectangle 113"/>
            <p:cNvSpPr>
              <a:spLocks noChangeArrowheads="1"/>
            </p:cNvSpPr>
            <p:nvPr/>
          </p:nvSpPr>
          <p:spPr bwMode="auto">
            <a:xfrm>
              <a:off x="8370205" y="1076883"/>
              <a:ext cx="1151351" cy="19546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75000"/>
                </a:schemeClr>
              </a:solidFill>
              <a:headEnd/>
              <a:tailEnd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0" tIns="0" rIns="0" bIns="0" anchor="ctr"/>
            <a:lstStyle/>
            <a:p>
              <a:pPr algn="ctr"/>
              <a:r>
                <a:rPr lang="ko-KR" altLang="en-US" sz="700" dirty="0">
                  <a:solidFill>
                    <a:srgbClr val="000000"/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가정통신문관리</a:t>
              </a:r>
            </a:p>
          </p:txBody>
        </p:sp>
        <p:sp>
          <p:nvSpPr>
            <p:cNvPr id="22" name="Rectangle 113"/>
            <p:cNvSpPr>
              <a:spLocks noChangeArrowheads="1"/>
            </p:cNvSpPr>
            <p:nvPr/>
          </p:nvSpPr>
          <p:spPr bwMode="auto">
            <a:xfrm>
              <a:off x="8370199" y="907605"/>
              <a:ext cx="1151355" cy="169278"/>
            </a:xfrm>
            <a:prstGeom prst="rect">
              <a:avLst/>
            </a:prstGeom>
            <a:solidFill>
              <a:srgbClr val="006600"/>
            </a:solidFill>
            <a:ln>
              <a:solidFill>
                <a:srgbClr val="006600"/>
              </a:solidFill>
              <a:headEnd/>
              <a:tailEnd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0" tIns="20893" rIns="0" bIns="0" anchor="ctr"/>
            <a:lstStyle/>
            <a:p>
              <a:pPr algn="ctr"/>
              <a:r>
                <a:rPr lang="ko-KR" altLang="en-US" sz="800" b="1" dirty="0" err="1">
                  <a:solidFill>
                    <a:schemeClr val="bg1"/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나이스</a:t>
              </a:r>
              <a:r>
                <a:rPr lang="en-US" altLang="ko-KR" sz="800" b="1" dirty="0">
                  <a:solidFill>
                    <a:schemeClr val="bg1"/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(</a:t>
              </a:r>
              <a:r>
                <a:rPr lang="ko-KR" altLang="en-US" sz="800" b="1" dirty="0">
                  <a:solidFill>
                    <a:schemeClr val="bg1"/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담임</a:t>
              </a:r>
              <a:r>
                <a:rPr lang="en-US" altLang="ko-KR" sz="800" b="1" dirty="0">
                  <a:solidFill>
                    <a:schemeClr val="bg1"/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)</a:t>
              </a:r>
              <a:endParaRPr lang="ko-KR" altLang="en-US" sz="800" b="1" dirty="0">
                <a:solidFill>
                  <a:schemeClr val="bg1"/>
                </a:solidFill>
                <a:latin typeface="나눔바른고딕" panose="020B0600000101010101" charset="-127"/>
                <a:ea typeface="나눔바른고딕" panose="020B0600000101010101" charset="-127"/>
                <a:cs typeface="돋음"/>
              </a:endParaRPr>
            </a:p>
          </p:txBody>
        </p:sp>
        <p:cxnSp>
          <p:nvCxnSpPr>
            <p:cNvPr id="23" name="직선 화살표 연결선 22"/>
            <p:cNvCxnSpPr/>
            <p:nvPr/>
          </p:nvCxnSpPr>
          <p:spPr>
            <a:xfrm>
              <a:off x="7276465" y="1109350"/>
              <a:ext cx="1087584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113"/>
            <p:cNvSpPr>
              <a:spLocks noChangeArrowheads="1"/>
            </p:cNvSpPr>
            <p:nvPr/>
          </p:nvSpPr>
          <p:spPr bwMode="auto">
            <a:xfrm>
              <a:off x="6277030" y="1076883"/>
              <a:ext cx="1151350" cy="19546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75000"/>
                </a:schemeClr>
              </a:solidFill>
              <a:headEnd/>
              <a:tailEnd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0" tIns="0" rIns="0" bIns="0" anchor="ctr"/>
            <a:lstStyle/>
            <a:p>
              <a:pPr algn="ctr"/>
              <a:r>
                <a:rPr lang="ko-KR" altLang="en-US" sz="7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반별검사결과</a:t>
              </a:r>
            </a:p>
          </p:txBody>
        </p:sp>
        <p:sp>
          <p:nvSpPr>
            <p:cNvPr id="25" name="Rectangle 113"/>
            <p:cNvSpPr>
              <a:spLocks noChangeArrowheads="1"/>
            </p:cNvSpPr>
            <p:nvPr/>
          </p:nvSpPr>
          <p:spPr bwMode="auto">
            <a:xfrm>
              <a:off x="6277025" y="907605"/>
              <a:ext cx="1151356" cy="169278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chemeClr val="bg1">
                  <a:lumMod val="75000"/>
                </a:schemeClr>
              </a:solidFill>
              <a:headEnd/>
              <a:tailEnd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0" tIns="20893" rIns="0" bIns="0" anchor="ctr"/>
            <a:lstStyle/>
            <a:p>
              <a:pPr algn="ctr"/>
              <a:r>
                <a:rPr lang="ko-KR" altLang="en-US" sz="8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나이스</a:t>
              </a:r>
              <a:r>
                <a:rPr lang="en-US" altLang="ko-KR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(</a:t>
              </a:r>
              <a:r>
                <a:rPr lang="ko-KR" alt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담임</a:t>
              </a:r>
              <a:r>
                <a:rPr lang="en-US" altLang="ko-KR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)</a:t>
              </a:r>
              <a:endParaRPr lang="ko-KR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나눔바른고딕" panose="020B0600000101010101" charset="-127"/>
                <a:ea typeface="나눔바른고딕" panose="020B0600000101010101" charset="-127"/>
                <a:cs typeface="돋음"/>
              </a:endParaRPr>
            </a:p>
          </p:txBody>
        </p:sp>
      </p:grpSp>
      <p:sp>
        <p:nvSpPr>
          <p:cNvPr id="30" name="직사각형 29">
            <a:extLst>
              <a:ext uri="{FF2B5EF4-FFF2-40B4-BE49-F238E27FC236}">
                <a16:creationId xmlns="" xmlns:a16="http://schemas.microsoft.com/office/drawing/2014/main" id="{7E13B21E-D9E5-4BE6-AB9C-ADCDEF6AE8BD}"/>
              </a:ext>
            </a:extLst>
          </p:cNvPr>
          <p:cNvSpPr/>
          <p:nvPr/>
        </p:nvSpPr>
        <p:spPr>
          <a:xfrm>
            <a:off x="381910" y="5931419"/>
            <a:ext cx="7404432" cy="406265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80000" indent="-180000">
              <a:lnSpc>
                <a:spcPct val="120000"/>
              </a:lnSpc>
            </a:pP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⑧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[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입력사항조회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] 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버튼을 클릭하여 입력한 내용을 확인함</a:t>
            </a:r>
            <a:endParaRPr lang="en-US" altLang="ko-KR" sz="1100" b="1" dirty="0">
              <a:ln>
                <a:solidFill>
                  <a:schemeClr val="tx1">
                    <a:lumMod val="85000"/>
                    <a:lumOff val="15000"/>
                    <a:alpha val="0"/>
                  </a:schemeClr>
                </a:solidFill>
              </a:ln>
              <a:solidFill>
                <a:srgbClr val="FD5312"/>
              </a:solidFill>
              <a:latin typeface="나눔바른고딕" panose="020B0600000101010101" charset="-127"/>
              <a:ea typeface="나눔바른고딕" panose="020B0600000101010101" charset="-127"/>
            </a:endParaRPr>
          </a:p>
          <a:p>
            <a:pPr marL="180000" indent="-180000">
              <a:lnSpc>
                <a:spcPct val="120000"/>
              </a:lnSpc>
            </a:pP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※ 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내용 수정이 필요한 경우 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: 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수정할 학생을 선택하고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⑦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[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문의처등록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] 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버튼을 클릭하여 내용 수정 입력</a:t>
            </a:r>
            <a:endParaRPr lang="en-US" altLang="ko-KR" sz="1100" b="1" dirty="0">
              <a:ln>
                <a:solidFill>
                  <a:schemeClr val="tx1">
                    <a:lumMod val="85000"/>
                    <a:lumOff val="15000"/>
                    <a:alpha val="0"/>
                  </a:schemeClr>
                </a:solidFill>
              </a:ln>
              <a:solidFill>
                <a:srgbClr val="FD5312"/>
              </a:solidFill>
              <a:latin typeface="나눔바른고딕" panose="020B0600000101010101" charset="-127"/>
              <a:ea typeface="나눔바른고딕" panose="020B0600000101010101" charset="-127"/>
            </a:endParaRPr>
          </a:p>
        </p:txBody>
      </p:sp>
      <p:cxnSp>
        <p:nvCxnSpPr>
          <p:cNvPr id="4" name="꺾인 연결선 8">
            <a:extLst>
              <a:ext uri="{FF2B5EF4-FFF2-40B4-BE49-F238E27FC236}">
                <a16:creationId xmlns="" xmlns:a16="http://schemas.microsoft.com/office/drawing/2014/main" id="{50D0DB9B-B24C-E212-669D-91270115B745}"/>
              </a:ext>
            </a:extLst>
          </p:cNvPr>
          <p:cNvCxnSpPr>
            <a:cxnSpLocks/>
            <a:stCxn id="5" idx="2"/>
          </p:cNvCxnSpPr>
          <p:nvPr/>
        </p:nvCxnSpPr>
        <p:spPr>
          <a:xfrm rot="5400000">
            <a:off x="7498088" y="2319938"/>
            <a:ext cx="1057521" cy="2610508"/>
          </a:xfrm>
          <a:prstGeom prst="bentConnector2">
            <a:avLst/>
          </a:prstGeom>
          <a:ln w="25400">
            <a:solidFill>
              <a:srgbClr val="FD531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직사각형 4">
            <a:extLst>
              <a:ext uri="{FF2B5EF4-FFF2-40B4-BE49-F238E27FC236}">
                <a16:creationId xmlns="" xmlns:a16="http://schemas.microsoft.com/office/drawing/2014/main" id="{E3FE44AE-B9EE-9084-1518-E7F1D6332DD1}"/>
              </a:ext>
            </a:extLst>
          </p:cNvPr>
          <p:cNvSpPr/>
          <p:nvPr/>
        </p:nvSpPr>
        <p:spPr>
          <a:xfrm>
            <a:off x="9120304" y="3004992"/>
            <a:ext cx="423594" cy="91440"/>
          </a:xfrm>
          <a:prstGeom prst="rect">
            <a:avLst/>
          </a:prstGeom>
          <a:noFill/>
          <a:ln w="25400">
            <a:solidFill>
              <a:srgbClr val="FD531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타원 5">
            <a:extLst>
              <a:ext uri="{FF2B5EF4-FFF2-40B4-BE49-F238E27FC236}">
                <a16:creationId xmlns="" xmlns:a16="http://schemas.microsoft.com/office/drawing/2014/main" id="{79C201ED-0FF9-21E1-C9CF-70128202B1A9}"/>
              </a:ext>
            </a:extLst>
          </p:cNvPr>
          <p:cNvSpPr/>
          <p:nvPr/>
        </p:nvSpPr>
        <p:spPr>
          <a:xfrm>
            <a:off x="9013682" y="2913552"/>
            <a:ext cx="182880" cy="182880"/>
          </a:xfrm>
          <a:prstGeom prst="ellipse">
            <a:avLst/>
          </a:prstGeom>
          <a:solidFill>
            <a:srgbClr val="FD5312"/>
          </a:solidFill>
          <a:ln w="25400">
            <a:solidFill>
              <a:srgbClr val="FD531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6000" rIns="0" bIns="36000" rtlCol="0" anchor="ctr"/>
          <a:lstStyle/>
          <a:p>
            <a:pPr algn="ctr"/>
            <a:r>
              <a:rPr lang="en-US" altLang="ko-KR" sz="1000" b="1" spc="-100" dirty="0">
                <a:latin typeface="+mn-ea"/>
              </a:rPr>
              <a:t>8</a:t>
            </a:r>
            <a:endParaRPr lang="ko-KR" altLang="en-US" sz="1000" b="1" spc="-1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840502392"/>
      </p:ext>
    </p:extLst>
  </p:cSld>
  <p:clrMapOvr>
    <a:masterClrMapping/>
  </p:clrMapOvr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="" xmlns:a16="http://schemas.microsoft.com/office/drawing/2014/main" id="{C07432DD-6936-A9C2-C509-1E609CFAF26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6800" y="1778400"/>
            <a:ext cx="9278916" cy="3956647"/>
          </a:xfrm>
          <a:prstGeom prst="rect">
            <a:avLst/>
          </a:prstGeom>
        </p:spPr>
      </p:pic>
      <p:sp>
        <p:nvSpPr>
          <p:cNvPr id="93" name="TextBox 4">
            <a:extLst>
              <a:ext uri="{FF2B5EF4-FFF2-40B4-BE49-F238E27FC236}">
                <a16:creationId xmlns="" xmlns:a16="http://schemas.microsoft.com/office/drawing/2014/main" id="{B2A2134E-34A5-422C-8D66-092F6558A4F0}"/>
              </a:ext>
            </a:extLst>
          </p:cNvPr>
          <p:cNvSpPr txBox="1"/>
          <p:nvPr/>
        </p:nvSpPr>
        <p:spPr>
          <a:xfrm>
            <a:off x="96327" y="39171"/>
            <a:ext cx="51569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000" b="1" spc="-7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담임 주요 업무처리 방법</a:t>
            </a:r>
          </a:p>
        </p:txBody>
      </p:sp>
      <p:sp>
        <p:nvSpPr>
          <p:cNvPr id="14" name="모서리가 둥근 직사각형 13">
            <a:extLst>
              <a:ext uri="{FF2B5EF4-FFF2-40B4-BE49-F238E27FC236}">
                <a16:creationId xmlns="" xmlns:a16="http://schemas.microsoft.com/office/drawing/2014/main" id="{A48839FD-54EA-214C-BE98-4BDD2DF3094C}"/>
              </a:ext>
            </a:extLst>
          </p:cNvPr>
          <p:cNvSpPr/>
          <p:nvPr/>
        </p:nvSpPr>
        <p:spPr>
          <a:xfrm>
            <a:off x="163006" y="802346"/>
            <a:ext cx="3642849" cy="669007"/>
          </a:xfrm>
          <a:prstGeom prst="roundRect">
            <a:avLst>
              <a:gd name="adj" fmla="val 50000"/>
            </a:avLst>
          </a:prstGeom>
          <a:solidFill>
            <a:srgbClr val="E2F0D9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4. </a:t>
            </a:r>
            <a:r>
              <a:rPr lang="ko-KR" altLang="en-US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담임 </a:t>
            </a:r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– </a:t>
            </a:r>
            <a:r>
              <a:rPr lang="ko-KR" altLang="en-US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검사결과관리</a:t>
            </a:r>
            <a:endParaRPr lang="en-US" altLang="ko-KR" sz="1600" b="1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66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lvl="0"/>
            <a:r>
              <a:rPr lang="en-US" altLang="ko-KR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4.3. </a:t>
            </a:r>
            <a:r>
              <a:rPr lang="ko-KR" altLang="en-US" b="1" dirty="0" err="1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검사결과지통보</a:t>
            </a:r>
            <a:r>
              <a:rPr lang="en-US" altLang="ko-KR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(6/6)</a:t>
            </a:r>
            <a:endParaRPr lang="ko-KR" altLang="en-US" b="1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66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10" name="사각형: 둥근 모서리 81">
            <a:extLst>
              <a:ext uri="{FF2B5EF4-FFF2-40B4-BE49-F238E27FC236}">
                <a16:creationId xmlns="" xmlns:a16="http://schemas.microsoft.com/office/drawing/2014/main" id="{E908EED5-9D07-442C-87CA-697451B62CB7}"/>
              </a:ext>
            </a:extLst>
          </p:cNvPr>
          <p:cNvSpPr/>
          <p:nvPr/>
        </p:nvSpPr>
        <p:spPr>
          <a:xfrm>
            <a:off x="3970021" y="802347"/>
            <a:ext cx="5662930" cy="550546"/>
          </a:xfrm>
          <a:prstGeom prst="roundRect">
            <a:avLst>
              <a:gd name="adj" fmla="val 6492"/>
            </a:avLst>
          </a:prstGeom>
          <a:solidFill>
            <a:schemeClr val="bg1"/>
          </a:solidFill>
          <a:ln w="6350">
            <a:solidFill>
              <a:schemeClr val="bg1">
                <a:lumMod val="75000"/>
              </a:schemeClr>
            </a:solidFill>
          </a:ln>
          <a:effectLst>
            <a:outerShdw blurRad="889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defTabSz="1090746" fontAlgn="ctr" latinLnBrk="0">
              <a:buClr>
                <a:srgbClr val="336699"/>
              </a:buClr>
              <a:defRPr/>
            </a:pPr>
            <a:endParaRPr kumimoji="1" lang="en-US" altLang="ko-KR" sz="200" b="1" kern="0" dirty="0">
              <a:ln w="0">
                <a:solidFill>
                  <a:srgbClr val="0B4355">
                    <a:alpha val="5000"/>
                  </a:srgbClr>
                </a:solidFill>
              </a:ln>
              <a:solidFill>
                <a:srgbClr val="C00000"/>
              </a:solidFill>
              <a:latin typeface="나눔바른고딕" panose="020B0600000101010101" charset="-127"/>
              <a:ea typeface="나눔바른고딕" panose="020B0600000101010101" charset="-127"/>
              <a:sym typeface="Wingdings" pitchFamily="2" charset="2"/>
            </a:endParaRPr>
          </a:p>
        </p:txBody>
      </p:sp>
      <p:grpSp>
        <p:nvGrpSpPr>
          <p:cNvPr id="11" name="그룹 10"/>
          <p:cNvGrpSpPr/>
          <p:nvPr/>
        </p:nvGrpSpPr>
        <p:grpSpPr>
          <a:xfrm>
            <a:off x="4084126" y="907605"/>
            <a:ext cx="5437430" cy="364741"/>
            <a:chOff x="4084126" y="907605"/>
            <a:chExt cx="5437430" cy="364741"/>
          </a:xfrm>
        </p:grpSpPr>
        <p:cxnSp>
          <p:nvCxnSpPr>
            <p:cNvPr id="12" name="직선 화살표 연결선 11"/>
            <p:cNvCxnSpPr/>
            <p:nvPr/>
          </p:nvCxnSpPr>
          <p:spPr>
            <a:xfrm>
              <a:off x="5189441" y="1109350"/>
              <a:ext cx="1087584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그룹 12"/>
            <p:cNvGrpSpPr/>
            <p:nvPr/>
          </p:nvGrpSpPr>
          <p:grpSpPr>
            <a:xfrm>
              <a:off x="4084126" y="907606"/>
              <a:ext cx="1251086" cy="364740"/>
              <a:chOff x="6489033" y="907606"/>
              <a:chExt cx="1472766" cy="364740"/>
            </a:xfrm>
          </p:grpSpPr>
          <p:sp>
            <p:nvSpPr>
              <p:cNvPr id="20" name="Rectangle 113"/>
              <p:cNvSpPr>
                <a:spLocks noChangeArrowheads="1"/>
              </p:cNvSpPr>
              <p:nvPr/>
            </p:nvSpPr>
            <p:spPr bwMode="auto">
              <a:xfrm>
                <a:off x="6489036" y="1076885"/>
                <a:ext cx="1472762" cy="195461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반별검사결과관리</a:t>
                </a:r>
              </a:p>
            </p:txBody>
          </p:sp>
          <p:sp>
            <p:nvSpPr>
              <p:cNvPr id="21" name="Rectangle 113"/>
              <p:cNvSpPr>
                <a:spLocks noChangeArrowheads="1"/>
              </p:cNvSpPr>
              <p:nvPr/>
            </p:nvSpPr>
            <p:spPr bwMode="auto">
              <a:xfrm>
                <a:off x="6489033" y="907606"/>
                <a:ext cx="1472766" cy="169279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담임</a:t>
                </a:r>
                <a:r>
                  <a:rPr lang="en-US" altLang="ko-KR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sp>
          <p:nvSpPr>
            <p:cNvPr id="15" name="Rectangle 113"/>
            <p:cNvSpPr>
              <a:spLocks noChangeArrowheads="1"/>
            </p:cNvSpPr>
            <p:nvPr/>
          </p:nvSpPr>
          <p:spPr bwMode="auto">
            <a:xfrm>
              <a:off x="8370205" y="1076883"/>
              <a:ext cx="1151351" cy="19546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75000"/>
                </a:schemeClr>
              </a:solidFill>
              <a:headEnd/>
              <a:tailEnd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0" tIns="0" rIns="0" bIns="0" anchor="ctr"/>
            <a:lstStyle/>
            <a:p>
              <a:pPr algn="ctr"/>
              <a:r>
                <a:rPr lang="ko-KR" altLang="en-US" sz="700" dirty="0">
                  <a:solidFill>
                    <a:srgbClr val="000000"/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가정통신문관리</a:t>
              </a:r>
            </a:p>
          </p:txBody>
        </p:sp>
        <p:sp>
          <p:nvSpPr>
            <p:cNvPr id="16" name="Rectangle 113"/>
            <p:cNvSpPr>
              <a:spLocks noChangeArrowheads="1"/>
            </p:cNvSpPr>
            <p:nvPr/>
          </p:nvSpPr>
          <p:spPr bwMode="auto">
            <a:xfrm>
              <a:off x="8370199" y="907605"/>
              <a:ext cx="1151355" cy="169278"/>
            </a:xfrm>
            <a:prstGeom prst="rect">
              <a:avLst/>
            </a:prstGeom>
            <a:solidFill>
              <a:srgbClr val="006600"/>
            </a:solidFill>
            <a:ln>
              <a:solidFill>
                <a:srgbClr val="006600"/>
              </a:solidFill>
              <a:headEnd/>
              <a:tailEnd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0" tIns="20893" rIns="0" bIns="0" anchor="ctr"/>
            <a:lstStyle/>
            <a:p>
              <a:pPr algn="ctr"/>
              <a:r>
                <a:rPr lang="ko-KR" altLang="en-US" sz="800" b="1" dirty="0" err="1">
                  <a:solidFill>
                    <a:schemeClr val="bg1"/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나이스</a:t>
              </a:r>
              <a:r>
                <a:rPr lang="en-US" altLang="ko-KR" sz="800" b="1" dirty="0">
                  <a:solidFill>
                    <a:schemeClr val="bg1"/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(</a:t>
              </a:r>
              <a:r>
                <a:rPr lang="ko-KR" altLang="en-US" sz="800" b="1" dirty="0">
                  <a:solidFill>
                    <a:schemeClr val="bg1"/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담임</a:t>
              </a:r>
              <a:r>
                <a:rPr lang="en-US" altLang="ko-KR" sz="800" b="1" dirty="0">
                  <a:solidFill>
                    <a:schemeClr val="bg1"/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)</a:t>
              </a:r>
              <a:endParaRPr lang="ko-KR" altLang="en-US" sz="800" b="1" dirty="0">
                <a:solidFill>
                  <a:schemeClr val="bg1"/>
                </a:solidFill>
                <a:latin typeface="나눔바른고딕" panose="020B0600000101010101" charset="-127"/>
                <a:ea typeface="나눔바른고딕" panose="020B0600000101010101" charset="-127"/>
                <a:cs typeface="돋음"/>
              </a:endParaRPr>
            </a:p>
          </p:txBody>
        </p:sp>
        <p:cxnSp>
          <p:nvCxnSpPr>
            <p:cNvPr id="17" name="직선 화살표 연결선 16"/>
            <p:cNvCxnSpPr/>
            <p:nvPr/>
          </p:nvCxnSpPr>
          <p:spPr>
            <a:xfrm>
              <a:off x="7276465" y="1109350"/>
              <a:ext cx="1087584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Rectangle 113"/>
            <p:cNvSpPr>
              <a:spLocks noChangeArrowheads="1"/>
            </p:cNvSpPr>
            <p:nvPr/>
          </p:nvSpPr>
          <p:spPr bwMode="auto">
            <a:xfrm>
              <a:off x="6277030" y="1076883"/>
              <a:ext cx="1151350" cy="19546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75000"/>
                </a:schemeClr>
              </a:solidFill>
              <a:headEnd/>
              <a:tailEnd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0" tIns="0" rIns="0" bIns="0" anchor="ctr"/>
            <a:lstStyle/>
            <a:p>
              <a:pPr algn="ctr"/>
              <a:r>
                <a:rPr lang="ko-KR" altLang="en-US" sz="7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반별검사결과</a:t>
              </a:r>
            </a:p>
          </p:txBody>
        </p:sp>
        <p:sp>
          <p:nvSpPr>
            <p:cNvPr id="19" name="Rectangle 113"/>
            <p:cNvSpPr>
              <a:spLocks noChangeArrowheads="1"/>
            </p:cNvSpPr>
            <p:nvPr/>
          </p:nvSpPr>
          <p:spPr bwMode="auto">
            <a:xfrm>
              <a:off x="6277025" y="907605"/>
              <a:ext cx="1151356" cy="169278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chemeClr val="bg1">
                  <a:lumMod val="75000"/>
                </a:schemeClr>
              </a:solidFill>
              <a:headEnd/>
              <a:tailEnd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0" tIns="20893" rIns="0" bIns="0" anchor="ctr"/>
            <a:lstStyle/>
            <a:p>
              <a:pPr algn="ctr"/>
              <a:r>
                <a:rPr lang="ko-KR" altLang="en-US" sz="8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나이스</a:t>
              </a:r>
              <a:r>
                <a:rPr lang="en-US" altLang="ko-KR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(</a:t>
              </a:r>
              <a:r>
                <a:rPr lang="ko-KR" alt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담임</a:t>
              </a:r>
              <a:r>
                <a:rPr lang="en-US" altLang="ko-KR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)</a:t>
              </a:r>
              <a:endParaRPr lang="ko-KR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나눔바른고딕" panose="020B0600000101010101" charset="-127"/>
                <a:ea typeface="나눔바른고딕" panose="020B0600000101010101" charset="-127"/>
                <a:cs typeface="돋음"/>
              </a:endParaRPr>
            </a:p>
          </p:txBody>
        </p:sp>
      </p:grpSp>
      <p:sp>
        <p:nvSpPr>
          <p:cNvPr id="22" name="직사각형 21">
            <a:extLst>
              <a:ext uri="{FF2B5EF4-FFF2-40B4-BE49-F238E27FC236}">
                <a16:creationId xmlns="" xmlns:a16="http://schemas.microsoft.com/office/drawing/2014/main" id="{7E13B21E-D9E5-4BE6-AB9C-ADCDEF6AE8BD}"/>
              </a:ext>
            </a:extLst>
          </p:cNvPr>
          <p:cNvSpPr/>
          <p:nvPr/>
        </p:nvSpPr>
        <p:spPr>
          <a:xfrm>
            <a:off x="340674" y="5937420"/>
            <a:ext cx="7156626" cy="406265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80000" indent="-180000">
              <a:lnSpc>
                <a:spcPct val="120000"/>
              </a:lnSpc>
            </a:pP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⑨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가정통신문을 출력할 학생을 선택한 후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[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가정통신문출력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] 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버튼을 클릭하면 해당 학생의 가정통신문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(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교사의견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)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을 출력할 수 있음</a:t>
            </a:r>
            <a:endParaRPr lang="en-US" altLang="ko-KR" sz="1100" b="1" dirty="0">
              <a:ln>
                <a:solidFill>
                  <a:schemeClr val="tx1">
                    <a:lumMod val="85000"/>
                    <a:lumOff val="15000"/>
                    <a:alpha val="0"/>
                  </a:schemeClr>
                </a:solidFill>
              </a:ln>
              <a:solidFill>
                <a:srgbClr val="FD5312"/>
              </a:solidFill>
              <a:latin typeface="나눔바른고딕" panose="020B0600000101010101" charset="-127"/>
              <a:ea typeface="나눔바른고딕" panose="020B0600000101010101" charset="-127"/>
            </a:endParaRPr>
          </a:p>
          <a:p>
            <a:pPr marL="180000" indent="-180000">
              <a:lnSpc>
                <a:spcPct val="120000"/>
              </a:lnSpc>
            </a:pP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chemeClr val="accent6"/>
                </a:solidFill>
                <a:latin typeface="나눔바른고딕" panose="020B0600000101010101" charset="-127"/>
                <a:ea typeface="나눔바른고딕" panose="020B0600000101010101" charset="-127"/>
              </a:rPr>
              <a:t>     [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chemeClr val="accent6"/>
                </a:solidFill>
                <a:latin typeface="나눔바른고딕" panose="020B0600000101010101" charset="-127"/>
                <a:ea typeface="나눔바른고딕" panose="020B0600000101010101" charset="-127"/>
              </a:rPr>
              <a:t>변경사항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chemeClr val="accent6"/>
                </a:solidFill>
                <a:latin typeface="나눔바른고딕" panose="020B0600000101010101" charset="-127"/>
                <a:ea typeface="나눔바른고딕" panose="020B0600000101010101" charset="-127"/>
              </a:rPr>
              <a:t>] </a:t>
            </a:r>
            <a:r>
              <a:rPr lang="ko-KR" altLang="en-US" sz="1100" b="1" dirty="0" smtClean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chemeClr val="accent6"/>
                </a:solidFill>
                <a:latin typeface="나눔바른고딕" panose="020B0600000101010101" charset="-127"/>
                <a:ea typeface="나눔바른고딕" panose="020B0600000101010101" charset="-127"/>
              </a:rPr>
              <a:t>문의처 입력 화면 내 교사의견</a:t>
            </a:r>
            <a:r>
              <a:rPr lang="en-US" altLang="ko-KR" sz="1100" b="1" dirty="0" smtClean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chemeClr val="accent6"/>
                </a:solidFill>
                <a:latin typeface="나눔바른고딕" panose="020B0600000101010101" charset="-127"/>
                <a:ea typeface="나눔바른고딕" panose="020B0600000101010101" charset="-127"/>
              </a:rPr>
              <a:t> 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chemeClr val="accent6"/>
                </a:solidFill>
                <a:latin typeface="나눔바른고딕" panose="020B0600000101010101" charset="-127"/>
                <a:ea typeface="나눔바른고딕" panose="020B0600000101010101" charset="-127"/>
              </a:rPr>
              <a:t>작성시 가정통신문에서 출력되도록 개선</a:t>
            </a:r>
            <a:endParaRPr lang="en-US" altLang="ko-KR" sz="1100" b="1" dirty="0">
              <a:ln>
                <a:solidFill>
                  <a:schemeClr val="tx1">
                    <a:lumMod val="85000"/>
                    <a:lumOff val="15000"/>
                    <a:alpha val="0"/>
                  </a:schemeClr>
                </a:solidFill>
              </a:ln>
              <a:solidFill>
                <a:schemeClr val="accent6"/>
              </a:solidFill>
              <a:latin typeface="나눔바른고딕" panose="020B0600000101010101" charset="-127"/>
              <a:ea typeface="나눔바른고딕" panose="020B0600000101010101" charset="-127"/>
            </a:endParaRPr>
          </a:p>
        </p:txBody>
      </p:sp>
      <p:cxnSp>
        <p:nvCxnSpPr>
          <p:cNvPr id="4" name="꺾인 연결선 8">
            <a:extLst>
              <a:ext uri="{FF2B5EF4-FFF2-40B4-BE49-F238E27FC236}">
                <a16:creationId xmlns="" xmlns:a16="http://schemas.microsoft.com/office/drawing/2014/main" id="{AC6A2D81-8CAF-52C8-B63E-5D84487A59C3}"/>
              </a:ext>
            </a:extLst>
          </p:cNvPr>
          <p:cNvCxnSpPr>
            <a:cxnSpLocks/>
          </p:cNvCxnSpPr>
          <p:nvPr/>
        </p:nvCxnSpPr>
        <p:spPr>
          <a:xfrm rot="5400000">
            <a:off x="6304541" y="2856731"/>
            <a:ext cx="1538247" cy="847271"/>
          </a:xfrm>
          <a:prstGeom prst="bentConnector3">
            <a:avLst>
              <a:gd name="adj1" fmla="val 100058"/>
            </a:avLst>
          </a:prstGeom>
          <a:ln w="25400">
            <a:solidFill>
              <a:srgbClr val="FD531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직사각형 7">
            <a:extLst>
              <a:ext uri="{FF2B5EF4-FFF2-40B4-BE49-F238E27FC236}">
                <a16:creationId xmlns="" xmlns:a16="http://schemas.microsoft.com/office/drawing/2014/main" id="{CF868875-BA4E-1CEF-C7A4-FD263D22EA27}"/>
              </a:ext>
            </a:extLst>
          </p:cNvPr>
          <p:cNvSpPr/>
          <p:nvPr/>
        </p:nvSpPr>
        <p:spPr>
          <a:xfrm>
            <a:off x="6818324" y="2361364"/>
            <a:ext cx="951238" cy="149879"/>
          </a:xfrm>
          <a:prstGeom prst="rect">
            <a:avLst/>
          </a:prstGeom>
          <a:noFill/>
          <a:ln w="25400">
            <a:solidFill>
              <a:srgbClr val="FD531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타원 8">
            <a:extLst>
              <a:ext uri="{FF2B5EF4-FFF2-40B4-BE49-F238E27FC236}">
                <a16:creationId xmlns="" xmlns:a16="http://schemas.microsoft.com/office/drawing/2014/main" id="{5C1158C7-116E-AD74-ABCB-3F8337A22EC5}"/>
              </a:ext>
            </a:extLst>
          </p:cNvPr>
          <p:cNvSpPr/>
          <p:nvPr/>
        </p:nvSpPr>
        <p:spPr>
          <a:xfrm>
            <a:off x="6702120" y="2228830"/>
            <a:ext cx="182880" cy="182880"/>
          </a:xfrm>
          <a:prstGeom prst="ellipse">
            <a:avLst/>
          </a:prstGeom>
          <a:solidFill>
            <a:srgbClr val="FD5312"/>
          </a:solidFill>
          <a:ln w="25400">
            <a:solidFill>
              <a:srgbClr val="FD531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6000" rIns="0" bIns="36000" rtlCol="0" anchor="ctr"/>
          <a:lstStyle/>
          <a:p>
            <a:pPr algn="ctr"/>
            <a:r>
              <a:rPr lang="en-US" altLang="ko-KR" sz="1000" b="1" spc="-100" dirty="0">
                <a:latin typeface="+mn-ea"/>
              </a:rPr>
              <a:t>9</a:t>
            </a:r>
            <a:endParaRPr lang="ko-KR" altLang="en-US" sz="1000" b="1" spc="-100" dirty="0">
              <a:latin typeface="+mn-ea"/>
            </a:endParaRPr>
          </a:p>
        </p:txBody>
      </p:sp>
      <p:cxnSp>
        <p:nvCxnSpPr>
          <p:cNvPr id="24" name="꺾인 연결선 23">
            <a:extLst>
              <a:ext uri="{FF2B5EF4-FFF2-40B4-BE49-F238E27FC236}">
                <a16:creationId xmlns="" xmlns:a16="http://schemas.microsoft.com/office/drawing/2014/main" id="{4F8BE0A4-3F9E-D40A-ACE1-6D2091CD101F}"/>
              </a:ext>
            </a:extLst>
          </p:cNvPr>
          <p:cNvCxnSpPr>
            <a:cxnSpLocks/>
            <a:stCxn id="25" idx="2"/>
          </p:cNvCxnSpPr>
          <p:nvPr/>
        </p:nvCxnSpPr>
        <p:spPr>
          <a:xfrm rot="16200000" flipH="1">
            <a:off x="1446028" y="3039354"/>
            <a:ext cx="1060219" cy="960051"/>
          </a:xfrm>
          <a:prstGeom prst="bentConnector3">
            <a:avLst>
              <a:gd name="adj1" fmla="val 99932"/>
            </a:avLst>
          </a:prstGeom>
          <a:ln w="25400">
            <a:solidFill>
              <a:srgbClr val="FD531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직사각형 24">
            <a:extLst>
              <a:ext uri="{FF2B5EF4-FFF2-40B4-BE49-F238E27FC236}">
                <a16:creationId xmlns="" xmlns:a16="http://schemas.microsoft.com/office/drawing/2014/main" id="{885BC1A1-39C8-8D03-6A33-DFE255B21442}"/>
              </a:ext>
            </a:extLst>
          </p:cNvPr>
          <p:cNvSpPr/>
          <p:nvPr/>
        </p:nvSpPr>
        <p:spPr>
          <a:xfrm>
            <a:off x="1384804" y="2691532"/>
            <a:ext cx="222614" cy="297738"/>
          </a:xfrm>
          <a:prstGeom prst="rect">
            <a:avLst/>
          </a:prstGeom>
          <a:noFill/>
          <a:ln w="25400">
            <a:solidFill>
              <a:srgbClr val="FD531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9" name="타원 28">
            <a:extLst>
              <a:ext uri="{FF2B5EF4-FFF2-40B4-BE49-F238E27FC236}">
                <a16:creationId xmlns="" xmlns:a16="http://schemas.microsoft.com/office/drawing/2014/main" id="{9C492597-D861-CD55-9D53-5FFE6A3D3181}"/>
              </a:ext>
            </a:extLst>
          </p:cNvPr>
          <p:cNvSpPr/>
          <p:nvPr/>
        </p:nvSpPr>
        <p:spPr>
          <a:xfrm>
            <a:off x="1270346" y="2607381"/>
            <a:ext cx="182880" cy="182880"/>
          </a:xfrm>
          <a:prstGeom prst="ellipse">
            <a:avLst/>
          </a:prstGeom>
          <a:solidFill>
            <a:srgbClr val="FD5312"/>
          </a:solidFill>
          <a:ln w="25400">
            <a:solidFill>
              <a:srgbClr val="FD531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6000" rIns="0" bIns="36000" rtlCol="0" anchor="ctr"/>
          <a:lstStyle/>
          <a:p>
            <a:pPr algn="ctr"/>
            <a:r>
              <a:rPr lang="en-US" altLang="ko-KR" sz="1000" b="1" spc="-100" dirty="0">
                <a:latin typeface="+mn-ea"/>
              </a:rPr>
              <a:t>9</a:t>
            </a:r>
            <a:endParaRPr lang="ko-KR" altLang="en-US" sz="1000" b="1" spc="-1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078698420"/>
      </p:ext>
    </p:extLst>
  </p:cSld>
  <p:clrMapOvr>
    <a:masterClrMapping/>
  </p:clrMapOvr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3038" y="6453337"/>
            <a:ext cx="1902450" cy="272139"/>
          </a:xfrm>
          <a:prstGeom prst="rect">
            <a:avLst/>
          </a:prstGeom>
        </p:spPr>
      </p:pic>
      <p:sp>
        <p:nvSpPr>
          <p:cNvPr id="38" name="직사각형 37"/>
          <p:cNvSpPr/>
          <p:nvPr/>
        </p:nvSpPr>
        <p:spPr>
          <a:xfrm>
            <a:off x="-477891" y="2208765"/>
            <a:ext cx="3240360" cy="1368152"/>
          </a:xfrm>
          <a:prstGeom prst="rect">
            <a:avLst/>
          </a:prstGeom>
          <a:solidFill>
            <a:srgbClr val="58A4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ko-KR" altLang="en-US">
              <a:solidFill>
                <a:prstClr val="white"/>
              </a:solidFill>
              <a:latin typeface="맑은 고딕"/>
              <a:ea typeface="맑은 고딕" panose="020B0503020000020004" pitchFamily="50" charset="-127"/>
            </a:endParaRPr>
          </a:p>
        </p:txBody>
      </p:sp>
      <p:sp>
        <p:nvSpPr>
          <p:cNvPr id="40" name="직사각형 39"/>
          <p:cNvSpPr/>
          <p:nvPr/>
        </p:nvSpPr>
        <p:spPr>
          <a:xfrm>
            <a:off x="3698573" y="2208765"/>
            <a:ext cx="6208119" cy="1368152"/>
          </a:xfrm>
          <a:prstGeom prst="rect">
            <a:avLst/>
          </a:prstGeom>
          <a:solidFill>
            <a:srgbClr val="137D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ko-KR" altLang="en-US">
              <a:solidFill>
                <a:prstClr val="white"/>
              </a:solidFill>
              <a:latin typeface="맑은 고딕"/>
              <a:ea typeface="맑은 고딕" panose="020B0503020000020004" pitchFamily="50" charset="-127"/>
            </a:endParaRPr>
          </a:p>
        </p:txBody>
      </p:sp>
      <p:sp>
        <p:nvSpPr>
          <p:cNvPr id="42" name="타원 41"/>
          <p:cNvSpPr/>
          <p:nvPr/>
        </p:nvSpPr>
        <p:spPr>
          <a:xfrm>
            <a:off x="3122509" y="2208765"/>
            <a:ext cx="1296144" cy="1368152"/>
          </a:xfrm>
          <a:prstGeom prst="ellipse">
            <a:avLst/>
          </a:prstGeom>
          <a:solidFill>
            <a:srgbClr val="137D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ko-KR" altLang="en-US">
              <a:solidFill>
                <a:prstClr val="white"/>
              </a:solidFill>
              <a:latin typeface="맑은 고딕"/>
              <a:ea typeface="맑은 고딕" panose="020B0503020000020004" pitchFamily="50" charset="-127"/>
            </a:endParaRPr>
          </a:p>
        </p:txBody>
      </p:sp>
      <p:sp>
        <p:nvSpPr>
          <p:cNvPr id="41" name="타원 40"/>
          <p:cNvSpPr/>
          <p:nvPr/>
        </p:nvSpPr>
        <p:spPr>
          <a:xfrm>
            <a:off x="2186405" y="2208765"/>
            <a:ext cx="1152128" cy="1368152"/>
          </a:xfrm>
          <a:prstGeom prst="ellipse">
            <a:avLst/>
          </a:prstGeom>
          <a:solidFill>
            <a:srgbClr val="58A4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ko-KR" altLang="en-US" dirty="0">
              <a:solidFill>
                <a:prstClr val="white"/>
              </a:solidFill>
              <a:latin typeface="맑은 고딕"/>
              <a:ea typeface="맑은 고딕" panose="020B0503020000020004" pitchFamily="50" charset="-127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1754357" y="2496797"/>
            <a:ext cx="11521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altLang="ko-KR" sz="4000" b="1" dirty="0">
                <a:solidFill>
                  <a:prstClr val="white"/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rPr>
              <a:t>06</a:t>
            </a:r>
            <a:endParaRPr lang="ko-KR" altLang="en-US" sz="4000" b="1" dirty="0">
              <a:solidFill>
                <a:prstClr val="white"/>
              </a:solidFill>
              <a:latin typeface="나눔스퀘어라운드 ExtraBold" panose="020B0600000101010101" pitchFamily="50" charset="-127"/>
              <a:ea typeface="나눔스퀘어라운드 ExtraBold" panose="020B0600000101010101" pitchFamily="50" charset="-127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3590561" y="2424789"/>
            <a:ext cx="588408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ko-KR" altLang="en-US" sz="1600" b="1" dirty="0" err="1">
                <a:solidFill>
                  <a:prstClr val="white"/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rPr>
              <a:t>나이스</a:t>
            </a:r>
            <a:r>
              <a:rPr lang="ko-KR" altLang="en-US" sz="1600" b="1" dirty="0">
                <a:solidFill>
                  <a:prstClr val="white"/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rPr>
              <a:t> 학생정서</a:t>
            </a:r>
            <a:r>
              <a:rPr lang="en-US" altLang="ko-KR" sz="1600" b="1" dirty="0">
                <a:solidFill>
                  <a:prstClr val="whit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·</a:t>
            </a:r>
            <a:r>
              <a:rPr lang="ko-KR" altLang="en-US" sz="1600" b="1" dirty="0">
                <a:solidFill>
                  <a:prstClr val="whit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행동특성검사</a:t>
            </a:r>
            <a:endParaRPr lang="en-US" altLang="ko-KR" sz="1600" b="1" dirty="0">
              <a:solidFill>
                <a:prstClr val="white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>
              <a:defRPr/>
            </a:pPr>
            <a:r>
              <a:rPr lang="ko-KR" altLang="en-US" sz="3200" b="1" dirty="0">
                <a:solidFill>
                  <a:prstClr val="white"/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rPr>
              <a:t>검사 참여 절차 및 화면</a:t>
            </a:r>
          </a:p>
        </p:txBody>
      </p:sp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>
          <a:xfrm>
            <a:off x="920552" y="6349608"/>
            <a:ext cx="2133600" cy="365125"/>
          </a:xfrm>
        </p:spPr>
        <p:txBody>
          <a:bodyPr/>
          <a:lstStyle/>
          <a:p>
            <a:pPr>
              <a:defRPr/>
            </a:pPr>
            <a:fld id="{0D87E827-B159-48EA-8EB9-649F6CF66B96}" type="slidenum">
              <a:rPr lang="ko-KR" altLang="en-US" sz="1400" b="1">
                <a:solidFill>
                  <a:prstClr val="black">
                    <a:tint val="75000"/>
                  </a:prstClr>
                </a:solidFill>
                <a:latin typeface="나눔스퀘어라운드 ExtraBold" panose="020B0600000101010101" charset="-127"/>
                <a:ea typeface="나눔스퀘어라운드 ExtraBold" panose="020B0600000101010101" charset="-127"/>
              </a:rPr>
              <a:pPr>
                <a:defRPr/>
              </a:pPr>
              <a:t>147</a:t>
            </a:fld>
            <a:endParaRPr lang="ko-KR" altLang="en-US" sz="1400" b="1" dirty="0">
              <a:solidFill>
                <a:prstClr val="black">
                  <a:tint val="75000"/>
                </a:prstClr>
              </a:solidFill>
              <a:latin typeface="나눔스퀘어라운드 ExtraBold" panose="020B0600000101010101" charset="-127"/>
              <a:ea typeface="나눔스퀘어라운드 ExtraBold" panose="020B0600000101010101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007628098"/>
      </p:ext>
    </p:extLst>
  </p:cSld>
  <p:clrMapOvr>
    <a:masterClrMapping/>
  </p:clrMapOvr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4">
            <a:extLst>
              <a:ext uri="{FF2B5EF4-FFF2-40B4-BE49-F238E27FC236}">
                <a16:creationId xmlns:a16="http://schemas.microsoft.com/office/drawing/2014/main" xmlns="" id="{B2A2134E-34A5-422C-8D66-092F6558A4F0}"/>
              </a:ext>
            </a:extLst>
          </p:cNvPr>
          <p:cNvSpPr txBox="1"/>
          <p:nvPr/>
        </p:nvSpPr>
        <p:spPr>
          <a:xfrm>
            <a:off x="96327" y="39171"/>
            <a:ext cx="51569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000" b="1" spc="-70" dirty="0" err="1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학생정서</a:t>
            </a:r>
            <a:r>
              <a:rPr lang="ko-KR" altLang="en-US" sz="2000" b="1" spc="-70" dirty="0" err="1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맑은 고딕" panose="020B0503020000020004" pitchFamily="50" charset="-127"/>
              </a:rPr>
              <a:t>∙</a:t>
            </a:r>
            <a:r>
              <a:rPr lang="ko-KR" altLang="en-US" sz="2000" b="1" spc="-70" dirty="0" err="1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행동특성검사</a:t>
            </a:r>
            <a:r>
              <a:rPr lang="ko-KR" altLang="en-US" sz="2000" b="1" spc="-7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검사 참여 절차 및 화면 </a:t>
            </a:r>
          </a:p>
        </p:txBody>
      </p:sp>
      <p:sp>
        <p:nvSpPr>
          <p:cNvPr id="25" name="평행 사변형 24"/>
          <p:cNvSpPr/>
          <p:nvPr/>
        </p:nvSpPr>
        <p:spPr>
          <a:xfrm flipH="1">
            <a:off x="307975" y="1781706"/>
            <a:ext cx="5080001" cy="392772"/>
          </a:xfrm>
          <a:prstGeom prst="parallelogram">
            <a:avLst/>
          </a:prstGeom>
          <a:solidFill>
            <a:srgbClr val="0066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r>
              <a:rPr lang="ko-KR" altLang="en-US" sz="1400" b="1" dirty="0">
                <a:solidFill>
                  <a:prstClr val="white"/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rPr>
              <a:t>온라인 참여 방법 </a:t>
            </a:r>
            <a:r>
              <a:rPr lang="en-US" altLang="ko-KR" sz="1400" b="1" dirty="0">
                <a:solidFill>
                  <a:prstClr val="white"/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rPr>
              <a:t>- </a:t>
            </a:r>
            <a:r>
              <a:rPr lang="ko-KR" altLang="en-US" sz="1400" b="1" dirty="0">
                <a:solidFill>
                  <a:prstClr val="white"/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rPr>
              <a:t>초등</a:t>
            </a:r>
            <a:r>
              <a:rPr lang="en-US" altLang="ko-KR" sz="1400" b="1" dirty="0">
                <a:solidFill>
                  <a:prstClr val="white"/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rPr>
              <a:t>(</a:t>
            </a:r>
            <a:r>
              <a:rPr lang="ko-KR" altLang="en-US" sz="1400" b="1" dirty="0">
                <a:solidFill>
                  <a:prstClr val="white"/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rPr>
              <a:t>초</a:t>
            </a:r>
            <a:r>
              <a:rPr lang="en-US" altLang="ko-KR" sz="1400" b="1" dirty="0">
                <a:solidFill>
                  <a:prstClr val="white"/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rPr>
              <a:t>1, </a:t>
            </a:r>
            <a:r>
              <a:rPr lang="ko-KR" altLang="en-US" sz="1400" b="1" dirty="0">
                <a:solidFill>
                  <a:prstClr val="white"/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rPr>
              <a:t>초</a:t>
            </a:r>
            <a:r>
              <a:rPr lang="en-US" altLang="ko-KR" sz="1400" b="1" dirty="0">
                <a:solidFill>
                  <a:prstClr val="white"/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rPr>
              <a:t>4) - </a:t>
            </a:r>
            <a:r>
              <a:rPr lang="ko-KR" altLang="en-US" sz="1400" b="1" dirty="0">
                <a:solidFill>
                  <a:prstClr val="white"/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rPr>
              <a:t>학부모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739775" y="3405711"/>
            <a:ext cx="710402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1" dirty="0">
                <a:solidFill>
                  <a:prstClr val="black"/>
                </a:solidFill>
                <a:latin typeface="맑은 고딕"/>
                <a:ea typeface="맑은 고딕" panose="020B0503020000020004" pitchFamily="50" charset="-127"/>
              </a:rPr>
              <a:t>※ </a:t>
            </a:r>
            <a:r>
              <a:rPr lang="ko-KR" altLang="en-US" sz="1400" b="1" dirty="0">
                <a:solidFill>
                  <a:prstClr val="black"/>
                </a:solidFill>
                <a:latin typeface="맑은 고딕"/>
                <a:ea typeface="맑은 고딕" panose="020B0503020000020004" pitchFamily="50" charset="-127"/>
              </a:rPr>
              <a:t>초등학생 </a:t>
            </a:r>
            <a:r>
              <a:rPr lang="en-US" altLang="ko-KR" sz="1400" b="1" dirty="0">
                <a:solidFill>
                  <a:prstClr val="black"/>
                </a:solidFill>
                <a:latin typeface="맑은 고딕"/>
                <a:ea typeface="맑은 고딕" panose="020B0503020000020004" pitchFamily="50" charset="-127"/>
              </a:rPr>
              <a:t>CPSQ-</a:t>
            </a:r>
            <a:r>
              <a:rPr lang="en-US" altLang="ko-KR" sz="1400" b="1" dirty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Ⅱ-Ⅰ</a:t>
            </a:r>
            <a:r>
              <a:rPr lang="en-US" altLang="ko-KR" sz="1400" b="1" dirty="0">
                <a:solidFill>
                  <a:prstClr val="black"/>
                </a:solidFill>
                <a:latin typeface="맑은 고딕"/>
                <a:ea typeface="맑은 고딕" panose="020B0503020000020004" pitchFamily="50" charset="-127"/>
              </a:rPr>
              <a:t>(Child Problem-Behavior Screening Questionnaire, 62</a:t>
            </a:r>
            <a:r>
              <a:rPr lang="ko-KR" altLang="en-US" sz="1400" b="1" dirty="0">
                <a:solidFill>
                  <a:prstClr val="black"/>
                </a:solidFill>
                <a:latin typeface="맑은 고딕"/>
                <a:ea typeface="맑은 고딕" panose="020B0503020000020004" pitchFamily="50" charset="-127"/>
              </a:rPr>
              <a:t>문항</a:t>
            </a:r>
            <a:r>
              <a:rPr lang="en-US" altLang="ko-KR" sz="1400" b="1" dirty="0">
                <a:solidFill>
                  <a:prstClr val="black"/>
                </a:solidFill>
                <a:latin typeface="맑은 고딕"/>
                <a:ea typeface="맑은 고딕" panose="020B0503020000020004" pitchFamily="50" charset="-127"/>
              </a:rPr>
              <a:t>)</a:t>
            </a:r>
            <a:endParaRPr lang="ko-KR" altLang="en-US" sz="1400" b="1" dirty="0">
              <a:solidFill>
                <a:prstClr val="black"/>
              </a:solidFill>
              <a:latin typeface="맑은 고딕"/>
              <a:ea typeface="맑은 고딕" panose="020B0503020000020004" pitchFamily="50" charset="-127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739775" y="5920342"/>
            <a:ext cx="77768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1" dirty="0">
                <a:solidFill>
                  <a:prstClr val="black"/>
                </a:solidFill>
                <a:latin typeface="맑은 고딕"/>
                <a:ea typeface="맑은 고딕" panose="020B0503020000020004" pitchFamily="50" charset="-127"/>
              </a:rPr>
              <a:t>※ </a:t>
            </a:r>
            <a:r>
              <a:rPr lang="ko-KR" altLang="en-US" sz="1400" b="1" dirty="0" err="1">
                <a:solidFill>
                  <a:prstClr val="black"/>
                </a:solidFill>
                <a:latin typeface="맑은 고딕"/>
                <a:ea typeface="맑은 고딕" panose="020B0503020000020004" pitchFamily="50" charset="-127"/>
              </a:rPr>
              <a:t>중</a:t>
            </a:r>
            <a:r>
              <a:rPr lang="ko-KR" altLang="en-US" sz="1400" b="1" dirty="0" err="1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∙고등학생</a:t>
            </a:r>
            <a:r>
              <a:rPr lang="ko-KR" altLang="en-US" sz="1400" b="1" dirty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ko-KR" sz="1400" b="1" dirty="0">
                <a:solidFill>
                  <a:prstClr val="black"/>
                </a:solidFill>
                <a:latin typeface="맑은 고딕" panose="020B0503020000020004" pitchFamily="50" charset="-127"/>
              </a:rPr>
              <a:t>AMPQ-Ⅲ-Ⅰ(</a:t>
            </a:r>
            <a:r>
              <a:rPr lang="en-US" altLang="ko-KR" sz="1400" b="1" dirty="0">
                <a:solidFill>
                  <a:prstClr val="black"/>
                </a:solidFill>
                <a:latin typeface="맑은 고딕"/>
                <a:ea typeface="맑은 고딕" panose="020B0503020000020004" pitchFamily="50" charset="-127"/>
              </a:rPr>
              <a:t>Adolescent Mental Problem Questionnaire, 65</a:t>
            </a:r>
            <a:r>
              <a:rPr lang="ko-KR" altLang="en-US" sz="1400" b="1" dirty="0">
                <a:solidFill>
                  <a:prstClr val="black"/>
                </a:solidFill>
                <a:latin typeface="맑은 고딕"/>
                <a:ea typeface="맑은 고딕" panose="020B0503020000020004" pitchFamily="50" charset="-127"/>
              </a:rPr>
              <a:t>문항</a:t>
            </a:r>
            <a:r>
              <a:rPr lang="en-US" altLang="ko-KR" sz="1400" b="1" dirty="0">
                <a:solidFill>
                  <a:prstClr val="black"/>
                </a:solidFill>
                <a:latin typeface="맑은 고딕"/>
                <a:ea typeface="맑은 고딕" panose="020B0503020000020004" pitchFamily="50" charset="-127"/>
              </a:rPr>
              <a:t>)</a:t>
            </a:r>
            <a:endParaRPr lang="ko-KR" altLang="en-US" sz="1400" b="1" dirty="0">
              <a:solidFill>
                <a:prstClr val="black"/>
              </a:solidFill>
              <a:latin typeface="맑은 고딕"/>
              <a:ea typeface="맑은 고딕" panose="020B0503020000020004" pitchFamily="50" charset="-127"/>
            </a:endParaRPr>
          </a:p>
        </p:txBody>
      </p:sp>
      <p:grpSp>
        <p:nvGrpSpPr>
          <p:cNvPr id="3" name="그룹 2"/>
          <p:cNvGrpSpPr/>
          <p:nvPr/>
        </p:nvGrpSpPr>
        <p:grpSpPr>
          <a:xfrm>
            <a:off x="996838" y="2435592"/>
            <a:ext cx="7236789" cy="821797"/>
            <a:chOff x="932480" y="2071909"/>
            <a:chExt cx="7960468" cy="903977"/>
          </a:xfrm>
        </p:grpSpPr>
        <p:sp>
          <p:nvSpPr>
            <p:cNvPr id="2" name="오른쪽 화살표 1"/>
            <p:cNvSpPr/>
            <p:nvPr/>
          </p:nvSpPr>
          <p:spPr>
            <a:xfrm>
              <a:off x="1149455" y="2071909"/>
              <a:ext cx="7743493" cy="902475"/>
            </a:xfrm>
            <a:prstGeom prst="rightArrow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73" name="그룹 72"/>
            <p:cNvGrpSpPr/>
            <p:nvPr/>
          </p:nvGrpSpPr>
          <p:grpSpPr>
            <a:xfrm>
              <a:off x="932480" y="2074536"/>
              <a:ext cx="1233928" cy="901350"/>
              <a:chOff x="588509" y="2549866"/>
              <a:chExt cx="1424256" cy="1071078"/>
            </a:xfrm>
          </p:grpSpPr>
          <p:sp>
            <p:nvSpPr>
              <p:cNvPr id="123" name="타원 122"/>
              <p:cNvSpPr/>
              <p:nvPr/>
            </p:nvSpPr>
            <p:spPr>
              <a:xfrm>
                <a:off x="770541" y="2549866"/>
                <a:ext cx="1071078" cy="1071078"/>
              </a:xfrm>
              <a:prstGeom prst="ellipse">
                <a:avLst/>
              </a:prstGeom>
              <a:solidFill>
                <a:schemeClr val="bg1"/>
              </a:solidFill>
              <a:ln w="10160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24" name="직사각형 123">
                <a:extLst>
                  <a:ext uri="{FF2B5EF4-FFF2-40B4-BE49-F238E27FC236}">
                    <a16:creationId xmlns:a16="http://schemas.microsoft.com/office/drawing/2014/main" xmlns="" id="{19BC55E4-E4BF-4F60-A210-C87D25684460}"/>
                  </a:ext>
                </a:extLst>
              </p:cNvPr>
              <p:cNvSpPr/>
              <p:nvPr/>
            </p:nvSpPr>
            <p:spPr bwMode="gray">
              <a:xfrm>
                <a:off x="588509" y="2597365"/>
                <a:ext cx="1424256" cy="955957"/>
              </a:xfrm>
              <a:prstGeom prst="rect">
                <a:avLst/>
              </a:prstGeom>
            </p:spPr>
            <p:txBody>
              <a:bodyPr wrap="square" lIns="72000" tIns="36000" rIns="72000" bIns="36000" anchor="ctr">
                <a:noAutofit/>
                <a:scene3d>
                  <a:camera prst="orthographicFront"/>
                  <a:lightRig rig="threePt" dir="t"/>
                </a:scene3d>
                <a:sp3d>
                  <a:bevelT w="0"/>
                </a:sp3d>
              </a:bodyPr>
              <a:lstStyle/>
              <a:p>
                <a:pPr algn="ctr" defTabSz="995478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kumimoji="0" lang="ko-KR" altLang="en-US" sz="1200" b="1" kern="0" dirty="0" err="1">
                    <a:latin typeface="+mj-ea"/>
                    <a:ea typeface="+mj-ea"/>
                    <a:cs typeface="Arial" pitchFamily="34" charset="0"/>
                  </a:rPr>
                  <a:t>자녀정보</a:t>
                </a:r>
                <a:endParaRPr kumimoji="0" lang="en-US" altLang="ko-KR" sz="1200" b="1" kern="0" dirty="0">
                  <a:latin typeface="+mj-ea"/>
                  <a:ea typeface="+mj-ea"/>
                  <a:cs typeface="Arial" pitchFamily="34" charset="0"/>
                </a:endParaRPr>
              </a:p>
              <a:p>
                <a:pPr algn="ctr" defTabSz="995478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ko-KR" altLang="en-US" sz="1200" b="1" kern="0" dirty="0">
                    <a:latin typeface="+mj-ea"/>
                    <a:ea typeface="+mj-ea"/>
                    <a:cs typeface="Arial" pitchFamily="34" charset="0"/>
                  </a:rPr>
                  <a:t>확인</a:t>
                </a:r>
                <a:endParaRPr kumimoji="0" lang="en-US" altLang="ko-KR" sz="1200" b="1" kern="0" dirty="0">
                  <a:latin typeface="+mj-ea"/>
                  <a:ea typeface="+mj-ea"/>
                  <a:cs typeface="Arial" pitchFamily="34" charset="0"/>
                </a:endParaRPr>
              </a:p>
            </p:txBody>
          </p:sp>
        </p:grpSp>
        <p:grpSp>
          <p:nvGrpSpPr>
            <p:cNvPr id="153" name="그룹 152"/>
            <p:cNvGrpSpPr/>
            <p:nvPr/>
          </p:nvGrpSpPr>
          <p:grpSpPr>
            <a:xfrm>
              <a:off x="2467999" y="2074536"/>
              <a:ext cx="1233928" cy="901350"/>
              <a:chOff x="588509" y="2549866"/>
              <a:chExt cx="1424256" cy="1071078"/>
            </a:xfrm>
          </p:grpSpPr>
          <p:sp>
            <p:nvSpPr>
              <p:cNvPr id="154" name="타원 153"/>
              <p:cNvSpPr/>
              <p:nvPr/>
            </p:nvSpPr>
            <p:spPr>
              <a:xfrm>
                <a:off x="770541" y="2549866"/>
                <a:ext cx="1071078" cy="1071078"/>
              </a:xfrm>
              <a:prstGeom prst="ellipse">
                <a:avLst/>
              </a:prstGeom>
              <a:solidFill>
                <a:schemeClr val="bg1"/>
              </a:solidFill>
              <a:ln w="10160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55" name="직사각형 154">
                <a:extLst>
                  <a:ext uri="{FF2B5EF4-FFF2-40B4-BE49-F238E27FC236}">
                    <a16:creationId xmlns:a16="http://schemas.microsoft.com/office/drawing/2014/main" xmlns="" id="{19BC55E4-E4BF-4F60-A210-C87D25684460}"/>
                  </a:ext>
                </a:extLst>
              </p:cNvPr>
              <p:cNvSpPr/>
              <p:nvPr/>
            </p:nvSpPr>
            <p:spPr bwMode="gray">
              <a:xfrm>
                <a:off x="588509" y="2597365"/>
                <a:ext cx="1424256" cy="955957"/>
              </a:xfrm>
              <a:prstGeom prst="rect">
                <a:avLst/>
              </a:prstGeom>
            </p:spPr>
            <p:txBody>
              <a:bodyPr wrap="square" lIns="72000" tIns="36000" rIns="72000" bIns="36000" anchor="ctr">
                <a:noAutofit/>
                <a:scene3d>
                  <a:camera prst="orthographicFront"/>
                  <a:lightRig rig="threePt" dir="t"/>
                </a:scene3d>
                <a:sp3d>
                  <a:bevelT w="0"/>
                </a:sp3d>
              </a:bodyPr>
              <a:lstStyle/>
              <a:p>
                <a:pPr algn="ctr" defTabSz="995478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kumimoji="0" lang="ko-KR" altLang="en-US" sz="1200" b="1" kern="0" dirty="0">
                    <a:latin typeface="+mj-ea"/>
                    <a:ea typeface="+mj-ea"/>
                    <a:cs typeface="Arial" pitchFamily="34" charset="0"/>
                  </a:rPr>
                  <a:t>검사결과</a:t>
                </a:r>
                <a:endParaRPr kumimoji="0" lang="en-US" altLang="ko-KR" sz="1200" b="1" kern="0" dirty="0">
                  <a:latin typeface="+mj-ea"/>
                  <a:ea typeface="+mj-ea"/>
                  <a:cs typeface="Arial" pitchFamily="34" charset="0"/>
                </a:endParaRPr>
              </a:p>
              <a:p>
                <a:pPr algn="ctr" defTabSz="995478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ko-KR" altLang="en-US" sz="1200" b="1" kern="0" dirty="0">
                    <a:latin typeface="+mj-ea"/>
                    <a:ea typeface="+mj-ea"/>
                    <a:cs typeface="Arial" pitchFamily="34" charset="0"/>
                  </a:rPr>
                  <a:t>우편발송</a:t>
                </a:r>
                <a:endParaRPr lang="en-US" altLang="ko-KR" sz="1200" b="1" kern="0" dirty="0">
                  <a:latin typeface="+mj-ea"/>
                  <a:ea typeface="+mj-ea"/>
                  <a:cs typeface="Arial" pitchFamily="34" charset="0"/>
                </a:endParaRPr>
              </a:p>
              <a:p>
                <a:pPr algn="ctr" defTabSz="995478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kumimoji="0" lang="ko-KR" altLang="en-US" sz="1200" b="1" kern="0" dirty="0">
                    <a:latin typeface="+mj-ea"/>
                    <a:ea typeface="+mj-ea"/>
                    <a:cs typeface="Arial" pitchFamily="34" charset="0"/>
                  </a:rPr>
                  <a:t>주소 입력</a:t>
                </a:r>
                <a:endParaRPr kumimoji="0" lang="en-US" altLang="ko-KR" sz="1200" b="1" kern="0" dirty="0">
                  <a:latin typeface="+mj-ea"/>
                  <a:ea typeface="+mj-ea"/>
                  <a:cs typeface="Arial" pitchFamily="34" charset="0"/>
                </a:endParaRPr>
              </a:p>
            </p:txBody>
          </p:sp>
        </p:grpSp>
        <p:grpSp>
          <p:nvGrpSpPr>
            <p:cNvPr id="156" name="그룹 155"/>
            <p:cNvGrpSpPr/>
            <p:nvPr/>
          </p:nvGrpSpPr>
          <p:grpSpPr>
            <a:xfrm>
              <a:off x="3994089" y="2074536"/>
              <a:ext cx="1233928" cy="901350"/>
              <a:chOff x="588509" y="2549866"/>
              <a:chExt cx="1424256" cy="1071078"/>
            </a:xfrm>
          </p:grpSpPr>
          <p:sp>
            <p:nvSpPr>
              <p:cNvPr id="157" name="타원 156"/>
              <p:cNvSpPr/>
              <p:nvPr/>
            </p:nvSpPr>
            <p:spPr>
              <a:xfrm>
                <a:off x="770541" y="2549866"/>
                <a:ext cx="1071078" cy="1071078"/>
              </a:xfrm>
              <a:prstGeom prst="ellipse">
                <a:avLst/>
              </a:prstGeom>
              <a:solidFill>
                <a:schemeClr val="bg1"/>
              </a:solidFill>
              <a:ln w="101600">
                <a:solidFill>
                  <a:srgbClr val="78B83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58" name="직사각형 157">
                <a:extLst>
                  <a:ext uri="{FF2B5EF4-FFF2-40B4-BE49-F238E27FC236}">
                    <a16:creationId xmlns:a16="http://schemas.microsoft.com/office/drawing/2014/main" xmlns="" id="{19BC55E4-E4BF-4F60-A210-C87D25684460}"/>
                  </a:ext>
                </a:extLst>
              </p:cNvPr>
              <p:cNvSpPr/>
              <p:nvPr/>
            </p:nvSpPr>
            <p:spPr bwMode="gray">
              <a:xfrm>
                <a:off x="588509" y="2597365"/>
                <a:ext cx="1424256" cy="955957"/>
              </a:xfrm>
              <a:prstGeom prst="rect">
                <a:avLst/>
              </a:prstGeom>
            </p:spPr>
            <p:txBody>
              <a:bodyPr wrap="square" lIns="72000" tIns="36000" rIns="72000" bIns="36000" anchor="ctr">
                <a:noAutofit/>
                <a:scene3d>
                  <a:camera prst="orthographicFront"/>
                  <a:lightRig rig="threePt" dir="t"/>
                </a:scene3d>
                <a:sp3d>
                  <a:bevelT w="0"/>
                </a:sp3d>
              </a:bodyPr>
              <a:lstStyle/>
              <a:p>
                <a:pPr algn="ctr" defTabSz="995478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kumimoji="0" lang="ko-KR" altLang="en-US" sz="1600" b="1" kern="0" dirty="0">
                    <a:latin typeface="+mj-ea"/>
                    <a:ea typeface="+mj-ea"/>
                    <a:cs typeface="Arial" pitchFamily="34" charset="0"/>
                  </a:rPr>
                  <a:t>검사</a:t>
                </a:r>
                <a:endParaRPr kumimoji="0" lang="en-US" altLang="ko-KR" sz="1600" b="1" kern="0" dirty="0">
                  <a:latin typeface="+mj-ea"/>
                  <a:ea typeface="+mj-ea"/>
                  <a:cs typeface="Arial" pitchFamily="34" charset="0"/>
                </a:endParaRPr>
              </a:p>
              <a:p>
                <a:pPr algn="ctr" defTabSz="995478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ko-KR" altLang="en-US" sz="1600" b="1" kern="0" dirty="0">
                    <a:latin typeface="+mj-ea"/>
                    <a:ea typeface="+mj-ea"/>
                    <a:cs typeface="Arial" pitchFamily="34" charset="0"/>
                  </a:rPr>
                  <a:t>참여</a:t>
                </a:r>
                <a:endParaRPr kumimoji="0" lang="en-US" altLang="ko-KR" sz="1600" b="1" kern="0" dirty="0">
                  <a:latin typeface="+mj-ea"/>
                  <a:ea typeface="+mj-ea"/>
                  <a:cs typeface="Arial" pitchFamily="34" charset="0"/>
                </a:endParaRPr>
              </a:p>
            </p:txBody>
          </p:sp>
        </p:grpSp>
        <p:grpSp>
          <p:nvGrpSpPr>
            <p:cNvPr id="159" name="그룹 158"/>
            <p:cNvGrpSpPr/>
            <p:nvPr/>
          </p:nvGrpSpPr>
          <p:grpSpPr>
            <a:xfrm>
              <a:off x="5540059" y="2074536"/>
              <a:ext cx="1233928" cy="901350"/>
              <a:chOff x="588509" y="2549866"/>
              <a:chExt cx="1424256" cy="1071078"/>
            </a:xfrm>
          </p:grpSpPr>
          <p:sp>
            <p:nvSpPr>
              <p:cNvPr id="160" name="타원 159"/>
              <p:cNvSpPr/>
              <p:nvPr/>
            </p:nvSpPr>
            <p:spPr>
              <a:xfrm>
                <a:off x="770541" y="2549866"/>
                <a:ext cx="1071078" cy="1071078"/>
              </a:xfrm>
              <a:prstGeom prst="ellipse">
                <a:avLst/>
              </a:prstGeom>
              <a:solidFill>
                <a:schemeClr val="bg1"/>
              </a:solidFill>
              <a:ln w="10160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61" name="직사각형 160">
                <a:extLst>
                  <a:ext uri="{FF2B5EF4-FFF2-40B4-BE49-F238E27FC236}">
                    <a16:creationId xmlns:a16="http://schemas.microsoft.com/office/drawing/2014/main" xmlns="" id="{19BC55E4-E4BF-4F60-A210-C87D25684460}"/>
                  </a:ext>
                </a:extLst>
              </p:cNvPr>
              <p:cNvSpPr/>
              <p:nvPr/>
            </p:nvSpPr>
            <p:spPr bwMode="gray">
              <a:xfrm>
                <a:off x="588509" y="2597365"/>
                <a:ext cx="1424256" cy="955957"/>
              </a:xfrm>
              <a:prstGeom prst="rect">
                <a:avLst/>
              </a:prstGeom>
            </p:spPr>
            <p:txBody>
              <a:bodyPr wrap="square" lIns="72000" tIns="36000" rIns="72000" bIns="36000" anchor="ctr">
                <a:noAutofit/>
                <a:scene3d>
                  <a:camera prst="orthographicFront"/>
                  <a:lightRig rig="threePt" dir="t"/>
                </a:scene3d>
                <a:sp3d>
                  <a:bevelT w="0"/>
                </a:sp3d>
              </a:bodyPr>
              <a:lstStyle/>
              <a:p>
                <a:pPr algn="ctr" defTabSz="995478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kumimoji="0" lang="ko-KR" altLang="en-US" sz="1200" b="1" kern="0" dirty="0">
                    <a:latin typeface="+mj-ea"/>
                    <a:ea typeface="+mj-ea"/>
                    <a:cs typeface="Arial" pitchFamily="34" charset="0"/>
                  </a:rPr>
                  <a:t>검사지</a:t>
                </a:r>
                <a:endParaRPr kumimoji="0" lang="en-US" altLang="ko-KR" sz="1200" b="1" kern="0" dirty="0">
                  <a:latin typeface="+mj-ea"/>
                  <a:ea typeface="+mj-ea"/>
                  <a:cs typeface="Arial" pitchFamily="34" charset="0"/>
                </a:endParaRPr>
              </a:p>
              <a:p>
                <a:pPr algn="ctr" defTabSz="995478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ko-KR" altLang="en-US" sz="1200" b="1" kern="0" dirty="0">
                    <a:latin typeface="+mj-ea"/>
                    <a:ea typeface="+mj-ea"/>
                    <a:cs typeface="Arial" pitchFamily="34" charset="0"/>
                  </a:rPr>
                  <a:t>제출하기</a:t>
                </a:r>
                <a:endParaRPr kumimoji="0" lang="en-US" altLang="ko-KR" sz="1200" b="1" kern="0" dirty="0">
                  <a:latin typeface="+mj-ea"/>
                  <a:ea typeface="+mj-ea"/>
                  <a:cs typeface="Arial" pitchFamily="34" charset="0"/>
                </a:endParaRPr>
              </a:p>
            </p:txBody>
          </p:sp>
        </p:grpSp>
        <p:grpSp>
          <p:nvGrpSpPr>
            <p:cNvPr id="162" name="그룹 161"/>
            <p:cNvGrpSpPr/>
            <p:nvPr/>
          </p:nvGrpSpPr>
          <p:grpSpPr>
            <a:xfrm>
              <a:off x="7080745" y="2074536"/>
              <a:ext cx="1233928" cy="901350"/>
              <a:chOff x="588509" y="2549866"/>
              <a:chExt cx="1424256" cy="1071078"/>
            </a:xfrm>
          </p:grpSpPr>
          <p:sp>
            <p:nvSpPr>
              <p:cNvPr id="163" name="타원 162"/>
              <p:cNvSpPr/>
              <p:nvPr/>
            </p:nvSpPr>
            <p:spPr>
              <a:xfrm>
                <a:off x="770541" y="2549866"/>
                <a:ext cx="1071078" cy="1071078"/>
              </a:xfrm>
              <a:prstGeom prst="ellipse">
                <a:avLst/>
              </a:prstGeom>
              <a:solidFill>
                <a:schemeClr val="bg1"/>
              </a:solidFill>
              <a:ln w="10160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64" name="직사각형 163">
                <a:extLst>
                  <a:ext uri="{FF2B5EF4-FFF2-40B4-BE49-F238E27FC236}">
                    <a16:creationId xmlns:a16="http://schemas.microsoft.com/office/drawing/2014/main" xmlns="" id="{19BC55E4-E4BF-4F60-A210-C87D25684460}"/>
                  </a:ext>
                </a:extLst>
              </p:cNvPr>
              <p:cNvSpPr/>
              <p:nvPr/>
            </p:nvSpPr>
            <p:spPr bwMode="gray">
              <a:xfrm>
                <a:off x="588509" y="2597365"/>
                <a:ext cx="1424256" cy="955957"/>
              </a:xfrm>
              <a:prstGeom prst="rect">
                <a:avLst/>
              </a:prstGeom>
            </p:spPr>
            <p:txBody>
              <a:bodyPr wrap="square" lIns="72000" tIns="36000" rIns="72000" bIns="36000" anchor="ctr">
                <a:noAutofit/>
                <a:scene3d>
                  <a:camera prst="orthographicFront"/>
                  <a:lightRig rig="threePt" dir="t"/>
                </a:scene3d>
                <a:sp3d>
                  <a:bevelT w="0"/>
                </a:sp3d>
              </a:bodyPr>
              <a:lstStyle/>
              <a:p>
                <a:pPr algn="ctr" defTabSz="995478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kumimoji="0" lang="ko-KR" altLang="en-US" sz="1200" b="1" kern="0" dirty="0">
                    <a:latin typeface="+mj-ea"/>
                    <a:ea typeface="+mj-ea"/>
                    <a:cs typeface="Arial" pitchFamily="34" charset="0"/>
                  </a:rPr>
                  <a:t>끝내기</a:t>
                </a:r>
                <a:endParaRPr kumimoji="0" lang="en-US" altLang="ko-KR" sz="1200" b="1" kern="0" dirty="0">
                  <a:latin typeface="+mj-ea"/>
                  <a:ea typeface="+mj-ea"/>
                  <a:cs typeface="Arial" pitchFamily="34" charset="0"/>
                </a:endParaRPr>
              </a:p>
            </p:txBody>
          </p:sp>
        </p:grpSp>
      </p:grpSp>
      <p:sp>
        <p:nvSpPr>
          <p:cNvPr id="165" name="모서리가 둥근 직사각형 164">
            <a:extLst>
              <a:ext uri="{FF2B5EF4-FFF2-40B4-BE49-F238E27FC236}">
                <a16:creationId xmlns:a16="http://schemas.microsoft.com/office/drawing/2014/main" xmlns="" id="{A48839FD-54EA-214C-BE98-4BDD2DF3094C}"/>
              </a:ext>
            </a:extLst>
          </p:cNvPr>
          <p:cNvSpPr/>
          <p:nvPr/>
        </p:nvSpPr>
        <p:spPr>
          <a:xfrm>
            <a:off x="163006" y="802347"/>
            <a:ext cx="4789994" cy="669006"/>
          </a:xfrm>
          <a:prstGeom prst="roundRect">
            <a:avLst>
              <a:gd name="adj" fmla="val 50000"/>
            </a:avLst>
          </a:prstGeom>
          <a:solidFill>
            <a:srgbClr val="E2F0D9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1. </a:t>
            </a:r>
            <a:r>
              <a:rPr lang="ko-KR" altLang="en-US" sz="1400" b="1" dirty="0" err="1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학생정서</a:t>
            </a:r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·</a:t>
            </a:r>
            <a:r>
              <a:rPr lang="ko-KR" altLang="en-US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행동특성검사 온라인 참여 절차</a:t>
            </a:r>
            <a:endParaRPr lang="en-US" altLang="ko-KR" sz="1400" b="1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66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r>
              <a:rPr lang="en-US" altLang="ko-KR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1.1. </a:t>
            </a:r>
            <a:r>
              <a:rPr lang="ko-KR" altLang="en-US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온라인 참여 방법</a:t>
            </a:r>
            <a:endParaRPr lang="ko-KR" altLang="en-US" sz="2400" b="1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66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166" name="평행 사변형 165"/>
          <p:cNvSpPr/>
          <p:nvPr/>
        </p:nvSpPr>
        <p:spPr>
          <a:xfrm flipH="1">
            <a:off x="307975" y="4220319"/>
            <a:ext cx="5080001" cy="392772"/>
          </a:xfrm>
          <a:prstGeom prst="parallelogram">
            <a:avLst/>
          </a:prstGeom>
          <a:solidFill>
            <a:srgbClr val="0066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r>
              <a:rPr lang="ko-KR" altLang="en-US" sz="1400" b="1" dirty="0">
                <a:solidFill>
                  <a:prstClr val="white"/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rPr>
              <a:t>온라인 참여 방법 </a:t>
            </a:r>
            <a:r>
              <a:rPr lang="en-US" altLang="ko-KR" sz="1400" b="1" dirty="0">
                <a:solidFill>
                  <a:prstClr val="white"/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rPr>
              <a:t>- </a:t>
            </a:r>
            <a:r>
              <a:rPr lang="ko-KR" altLang="en-US" sz="1400" b="1" dirty="0">
                <a:solidFill>
                  <a:prstClr val="white"/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rPr>
              <a:t>중</a:t>
            </a:r>
            <a:r>
              <a:rPr lang="en-US" altLang="ko-KR" sz="1400" b="1" dirty="0">
                <a:solidFill>
                  <a:prstClr val="white"/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rPr>
              <a:t>·</a:t>
            </a:r>
            <a:r>
              <a:rPr lang="ko-KR" altLang="en-US" sz="1400" b="1" dirty="0">
                <a:solidFill>
                  <a:prstClr val="white"/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rPr>
              <a:t>고등</a:t>
            </a:r>
            <a:r>
              <a:rPr lang="en-US" altLang="ko-KR" sz="1400" b="1" dirty="0">
                <a:solidFill>
                  <a:prstClr val="white"/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rPr>
              <a:t>(</a:t>
            </a:r>
            <a:r>
              <a:rPr lang="ko-KR" altLang="en-US" sz="1400" b="1" dirty="0">
                <a:solidFill>
                  <a:prstClr val="white"/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rPr>
              <a:t>중</a:t>
            </a:r>
            <a:r>
              <a:rPr lang="en-US" altLang="ko-KR" sz="1400" b="1" dirty="0">
                <a:solidFill>
                  <a:prstClr val="white"/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rPr>
              <a:t>1, </a:t>
            </a:r>
            <a:r>
              <a:rPr lang="ko-KR" altLang="en-US" sz="1400" b="1" dirty="0">
                <a:solidFill>
                  <a:prstClr val="white"/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rPr>
              <a:t>고</a:t>
            </a:r>
            <a:r>
              <a:rPr lang="en-US" altLang="ko-KR" sz="1400" b="1" dirty="0">
                <a:solidFill>
                  <a:prstClr val="white"/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rPr>
              <a:t>1) - </a:t>
            </a:r>
            <a:r>
              <a:rPr lang="ko-KR" altLang="en-US" sz="1400" b="1" dirty="0">
                <a:solidFill>
                  <a:prstClr val="white"/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rPr>
              <a:t>학생</a:t>
            </a:r>
          </a:p>
        </p:txBody>
      </p:sp>
      <p:grpSp>
        <p:nvGrpSpPr>
          <p:cNvPr id="167" name="그룹 166"/>
          <p:cNvGrpSpPr/>
          <p:nvPr/>
        </p:nvGrpSpPr>
        <p:grpSpPr>
          <a:xfrm>
            <a:off x="996838" y="4912214"/>
            <a:ext cx="7236789" cy="821797"/>
            <a:chOff x="932480" y="2071909"/>
            <a:chExt cx="7960468" cy="903977"/>
          </a:xfrm>
        </p:grpSpPr>
        <p:sp>
          <p:nvSpPr>
            <p:cNvPr id="168" name="오른쪽 화살표 167"/>
            <p:cNvSpPr/>
            <p:nvPr/>
          </p:nvSpPr>
          <p:spPr>
            <a:xfrm>
              <a:off x="1149455" y="2071909"/>
              <a:ext cx="7743493" cy="902475"/>
            </a:xfrm>
            <a:prstGeom prst="rightArrow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169" name="그룹 168"/>
            <p:cNvGrpSpPr/>
            <p:nvPr/>
          </p:nvGrpSpPr>
          <p:grpSpPr>
            <a:xfrm>
              <a:off x="932480" y="2074536"/>
              <a:ext cx="1233928" cy="901350"/>
              <a:chOff x="588509" y="2549866"/>
              <a:chExt cx="1424256" cy="1071078"/>
            </a:xfrm>
          </p:grpSpPr>
          <p:sp>
            <p:nvSpPr>
              <p:cNvPr id="182" name="타원 181"/>
              <p:cNvSpPr/>
              <p:nvPr/>
            </p:nvSpPr>
            <p:spPr>
              <a:xfrm>
                <a:off x="770541" y="2549866"/>
                <a:ext cx="1071078" cy="1071078"/>
              </a:xfrm>
              <a:prstGeom prst="ellipse">
                <a:avLst/>
              </a:prstGeom>
              <a:solidFill>
                <a:schemeClr val="bg1"/>
              </a:solidFill>
              <a:ln w="10160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83" name="직사각형 182">
                <a:extLst>
                  <a:ext uri="{FF2B5EF4-FFF2-40B4-BE49-F238E27FC236}">
                    <a16:creationId xmlns:a16="http://schemas.microsoft.com/office/drawing/2014/main" xmlns="" id="{19BC55E4-E4BF-4F60-A210-C87D25684460}"/>
                  </a:ext>
                </a:extLst>
              </p:cNvPr>
              <p:cNvSpPr/>
              <p:nvPr/>
            </p:nvSpPr>
            <p:spPr bwMode="gray">
              <a:xfrm>
                <a:off x="588509" y="2597365"/>
                <a:ext cx="1424256" cy="955957"/>
              </a:xfrm>
              <a:prstGeom prst="rect">
                <a:avLst/>
              </a:prstGeom>
            </p:spPr>
            <p:txBody>
              <a:bodyPr wrap="square" lIns="72000" tIns="36000" rIns="72000" bIns="36000" anchor="ctr">
                <a:noAutofit/>
                <a:scene3d>
                  <a:camera prst="orthographicFront"/>
                  <a:lightRig rig="threePt" dir="t"/>
                </a:scene3d>
                <a:sp3d>
                  <a:bevelT w="0"/>
                </a:sp3d>
              </a:bodyPr>
              <a:lstStyle/>
              <a:p>
                <a:pPr algn="ctr" defTabSz="995478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kumimoji="0" lang="ko-KR" altLang="en-US" sz="1200" b="1" kern="0" dirty="0" err="1">
                    <a:latin typeface="+mj-ea"/>
                    <a:ea typeface="+mj-ea"/>
                    <a:cs typeface="Arial" pitchFamily="34" charset="0"/>
                  </a:rPr>
                  <a:t>학생</a:t>
                </a:r>
                <a:r>
                  <a:rPr lang="ko-KR" altLang="en-US" sz="1200" b="1" kern="0" dirty="0" err="1">
                    <a:latin typeface="+mj-ea"/>
                    <a:ea typeface="+mj-ea"/>
                    <a:cs typeface="Arial" pitchFamily="34" charset="0"/>
                  </a:rPr>
                  <a:t>확인</a:t>
                </a:r>
                <a:endParaRPr kumimoji="0" lang="en-US" altLang="ko-KR" sz="1200" b="1" kern="0" dirty="0">
                  <a:latin typeface="+mj-ea"/>
                  <a:ea typeface="+mj-ea"/>
                  <a:cs typeface="Arial" pitchFamily="34" charset="0"/>
                </a:endParaRPr>
              </a:p>
            </p:txBody>
          </p:sp>
        </p:grpSp>
        <p:grpSp>
          <p:nvGrpSpPr>
            <p:cNvPr id="170" name="그룹 169"/>
            <p:cNvGrpSpPr/>
            <p:nvPr/>
          </p:nvGrpSpPr>
          <p:grpSpPr>
            <a:xfrm>
              <a:off x="2467999" y="2074536"/>
              <a:ext cx="1233928" cy="901350"/>
              <a:chOff x="588509" y="2549866"/>
              <a:chExt cx="1424256" cy="1071078"/>
            </a:xfrm>
          </p:grpSpPr>
          <p:sp>
            <p:nvSpPr>
              <p:cNvPr id="180" name="타원 179"/>
              <p:cNvSpPr/>
              <p:nvPr/>
            </p:nvSpPr>
            <p:spPr>
              <a:xfrm>
                <a:off x="770541" y="2549866"/>
                <a:ext cx="1071078" cy="1071078"/>
              </a:xfrm>
              <a:prstGeom prst="ellipse">
                <a:avLst/>
              </a:prstGeom>
              <a:solidFill>
                <a:schemeClr val="bg1"/>
              </a:solidFill>
              <a:ln w="10160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81" name="직사각형 180">
                <a:extLst>
                  <a:ext uri="{FF2B5EF4-FFF2-40B4-BE49-F238E27FC236}">
                    <a16:creationId xmlns:a16="http://schemas.microsoft.com/office/drawing/2014/main" xmlns="" id="{19BC55E4-E4BF-4F60-A210-C87D25684460}"/>
                  </a:ext>
                </a:extLst>
              </p:cNvPr>
              <p:cNvSpPr/>
              <p:nvPr/>
            </p:nvSpPr>
            <p:spPr bwMode="gray">
              <a:xfrm>
                <a:off x="588509" y="2597365"/>
                <a:ext cx="1424256" cy="955957"/>
              </a:xfrm>
              <a:prstGeom prst="rect">
                <a:avLst/>
              </a:prstGeom>
            </p:spPr>
            <p:txBody>
              <a:bodyPr wrap="square" lIns="72000" tIns="36000" rIns="72000" bIns="36000" anchor="ctr">
                <a:noAutofit/>
                <a:scene3d>
                  <a:camera prst="orthographicFront"/>
                  <a:lightRig rig="threePt" dir="t"/>
                </a:scene3d>
                <a:sp3d>
                  <a:bevelT w="0"/>
                </a:sp3d>
              </a:bodyPr>
              <a:lstStyle/>
              <a:p>
                <a:pPr algn="ctr" defTabSz="995478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kumimoji="0" lang="ko-KR" altLang="en-US" sz="1200" b="1" kern="0" dirty="0">
                    <a:latin typeface="+mj-ea"/>
                    <a:ea typeface="+mj-ea"/>
                    <a:cs typeface="Arial" pitchFamily="34" charset="0"/>
                  </a:rPr>
                  <a:t>안내문</a:t>
                </a:r>
                <a:endParaRPr kumimoji="0" lang="en-US" altLang="ko-KR" sz="1200" b="1" kern="0" dirty="0">
                  <a:latin typeface="+mj-ea"/>
                  <a:ea typeface="+mj-ea"/>
                  <a:cs typeface="Arial" pitchFamily="34" charset="0"/>
                </a:endParaRPr>
              </a:p>
              <a:p>
                <a:pPr algn="ctr" defTabSz="995478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kumimoji="0" lang="ko-KR" altLang="en-US" sz="1200" b="1" kern="0" dirty="0">
                    <a:latin typeface="+mj-ea"/>
                    <a:ea typeface="+mj-ea"/>
                    <a:cs typeface="Arial" pitchFamily="34" charset="0"/>
                  </a:rPr>
                  <a:t>열람</a:t>
                </a:r>
                <a:endParaRPr kumimoji="0" lang="en-US" altLang="ko-KR" sz="1200" b="1" kern="0" dirty="0">
                  <a:latin typeface="+mj-ea"/>
                  <a:ea typeface="+mj-ea"/>
                  <a:cs typeface="Arial" pitchFamily="34" charset="0"/>
                </a:endParaRPr>
              </a:p>
            </p:txBody>
          </p:sp>
        </p:grpSp>
        <p:grpSp>
          <p:nvGrpSpPr>
            <p:cNvPr id="171" name="그룹 170"/>
            <p:cNvGrpSpPr/>
            <p:nvPr/>
          </p:nvGrpSpPr>
          <p:grpSpPr>
            <a:xfrm>
              <a:off x="3994089" y="2074536"/>
              <a:ext cx="1233928" cy="901350"/>
              <a:chOff x="588509" y="2549866"/>
              <a:chExt cx="1424256" cy="1071078"/>
            </a:xfrm>
          </p:grpSpPr>
          <p:sp>
            <p:nvSpPr>
              <p:cNvPr id="178" name="타원 177"/>
              <p:cNvSpPr/>
              <p:nvPr/>
            </p:nvSpPr>
            <p:spPr>
              <a:xfrm>
                <a:off x="770541" y="2549866"/>
                <a:ext cx="1071078" cy="1071078"/>
              </a:xfrm>
              <a:prstGeom prst="ellipse">
                <a:avLst/>
              </a:prstGeom>
              <a:solidFill>
                <a:schemeClr val="bg1"/>
              </a:solidFill>
              <a:ln w="101600">
                <a:solidFill>
                  <a:srgbClr val="78B83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79" name="직사각형 178">
                <a:extLst>
                  <a:ext uri="{FF2B5EF4-FFF2-40B4-BE49-F238E27FC236}">
                    <a16:creationId xmlns:a16="http://schemas.microsoft.com/office/drawing/2014/main" xmlns="" id="{19BC55E4-E4BF-4F60-A210-C87D25684460}"/>
                  </a:ext>
                </a:extLst>
              </p:cNvPr>
              <p:cNvSpPr/>
              <p:nvPr/>
            </p:nvSpPr>
            <p:spPr bwMode="gray">
              <a:xfrm>
                <a:off x="588509" y="2597365"/>
                <a:ext cx="1424256" cy="955957"/>
              </a:xfrm>
              <a:prstGeom prst="rect">
                <a:avLst/>
              </a:prstGeom>
            </p:spPr>
            <p:txBody>
              <a:bodyPr wrap="square" lIns="72000" tIns="36000" rIns="72000" bIns="36000" anchor="ctr">
                <a:noAutofit/>
                <a:scene3d>
                  <a:camera prst="orthographicFront"/>
                  <a:lightRig rig="threePt" dir="t"/>
                </a:scene3d>
                <a:sp3d>
                  <a:bevelT w="0"/>
                </a:sp3d>
              </a:bodyPr>
              <a:lstStyle/>
              <a:p>
                <a:pPr algn="ctr" defTabSz="995478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kumimoji="0" lang="ko-KR" altLang="en-US" sz="1600" b="1" kern="0" dirty="0">
                    <a:latin typeface="+mj-ea"/>
                    <a:ea typeface="+mj-ea"/>
                    <a:cs typeface="Arial" pitchFamily="34" charset="0"/>
                  </a:rPr>
                  <a:t>검사</a:t>
                </a:r>
                <a:endParaRPr kumimoji="0" lang="en-US" altLang="ko-KR" sz="1600" b="1" kern="0" dirty="0">
                  <a:latin typeface="+mj-ea"/>
                  <a:ea typeface="+mj-ea"/>
                  <a:cs typeface="Arial" pitchFamily="34" charset="0"/>
                </a:endParaRPr>
              </a:p>
              <a:p>
                <a:pPr algn="ctr" defTabSz="995478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ko-KR" altLang="en-US" sz="1600" b="1" kern="0" dirty="0">
                    <a:latin typeface="+mj-ea"/>
                    <a:ea typeface="+mj-ea"/>
                    <a:cs typeface="Arial" pitchFamily="34" charset="0"/>
                  </a:rPr>
                  <a:t>참여</a:t>
                </a:r>
                <a:endParaRPr kumimoji="0" lang="en-US" altLang="ko-KR" sz="1600" b="1" kern="0" dirty="0">
                  <a:latin typeface="+mj-ea"/>
                  <a:ea typeface="+mj-ea"/>
                  <a:cs typeface="Arial" pitchFamily="34" charset="0"/>
                </a:endParaRPr>
              </a:p>
            </p:txBody>
          </p:sp>
        </p:grpSp>
        <p:grpSp>
          <p:nvGrpSpPr>
            <p:cNvPr id="172" name="그룹 171"/>
            <p:cNvGrpSpPr/>
            <p:nvPr/>
          </p:nvGrpSpPr>
          <p:grpSpPr>
            <a:xfrm>
              <a:off x="5540059" y="2074536"/>
              <a:ext cx="1233928" cy="901350"/>
              <a:chOff x="588509" y="2549866"/>
              <a:chExt cx="1424256" cy="1071078"/>
            </a:xfrm>
          </p:grpSpPr>
          <p:sp>
            <p:nvSpPr>
              <p:cNvPr id="176" name="타원 175"/>
              <p:cNvSpPr/>
              <p:nvPr/>
            </p:nvSpPr>
            <p:spPr>
              <a:xfrm>
                <a:off x="770541" y="2549866"/>
                <a:ext cx="1071078" cy="1071078"/>
              </a:xfrm>
              <a:prstGeom prst="ellipse">
                <a:avLst/>
              </a:prstGeom>
              <a:solidFill>
                <a:schemeClr val="bg1"/>
              </a:solidFill>
              <a:ln w="10160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77" name="직사각형 176">
                <a:extLst>
                  <a:ext uri="{FF2B5EF4-FFF2-40B4-BE49-F238E27FC236}">
                    <a16:creationId xmlns:a16="http://schemas.microsoft.com/office/drawing/2014/main" xmlns="" id="{19BC55E4-E4BF-4F60-A210-C87D25684460}"/>
                  </a:ext>
                </a:extLst>
              </p:cNvPr>
              <p:cNvSpPr/>
              <p:nvPr/>
            </p:nvSpPr>
            <p:spPr bwMode="gray">
              <a:xfrm>
                <a:off x="588509" y="2597365"/>
                <a:ext cx="1424256" cy="955957"/>
              </a:xfrm>
              <a:prstGeom prst="rect">
                <a:avLst/>
              </a:prstGeom>
            </p:spPr>
            <p:txBody>
              <a:bodyPr wrap="square" lIns="72000" tIns="36000" rIns="72000" bIns="36000" anchor="ctr">
                <a:noAutofit/>
                <a:scene3d>
                  <a:camera prst="orthographicFront"/>
                  <a:lightRig rig="threePt" dir="t"/>
                </a:scene3d>
                <a:sp3d>
                  <a:bevelT w="0"/>
                </a:sp3d>
              </a:bodyPr>
              <a:lstStyle/>
              <a:p>
                <a:pPr algn="ctr" defTabSz="995478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kumimoji="0" lang="ko-KR" altLang="en-US" sz="1200" b="1" kern="0" dirty="0">
                    <a:latin typeface="+mj-ea"/>
                    <a:ea typeface="+mj-ea"/>
                    <a:cs typeface="Arial" pitchFamily="34" charset="0"/>
                  </a:rPr>
                  <a:t>검사지</a:t>
                </a:r>
                <a:endParaRPr kumimoji="0" lang="en-US" altLang="ko-KR" sz="1200" b="1" kern="0" dirty="0">
                  <a:latin typeface="+mj-ea"/>
                  <a:ea typeface="+mj-ea"/>
                  <a:cs typeface="Arial" pitchFamily="34" charset="0"/>
                </a:endParaRPr>
              </a:p>
              <a:p>
                <a:pPr algn="ctr" defTabSz="995478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ko-KR" altLang="en-US" sz="1200" b="1" kern="0" dirty="0">
                    <a:latin typeface="+mj-ea"/>
                    <a:ea typeface="+mj-ea"/>
                    <a:cs typeface="Arial" pitchFamily="34" charset="0"/>
                  </a:rPr>
                  <a:t>제출하기</a:t>
                </a:r>
                <a:endParaRPr kumimoji="0" lang="en-US" altLang="ko-KR" sz="1200" b="1" kern="0" dirty="0">
                  <a:latin typeface="+mj-ea"/>
                  <a:ea typeface="+mj-ea"/>
                  <a:cs typeface="Arial" pitchFamily="34" charset="0"/>
                </a:endParaRPr>
              </a:p>
            </p:txBody>
          </p:sp>
        </p:grpSp>
        <p:grpSp>
          <p:nvGrpSpPr>
            <p:cNvPr id="173" name="그룹 172"/>
            <p:cNvGrpSpPr/>
            <p:nvPr/>
          </p:nvGrpSpPr>
          <p:grpSpPr>
            <a:xfrm>
              <a:off x="7080745" y="2074536"/>
              <a:ext cx="1233928" cy="901350"/>
              <a:chOff x="588509" y="2549866"/>
              <a:chExt cx="1424256" cy="1071078"/>
            </a:xfrm>
          </p:grpSpPr>
          <p:sp>
            <p:nvSpPr>
              <p:cNvPr id="174" name="타원 173"/>
              <p:cNvSpPr/>
              <p:nvPr/>
            </p:nvSpPr>
            <p:spPr>
              <a:xfrm>
                <a:off x="770541" y="2549866"/>
                <a:ext cx="1071078" cy="1071078"/>
              </a:xfrm>
              <a:prstGeom prst="ellipse">
                <a:avLst/>
              </a:prstGeom>
              <a:solidFill>
                <a:schemeClr val="bg1"/>
              </a:solidFill>
              <a:ln w="10160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75" name="직사각형 174">
                <a:extLst>
                  <a:ext uri="{FF2B5EF4-FFF2-40B4-BE49-F238E27FC236}">
                    <a16:creationId xmlns:a16="http://schemas.microsoft.com/office/drawing/2014/main" xmlns="" id="{19BC55E4-E4BF-4F60-A210-C87D25684460}"/>
                  </a:ext>
                </a:extLst>
              </p:cNvPr>
              <p:cNvSpPr/>
              <p:nvPr/>
            </p:nvSpPr>
            <p:spPr bwMode="gray">
              <a:xfrm>
                <a:off x="588509" y="2597365"/>
                <a:ext cx="1424256" cy="955957"/>
              </a:xfrm>
              <a:prstGeom prst="rect">
                <a:avLst/>
              </a:prstGeom>
            </p:spPr>
            <p:txBody>
              <a:bodyPr wrap="square" lIns="72000" tIns="36000" rIns="72000" bIns="36000" anchor="ctr">
                <a:noAutofit/>
                <a:scene3d>
                  <a:camera prst="orthographicFront"/>
                  <a:lightRig rig="threePt" dir="t"/>
                </a:scene3d>
                <a:sp3d>
                  <a:bevelT w="0"/>
                </a:sp3d>
              </a:bodyPr>
              <a:lstStyle/>
              <a:p>
                <a:pPr algn="ctr" defTabSz="995478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kumimoji="0" lang="ko-KR" altLang="en-US" sz="1200" b="1" kern="0" dirty="0">
                    <a:latin typeface="+mj-ea"/>
                    <a:ea typeface="+mj-ea"/>
                    <a:cs typeface="Arial" pitchFamily="34" charset="0"/>
                  </a:rPr>
                  <a:t>끝내기</a:t>
                </a:r>
                <a:endParaRPr kumimoji="0" lang="en-US" altLang="ko-KR" sz="1200" b="1" kern="0" dirty="0">
                  <a:latin typeface="+mj-ea"/>
                  <a:ea typeface="+mj-ea"/>
                  <a:cs typeface="Arial" pitchFamily="34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09653282"/>
      </p:ext>
    </p:extLst>
  </p:cSld>
  <p:clrMapOvr>
    <a:masterClrMapping/>
  </p:clrMapOvr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그림 14"/>
          <p:cNvPicPr>
            <a:picLocks noChangeAspect="1"/>
          </p:cNvPicPr>
          <p:nvPr/>
        </p:nvPicPr>
        <p:blipFill rotWithShape="1">
          <a:blip r:embed="rId3"/>
          <a:srcRect l="587" t="345"/>
          <a:stretch/>
        </p:blipFill>
        <p:spPr>
          <a:xfrm>
            <a:off x="7202176" y="1022381"/>
            <a:ext cx="1787920" cy="5492212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</p:pic>
      <p:pic>
        <p:nvPicPr>
          <p:cNvPr id="14" name="그림 13"/>
          <p:cNvPicPr>
            <a:picLocks/>
          </p:cNvPicPr>
          <p:nvPr/>
        </p:nvPicPr>
        <p:blipFill>
          <a:blip r:embed="rId4"/>
          <a:stretch>
            <a:fillRect/>
          </a:stretch>
        </p:blipFill>
        <p:spPr>
          <a:xfrm>
            <a:off x="748088" y="1781551"/>
            <a:ext cx="5400000" cy="3600000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</p:pic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1" y="628621"/>
            <a:ext cx="200119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9060" tIns="49530" rIns="99060" bIns="49530" numCol="1" anchor="ctr" anchorCtr="0" compatLnSpc="1">
            <a:prstTxWarp prst="textNoShape">
              <a:avLst/>
            </a:prstTxWarp>
            <a:spAutoFit/>
          </a:bodyPr>
          <a:lstStyle/>
          <a:p>
            <a:pPr defTabSz="990570"/>
            <a:endParaRPr lang="ko-KR" altLang="en-US" sz="1950">
              <a:solidFill>
                <a:prstClr val="black"/>
              </a:solidFill>
              <a:latin typeface="맑은 고딕"/>
              <a:ea typeface="맑은 고딕" panose="020B0503020000020004" pitchFamily="50" charset="-127"/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" y="628621"/>
            <a:ext cx="200119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9060" tIns="49530" rIns="99060" bIns="49530" numCol="1" anchor="ctr" anchorCtr="0" compatLnSpc="1">
            <a:prstTxWarp prst="textNoShape">
              <a:avLst/>
            </a:prstTxWarp>
            <a:spAutoFit/>
          </a:bodyPr>
          <a:lstStyle/>
          <a:p>
            <a:pPr defTabSz="990570"/>
            <a:endParaRPr lang="ko-KR" altLang="en-US" sz="1950">
              <a:solidFill>
                <a:prstClr val="black"/>
              </a:solidFill>
              <a:latin typeface="맑은 고딕"/>
              <a:ea typeface="맑은 고딕" panose="020B0503020000020004" pitchFamily="50" charset="-127"/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1" y="628621"/>
            <a:ext cx="200119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9060" tIns="49530" rIns="99060" bIns="49530" numCol="1" anchor="ctr" anchorCtr="0" compatLnSpc="1">
            <a:prstTxWarp prst="textNoShape">
              <a:avLst/>
            </a:prstTxWarp>
            <a:spAutoFit/>
          </a:bodyPr>
          <a:lstStyle/>
          <a:p>
            <a:pPr defTabSz="990570"/>
            <a:endParaRPr lang="ko-KR" altLang="en-US" sz="1950">
              <a:solidFill>
                <a:prstClr val="black"/>
              </a:solidFill>
              <a:latin typeface="맑은 고딕"/>
              <a:ea typeface="맑은 고딕" panose="020B0503020000020004" pitchFamily="50" charset="-127"/>
            </a:endParaRPr>
          </a:p>
        </p:txBody>
      </p:sp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1" y="628621"/>
            <a:ext cx="200119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9060" tIns="49530" rIns="99060" bIns="49530" numCol="1" anchor="ctr" anchorCtr="0" compatLnSpc="1">
            <a:prstTxWarp prst="textNoShape">
              <a:avLst/>
            </a:prstTxWarp>
            <a:spAutoFit/>
          </a:bodyPr>
          <a:lstStyle/>
          <a:p>
            <a:pPr defTabSz="990570"/>
            <a:endParaRPr lang="ko-KR" altLang="en-US" sz="1950">
              <a:solidFill>
                <a:prstClr val="black"/>
              </a:solidFill>
              <a:latin typeface="맑은 고딕"/>
              <a:ea typeface="맑은 고딕" panose="020B0503020000020004" pitchFamily="50" charset="-127"/>
            </a:endParaRPr>
          </a:p>
        </p:txBody>
      </p:sp>
      <p:sp>
        <p:nvSpPr>
          <p:cNvPr id="19" name="타원 18"/>
          <p:cNvSpPr/>
          <p:nvPr/>
        </p:nvSpPr>
        <p:spPr>
          <a:xfrm>
            <a:off x="6648971" y="1755953"/>
            <a:ext cx="49529" cy="3545454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90570"/>
            <a:endParaRPr lang="ko-KR" altLang="en-US" sz="1950">
              <a:solidFill>
                <a:prstClr val="white"/>
              </a:solidFill>
              <a:latin typeface="맑은 고딕"/>
              <a:ea typeface="맑은 고딕" panose="020B0503020000020004" pitchFamily="50" charset="-127"/>
            </a:endParaRPr>
          </a:p>
        </p:txBody>
      </p:sp>
      <p:sp>
        <p:nvSpPr>
          <p:cNvPr id="31" name="모서리가 둥근 직사각형 30">
            <a:extLst>
              <a:ext uri="{FF2B5EF4-FFF2-40B4-BE49-F238E27FC236}">
                <a16:creationId xmlns:a16="http://schemas.microsoft.com/office/drawing/2014/main" xmlns="" id="{A48839FD-54EA-214C-BE98-4BDD2DF3094C}"/>
              </a:ext>
            </a:extLst>
          </p:cNvPr>
          <p:cNvSpPr/>
          <p:nvPr/>
        </p:nvSpPr>
        <p:spPr>
          <a:xfrm>
            <a:off x="163006" y="802347"/>
            <a:ext cx="4789994" cy="669006"/>
          </a:xfrm>
          <a:prstGeom prst="roundRect">
            <a:avLst>
              <a:gd name="adj" fmla="val 50000"/>
            </a:avLst>
          </a:prstGeom>
          <a:solidFill>
            <a:srgbClr val="E2F0D9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2. </a:t>
            </a:r>
            <a:r>
              <a:rPr lang="ko-KR" altLang="en-US" sz="1400" b="1" dirty="0" err="1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학생정서</a:t>
            </a:r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·</a:t>
            </a:r>
            <a:r>
              <a:rPr lang="ko-KR" altLang="en-US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행동특성검사 온라인 검사</a:t>
            </a:r>
            <a:endParaRPr lang="en-US" altLang="ko-KR" sz="1400" b="1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66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r>
              <a:rPr lang="en-US" altLang="ko-KR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2.1. </a:t>
            </a:r>
            <a:r>
              <a:rPr lang="ko-KR" altLang="en-US" b="1" dirty="0" err="1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학생정서</a:t>
            </a:r>
            <a:r>
              <a:rPr lang="en-US" altLang="ko-KR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·</a:t>
            </a:r>
            <a:r>
              <a:rPr lang="ko-KR" altLang="en-US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행동특성검사 참여하기</a:t>
            </a:r>
            <a:endParaRPr lang="ko-KR" altLang="en-US" sz="2400" b="1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66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32" name="TextBox 4">
            <a:extLst>
              <a:ext uri="{FF2B5EF4-FFF2-40B4-BE49-F238E27FC236}">
                <a16:creationId xmlns:a16="http://schemas.microsoft.com/office/drawing/2014/main" xmlns="" id="{B2A2134E-34A5-422C-8D66-092F6558A4F0}"/>
              </a:ext>
            </a:extLst>
          </p:cNvPr>
          <p:cNvSpPr txBox="1"/>
          <p:nvPr/>
        </p:nvSpPr>
        <p:spPr>
          <a:xfrm>
            <a:off x="96327" y="39171"/>
            <a:ext cx="51569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000" b="1" spc="-70" dirty="0" err="1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학생정서</a:t>
            </a:r>
            <a:r>
              <a:rPr lang="ko-KR" altLang="en-US" sz="2000" b="1" spc="-70" dirty="0" err="1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맑은 고딕" panose="020B0503020000020004" pitchFamily="50" charset="-127"/>
              </a:rPr>
              <a:t>∙</a:t>
            </a:r>
            <a:r>
              <a:rPr lang="ko-KR" altLang="en-US" sz="2000" b="1" spc="-70" dirty="0" err="1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행동특성검사</a:t>
            </a:r>
            <a:r>
              <a:rPr lang="ko-KR" altLang="en-US" sz="2000" b="1" spc="-7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검사 참여 절차 및 화면 </a:t>
            </a:r>
          </a:p>
        </p:txBody>
      </p:sp>
      <p:sp>
        <p:nvSpPr>
          <p:cNvPr id="34" name="직사각형 33">
            <a:extLst>
              <a:ext uri="{FF2B5EF4-FFF2-40B4-BE49-F238E27FC236}">
                <a16:creationId xmlns:a16="http://schemas.microsoft.com/office/drawing/2014/main" xmlns="" id="{7E13B21E-D9E5-4BE6-AB9C-ADCDEF6AE8BD}"/>
              </a:ext>
            </a:extLst>
          </p:cNvPr>
          <p:cNvSpPr/>
          <p:nvPr/>
        </p:nvSpPr>
        <p:spPr>
          <a:xfrm>
            <a:off x="739776" y="5589588"/>
            <a:ext cx="6445249" cy="221599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000">
              <a:lnSpc>
                <a:spcPct val="120000"/>
              </a:lnSpc>
            </a:pPr>
            <a:r>
              <a:rPr lang="ko-KR" altLang="en-US" sz="12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latin typeface="나눔바른고딕" panose="020B0600000101010101" charset="-127"/>
                <a:ea typeface="나눔바른고딕" panose="020B0600000101010101" charset="-127"/>
              </a:rPr>
              <a:t>① 학생</a:t>
            </a:r>
            <a:r>
              <a:rPr lang="en-US" altLang="ko-KR" sz="12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latin typeface="나눔바른고딕" panose="020B0600000101010101" charset="-127"/>
                <a:ea typeface="나눔바른고딕" panose="020B0600000101010101" charset="-127"/>
              </a:rPr>
              <a:t>·</a:t>
            </a:r>
            <a:r>
              <a:rPr lang="ko-KR" altLang="en-US" sz="12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latin typeface="나눔바른고딕" panose="020B0600000101010101" charset="-127"/>
                <a:ea typeface="나눔바른고딕" panose="020B0600000101010101" charset="-127"/>
              </a:rPr>
              <a:t>학부모 참여 통합서비스 화면에서 </a:t>
            </a:r>
            <a:r>
              <a:rPr lang="ko-KR" altLang="en-US" sz="12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latin typeface="나눔바른고딕" panose="020B0600000101010101" charset="-127"/>
                <a:ea typeface="나눔바른고딕" panose="020B0600000101010101" charset="-127"/>
              </a:rPr>
              <a:t>학생정서</a:t>
            </a:r>
            <a:r>
              <a:rPr lang="en-US" altLang="ko-KR" sz="12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latin typeface="나눔바른고딕" panose="020B0600000101010101" charset="-127"/>
                <a:ea typeface="나눔바른고딕" panose="020B0600000101010101" charset="-127"/>
              </a:rPr>
              <a:t>·</a:t>
            </a:r>
            <a:r>
              <a:rPr lang="ko-KR" altLang="en-US" sz="12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latin typeface="나눔바른고딕" panose="020B0600000101010101" charset="-127"/>
                <a:ea typeface="나눔바른고딕" panose="020B0600000101010101" charset="-127"/>
              </a:rPr>
              <a:t>행동특성검사 </a:t>
            </a:r>
            <a:r>
              <a:rPr lang="en-US" altLang="ko-KR" sz="12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latin typeface="나눔바른고딕" panose="020B0600000101010101" charset="-127"/>
                <a:ea typeface="나눔바른고딕" panose="020B0600000101010101" charset="-127"/>
              </a:rPr>
              <a:t>[</a:t>
            </a:r>
            <a:r>
              <a:rPr lang="ko-KR" altLang="en-US" sz="12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latin typeface="나눔바른고딕" panose="020B0600000101010101" charset="-127"/>
                <a:ea typeface="나눔바른고딕" panose="020B0600000101010101" charset="-127"/>
              </a:rPr>
              <a:t>참여하기</a:t>
            </a:r>
            <a:r>
              <a:rPr lang="en-US" altLang="ko-KR" sz="12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latin typeface="나눔바른고딕" panose="020B0600000101010101" charset="-127"/>
                <a:ea typeface="나눔바른고딕" panose="020B0600000101010101" charset="-127"/>
              </a:rPr>
              <a:t>] </a:t>
            </a:r>
            <a:r>
              <a:rPr lang="ko-KR" altLang="en-US" sz="12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latin typeface="나눔바른고딕" panose="020B0600000101010101" charset="-127"/>
                <a:ea typeface="나눔바른고딕" panose="020B0600000101010101" charset="-127"/>
              </a:rPr>
              <a:t>버튼 클릭</a:t>
            </a:r>
            <a:endParaRPr lang="en-US" altLang="ko-KR" sz="1200" b="1" dirty="0">
              <a:ln>
                <a:solidFill>
                  <a:schemeClr val="tx1">
                    <a:lumMod val="85000"/>
                    <a:lumOff val="15000"/>
                    <a:alpha val="0"/>
                  </a:schemeClr>
                </a:solidFill>
              </a:ln>
              <a:latin typeface="나눔바른고딕" panose="020B0600000101010101" charset="-127"/>
              <a:ea typeface="나눔바른고딕" panose="020B0600000101010101" charset="-127"/>
            </a:endParaRPr>
          </a:p>
        </p:txBody>
      </p:sp>
      <p:sp>
        <p:nvSpPr>
          <p:cNvPr id="23" name="직사각형 22"/>
          <p:cNvSpPr/>
          <p:nvPr/>
        </p:nvSpPr>
        <p:spPr>
          <a:xfrm>
            <a:off x="1884397" y="4366065"/>
            <a:ext cx="352355" cy="129042"/>
          </a:xfrm>
          <a:prstGeom prst="rect">
            <a:avLst/>
          </a:prstGeom>
          <a:noFill/>
          <a:ln w="25400">
            <a:solidFill>
              <a:srgbClr val="FD531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4" name="타원 23"/>
          <p:cNvSpPr/>
          <p:nvPr/>
        </p:nvSpPr>
        <p:spPr>
          <a:xfrm>
            <a:off x="1770995" y="4247706"/>
            <a:ext cx="182880" cy="182880"/>
          </a:xfrm>
          <a:prstGeom prst="ellipse">
            <a:avLst/>
          </a:prstGeom>
          <a:solidFill>
            <a:srgbClr val="FD5312"/>
          </a:solidFill>
          <a:ln w="25400">
            <a:solidFill>
              <a:srgbClr val="FD531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b="1" dirty="0">
                <a:latin typeface="+mn-ea"/>
              </a:rPr>
              <a:t>1</a:t>
            </a:r>
            <a:endParaRPr lang="ko-KR" altLang="en-US" sz="1100" b="1" dirty="0">
              <a:latin typeface="+mn-ea"/>
            </a:endParaRPr>
          </a:p>
        </p:txBody>
      </p:sp>
      <p:sp>
        <p:nvSpPr>
          <p:cNvPr id="16" name="직사각형 15"/>
          <p:cNvSpPr/>
          <p:nvPr/>
        </p:nvSpPr>
        <p:spPr>
          <a:xfrm>
            <a:off x="7358120" y="2611159"/>
            <a:ext cx="515884" cy="171755"/>
          </a:xfrm>
          <a:prstGeom prst="rect">
            <a:avLst/>
          </a:prstGeom>
          <a:noFill/>
          <a:ln w="25400">
            <a:solidFill>
              <a:srgbClr val="FD531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타원 16"/>
          <p:cNvSpPr/>
          <p:nvPr/>
        </p:nvSpPr>
        <p:spPr>
          <a:xfrm>
            <a:off x="7241393" y="2498916"/>
            <a:ext cx="182880" cy="182880"/>
          </a:xfrm>
          <a:prstGeom prst="ellipse">
            <a:avLst/>
          </a:prstGeom>
          <a:solidFill>
            <a:srgbClr val="FD5312"/>
          </a:solidFill>
          <a:ln w="25400">
            <a:solidFill>
              <a:srgbClr val="FD531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b="1" dirty="0">
                <a:latin typeface="+mn-ea"/>
              </a:rPr>
              <a:t>1</a:t>
            </a:r>
            <a:endParaRPr lang="ko-KR" altLang="en-US" sz="1100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3859333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그림 3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2575" y="1782763"/>
            <a:ext cx="9360000" cy="4199351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</p:pic>
      <p:sp>
        <p:nvSpPr>
          <p:cNvPr id="93" name="TextBox 4">
            <a:extLst>
              <a:ext uri="{FF2B5EF4-FFF2-40B4-BE49-F238E27FC236}">
                <a16:creationId xmlns:a16="http://schemas.microsoft.com/office/drawing/2014/main" xmlns="" id="{B2A2134E-34A5-422C-8D66-092F6558A4F0}"/>
              </a:ext>
            </a:extLst>
          </p:cNvPr>
          <p:cNvSpPr txBox="1"/>
          <p:nvPr/>
        </p:nvSpPr>
        <p:spPr>
          <a:xfrm>
            <a:off x="96327" y="39171"/>
            <a:ext cx="51569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000" b="1" spc="-7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시도교육청 주요 업무처리 방법</a:t>
            </a:r>
          </a:p>
        </p:txBody>
      </p:sp>
      <p:sp>
        <p:nvSpPr>
          <p:cNvPr id="12" name="사각형: 둥근 모서리 81">
            <a:extLst>
              <a:ext uri="{FF2B5EF4-FFF2-40B4-BE49-F238E27FC236}">
                <a16:creationId xmlns:a16="http://schemas.microsoft.com/office/drawing/2014/main" xmlns="" id="{E908EED5-9D07-442C-87CA-697451B62CB7}"/>
              </a:ext>
            </a:extLst>
          </p:cNvPr>
          <p:cNvSpPr/>
          <p:nvPr/>
        </p:nvSpPr>
        <p:spPr>
          <a:xfrm>
            <a:off x="4829695" y="802347"/>
            <a:ext cx="4803255" cy="550546"/>
          </a:xfrm>
          <a:prstGeom prst="roundRect">
            <a:avLst>
              <a:gd name="adj" fmla="val 6492"/>
            </a:avLst>
          </a:prstGeom>
          <a:solidFill>
            <a:schemeClr val="bg1"/>
          </a:solidFill>
          <a:ln w="6350">
            <a:solidFill>
              <a:schemeClr val="bg1">
                <a:lumMod val="75000"/>
              </a:schemeClr>
            </a:solidFill>
          </a:ln>
          <a:effectLst>
            <a:outerShdw blurRad="889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defTabSz="1090746" fontAlgn="ctr" latinLnBrk="0">
              <a:buClr>
                <a:srgbClr val="336699"/>
              </a:buClr>
              <a:defRPr/>
            </a:pPr>
            <a:endParaRPr kumimoji="1" lang="en-US" altLang="ko-KR" sz="200" b="1" kern="0" dirty="0">
              <a:ln w="0">
                <a:solidFill>
                  <a:srgbClr val="0B4355">
                    <a:alpha val="5000"/>
                  </a:srgbClr>
                </a:solidFill>
              </a:ln>
              <a:solidFill>
                <a:srgbClr val="C00000"/>
              </a:solidFill>
              <a:latin typeface="나눔바른고딕" panose="020B0600000101010101" charset="-127"/>
              <a:ea typeface="나눔바른고딕" panose="020B0600000101010101" charset="-127"/>
              <a:sym typeface="Wingdings" pitchFamily="2" charset="2"/>
            </a:endParaRPr>
          </a:p>
        </p:txBody>
      </p:sp>
      <p:grpSp>
        <p:nvGrpSpPr>
          <p:cNvPr id="22" name="그룹 21"/>
          <p:cNvGrpSpPr/>
          <p:nvPr/>
        </p:nvGrpSpPr>
        <p:grpSpPr>
          <a:xfrm>
            <a:off x="4984309" y="907605"/>
            <a:ext cx="4469254" cy="364742"/>
            <a:chOff x="4984309" y="907605"/>
            <a:chExt cx="3757053" cy="364742"/>
          </a:xfrm>
        </p:grpSpPr>
        <p:cxnSp>
          <p:nvCxnSpPr>
            <p:cNvPr id="18" name="직선 화살표 연결선 17"/>
            <p:cNvCxnSpPr/>
            <p:nvPr/>
          </p:nvCxnSpPr>
          <p:spPr>
            <a:xfrm>
              <a:off x="5621471" y="1109350"/>
              <a:ext cx="13866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직선 화살표 연결선 41"/>
            <p:cNvCxnSpPr/>
            <p:nvPr/>
          </p:nvCxnSpPr>
          <p:spPr>
            <a:xfrm>
              <a:off x="6397296" y="1109350"/>
              <a:ext cx="13866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직선 화살표 연결선 42"/>
            <p:cNvCxnSpPr/>
            <p:nvPr/>
          </p:nvCxnSpPr>
          <p:spPr>
            <a:xfrm>
              <a:off x="7169966" y="1109350"/>
              <a:ext cx="13866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직선 화살표 연결선 44"/>
            <p:cNvCxnSpPr/>
            <p:nvPr/>
          </p:nvCxnSpPr>
          <p:spPr>
            <a:xfrm>
              <a:off x="7939923" y="1109350"/>
              <a:ext cx="13866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0" name="그룹 9"/>
            <p:cNvGrpSpPr/>
            <p:nvPr/>
          </p:nvGrpSpPr>
          <p:grpSpPr>
            <a:xfrm>
              <a:off x="4984309" y="907605"/>
              <a:ext cx="3757053" cy="364742"/>
              <a:chOff x="4984309" y="907605"/>
              <a:chExt cx="3757053" cy="364742"/>
            </a:xfrm>
          </p:grpSpPr>
          <p:sp>
            <p:nvSpPr>
              <p:cNvPr id="15" name="Rectangle 113"/>
              <p:cNvSpPr>
                <a:spLocks noChangeArrowheads="1"/>
              </p:cNvSpPr>
              <p:nvPr/>
            </p:nvSpPr>
            <p:spPr bwMode="auto">
              <a:xfrm>
                <a:off x="5760136" y="1076885"/>
                <a:ext cx="662774" cy="195461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관할교육지원청관리</a:t>
                </a:r>
              </a:p>
            </p:txBody>
          </p:sp>
          <p:sp>
            <p:nvSpPr>
              <p:cNvPr id="16" name="Rectangle 113"/>
              <p:cNvSpPr>
                <a:spLocks noChangeArrowheads="1"/>
              </p:cNvSpPr>
              <p:nvPr/>
            </p:nvSpPr>
            <p:spPr bwMode="auto">
              <a:xfrm>
                <a:off x="5760134" y="907606"/>
                <a:ext cx="662776" cy="169279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교육청</a:t>
                </a:r>
                <a:r>
                  <a:rPr lang="en-US" altLang="ko-KR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  <p:sp>
            <p:nvSpPr>
              <p:cNvPr id="20" name="Rectangle 113"/>
              <p:cNvSpPr>
                <a:spLocks noChangeArrowheads="1"/>
              </p:cNvSpPr>
              <p:nvPr/>
            </p:nvSpPr>
            <p:spPr bwMode="auto">
              <a:xfrm>
                <a:off x="8078587" y="1076883"/>
                <a:ext cx="66277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ko-KR" altLang="en-US" sz="7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참여번호관리</a:t>
                </a:r>
              </a:p>
            </p:txBody>
          </p:sp>
          <p:sp>
            <p:nvSpPr>
              <p:cNvPr id="21" name="Rectangle 113"/>
              <p:cNvSpPr>
                <a:spLocks noChangeArrowheads="1"/>
              </p:cNvSpPr>
              <p:nvPr/>
            </p:nvSpPr>
            <p:spPr bwMode="auto">
              <a:xfrm>
                <a:off x="8078586" y="907605"/>
                <a:ext cx="662776" cy="16927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ko-KR" altLang="en-US" sz="8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</a:t>
                </a:r>
                <a:r>
                  <a:rPr lang="en-US" altLang="ko-KR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  <p:sp>
            <p:nvSpPr>
              <p:cNvPr id="27" name="Rectangle 113"/>
              <p:cNvSpPr>
                <a:spLocks noChangeArrowheads="1"/>
              </p:cNvSpPr>
              <p:nvPr/>
            </p:nvSpPr>
            <p:spPr bwMode="auto">
              <a:xfrm>
                <a:off x="6535961" y="1076885"/>
                <a:ext cx="662774" cy="195461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온라인검사기간설정</a:t>
                </a:r>
              </a:p>
            </p:txBody>
          </p:sp>
          <p:sp>
            <p:nvSpPr>
              <p:cNvPr id="28" name="Rectangle 113"/>
              <p:cNvSpPr>
                <a:spLocks noChangeArrowheads="1"/>
              </p:cNvSpPr>
              <p:nvPr/>
            </p:nvSpPr>
            <p:spPr bwMode="auto">
              <a:xfrm>
                <a:off x="6535959" y="907606"/>
                <a:ext cx="662776" cy="169279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교육청</a:t>
                </a:r>
                <a:r>
                  <a:rPr lang="en-US" altLang="ko-KR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  <p:sp>
            <p:nvSpPr>
              <p:cNvPr id="30" name="Rectangle 113"/>
              <p:cNvSpPr>
                <a:spLocks noChangeArrowheads="1"/>
              </p:cNvSpPr>
              <p:nvPr/>
            </p:nvSpPr>
            <p:spPr bwMode="auto">
              <a:xfrm>
                <a:off x="7308630" y="1076885"/>
                <a:ext cx="66277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ko-KR" altLang="en-US" sz="7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온라인검사기간조회</a:t>
                </a:r>
              </a:p>
            </p:txBody>
          </p:sp>
          <p:sp>
            <p:nvSpPr>
              <p:cNvPr id="31" name="Rectangle 113"/>
              <p:cNvSpPr>
                <a:spLocks noChangeArrowheads="1"/>
              </p:cNvSpPr>
              <p:nvPr/>
            </p:nvSpPr>
            <p:spPr bwMode="auto">
              <a:xfrm>
                <a:off x="7308629" y="907607"/>
                <a:ext cx="662776" cy="16927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ko-KR" altLang="en-US" sz="8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</a:t>
                </a:r>
                <a:r>
                  <a:rPr lang="en-US" altLang="ko-KR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  <p:grpSp>
            <p:nvGrpSpPr>
              <p:cNvPr id="8" name="그룹 7"/>
              <p:cNvGrpSpPr/>
              <p:nvPr/>
            </p:nvGrpSpPr>
            <p:grpSpPr>
              <a:xfrm>
                <a:off x="4984309" y="907606"/>
                <a:ext cx="662776" cy="364740"/>
                <a:chOff x="4984309" y="907606"/>
                <a:chExt cx="662776" cy="364740"/>
              </a:xfrm>
            </p:grpSpPr>
            <p:sp>
              <p:nvSpPr>
                <p:cNvPr id="13" name="Rectangle 113"/>
                <p:cNvSpPr>
                  <a:spLocks noChangeArrowheads="1"/>
                </p:cNvSpPr>
                <p:nvPr/>
              </p:nvSpPr>
              <p:spPr bwMode="auto">
                <a:xfrm>
                  <a:off x="4984311" y="1076885"/>
                  <a:ext cx="662774" cy="195461"/>
                </a:xfrm>
                <a:prstGeom prst="rect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solidFill>
                    <a:schemeClr val="bg1">
                      <a:lumMod val="75000"/>
                    </a:schemeClr>
                  </a:solidFill>
                  <a:headEnd/>
                  <a:tailEnd/>
                </a:ln>
              </p:spPr>
              <p:style>
                <a:lnRef idx="1">
                  <a:schemeClr val="accent4"/>
                </a:lnRef>
                <a:fillRef idx="2">
                  <a:schemeClr val="accent4"/>
                </a:fillRef>
                <a:effectRef idx="1">
                  <a:schemeClr val="accent4"/>
                </a:effectRef>
                <a:fontRef idx="minor">
                  <a:schemeClr val="dk1"/>
                </a:fontRef>
              </p:style>
              <p:txBody>
                <a:bodyPr lIns="0" tIns="0" rIns="0" bIns="0" anchor="ctr"/>
                <a:lstStyle/>
                <a:p>
                  <a:pPr algn="ctr"/>
                  <a:r>
                    <a:rPr lang="ko-KR" altLang="en-US" sz="700" dirty="0">
                      <a:solidFill>
                        <a:srgbClr val="000000"/>
                      </a:solidFill>
                      <a:latin typeface="나눔바른고딕" panose="020B0600000101010101" charset="-127"/>
                      <a:ea typeface="나눔바른고딕" panose="020B0600000101010101" charset="-127"/>
                      <a:cs typeface="돋음"/>
                    </a:rPr>
                    <a:t>대상학교관리</a:t>
                  </a:r>
                </a:p>
              </p:txBody>
            </p:sp>
            <p:sp>
              <p:nvSpPr>
                <p:cNvPr id="14" name="Rectangle 113"/>
                <p:cNvSpPr>
                  <a:spLocks noChangeArrowheads="1"/>
                </p:cNvSpPr>
                <p:nvPr/>
              </p:nvSpPr>
              <p:spPr bwMode="auto">
                <a:xfrm>
                  <a:off x="4984309" y="907606"/>
                  <a:ext cx="662776" cy="169279"/>
                </a:xfrm>
                <a:prstGeom prst="rect">
                  <a:avLst/>
                </a:prstGeom>
                <a:solidFill>
                  <a:srgbClr val="006600"/>
                </a:solidFill>
                <a:ln>
                  <a:solidFill>
                    <a:srgbClr val="006600"/>
                  </a:solidFill>
                  <a:headEnd/>
                  <a:tailEnd/>
                </a:ln>
              </p:spPr>
              <p:style>
                <a:lnRef idx="1">
                  <a:schemeClr val="accent4"/>
                </a:lnRef>
                <a:fillRef idx="2">
                  <a:schemeClr val="accent4"/>
                </a:fillRef>
                <a:effectRef idx="1">
                  <a:schemeClr val="accent4"/>
                </a:effectRef>
                <a:fontRef idx="minor">
                  <a:schemeClr val="dk1"/>
                </a:fontRef>
              </p:style>
              <p:txBody>
                <a:bodyPr lIns="0" tIns="20893" rIns="0" bIns="0" anchor="ctr"/>
                <a:lstStyle/>
                <a:p>
                  <a:pPr algn="ctr"/>
                  <a:r>
                    <a:rPr lang="ko-KR" altLang="en-US" sz="800" dirty="0">
                      <a:solidFill>
                        <a:schemeClr val="bg1"/>
                      </a:solidFill>
                      <a:latin typeface="나눔바른고딕" panose="020B0600000101010101" charset="-127"/>
                      <a:ea typeface="나눔바른고딕" panose="020B0600000101010101" charset="-127"/>
                      <a:cs typeface="돋음"/>
                    </a:rPr>
                    <a:t>나이스</a:t>
                  </a:r>
                  <a:r>
                    <a:rPr lang="en-US" altLang="ko-KR" sz="800" dirty="0">
                      <a:solidFill>
                        <a:schemeClr val="bg1"/>
                      </a:solidFill>
                      <a:latin typeface="나눔바른고딕" panose="020B0600000101010101" charset="-127"/>
                      <a:ea typeface="나눔바른고딕" panose="020B0600000101010101" charset="-127"/>
                      <a:cs typeface="돋음"/>
                    </a:rPr>
                    <a:t>(</a:t>
                  </a:r>
                  <a:r>
                    <a:rPr lang="ko-KR" altLang="en-US" sz="800" dirty="0">
                      <a:solidFill>
                        <a:schemeClr val="bg1"/>
                      </a:solidFill>
                      <a:latin typeface="나눔바른고딕" panose="020B0600000101010101" charset="-127"/>
                      <a:ea typeface="나눔바른고딕" panose="020B0600000101010101" charset="-127"/>
                      <a:cs typeface="돋음"/>
                    </a:rPr>
                    <a:t>교육청</a:t>
                  </a:r>
                  <a:r>
                    <a:rPr lang="en-US" altLang="ko-KR" sz="800" dirty="0">
                      <a:solidFill>
                        <a:schemeClr val="bg1"/>
                      </a:solidFill>
                      <a:latin typeface="나눔바른고딕" panose="020B0600000101010101" charset="-127"/>
                      <a:ea typeface="나눔바른고딕" panose="020B0600000101010101" charset="-127"/>
                      <a:cs typeface="돋음"/>
                    </a:rPr>
                    <a:t>)</a:t>
                  </a:r>
                  <a:endParaRPr lang="ko-KR" altLang="en-US" sz="800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endParaRPr>
                </a:p>
              </p:txBody>
            </p:sp>
          </p:grpSp>
        </p:grpSp>
      </p:grpSp>
      <p:sp>
        <p:nvSpPr>
          <p:cNvPr id="37" name="모서리가 둥근 직사각형 36">
            <a:extLst>
              <a:ext uri="{FF2B5EF4-FFF2-40B4-BE49-F238E27FC236}">
                <a16:creationId xmlns:a16="http://schemas.microsoft.com/office/drawing/2014/main" xmlns="" id="{A48839FD-54EA-214C-BE98-4BDD2DF3094C}"/>
              </a:ext>
            </a:extLst>
          </p:cNvPr>
          <p:cNvSpPr/>
          <p:nvPr/>
        </p:nvSpPr>
        <p:spPr>
          <a:xfrm>
            <a:off x="163006" y="802347"/>
            <a:ext cx="3637469" cy="669006"/>
          </a:xfrm>
          <a:prstGeom prst="roundRect">
            <a:avLst>
              <a:gd name="adj" fmla="val 50000"/>
            </a:avLst>
          </a:prstGeom>
          <a:solidFill>
            <a:srgbClr val="E2F0D9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2. </a:t>
            </a:r>
            <a:r>
              <a:rPr lang="ko-KR" altLang="en-US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교육청 </a:t>
            </a:r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– </a:t>
            </a:r>
            <a:r>
              <a:rPr lang="ko-KR" altLang="en-US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기본사항관리</a:t>
            </a:r>
            <a:endParaRPr lang="en-US" altLang="ko-KR" sz="1400" b="1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66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r>
              <a:rPr lang="en-US" altLang="ko-KR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2.1. </a:t>
            </a:r>
            <a:r>
              <a:rPr lang="ko-KR" altLang="en-US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대상학교관리</a:t>
            </a:r>
            <a:r>
              <a:rPr lang="en-US" altLang="ko-KR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(3/3)</a:t>
            </a:r>
            <a:endParaRPr lang="ko-KR" altLang="en-US" b="1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66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32" name="직사각형 31"/>
          <p:cNvSpPr/>
          <p:nvPr/>
        </p:nvSpPr>
        <p:spPr>
          <a:xfrm>
            <a:off x="9163367" y="3510152"/>
            <a:ext cx="383382" cy="185548"/>
          </a:xfrm>
          <a:prstGeom prst="rect">
            <a:avLst/>
          </a:prstGeom>
          <a:noFill/>
          <a:ln w="25400">
            <a:solidFill>
              <a:srgbClr val="FD531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4" name="타원 33"/>
          <p:cNvSpPr/>
          <p:nvPr/>
        </p:nvSpPr>
        <p:spPr>
          <a:xfrm>
            <a:off x="9048091" y="3399268"/>
            <a:ext cx="182880" cy="182880"/>
          </a:xfrm>
          <a:prstGeom prst="ellipse">
            <a:avLst/>
          </a:prstGeom>
          <a:solidFill>
            <a:srgbClr val="FD5312"/>
          </a:solidFill>
          <a:ln w="25400">
            <a:solidFill>
              <a:srgbClr val="FD531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b="1" dirty="0">
                <a:latin typeface="+mn-ea"/>
              </a:rPr>
              <a:t>3</a:t>
            </a:r>
            <a:endParaRPr lang="ko-KR" altLang="en-US" sz="1100" b="1" dirty="0">
              <a:latin typeface="+mn-ea"/>
            </a:endParaRPr>
          </a:p>
        </p:txBody>
      </p:sp>
      <p:sp>
        <p:nvSpPr>
          <p:cNvPr id="35" name="직사각형 34"/>
          <p:cNvSpPr/>
          <p:nvPr/>
        </p:nvSpPr>
        <p:spPr>
          <a:xfrm>
            <a:off x="8684354" y="3908902"/>
            <a:ext cx="733490" cy="2034697"/>
          </a:xfrm>
          <a:prstGeom prst="rect">
            <a:avLst/>
          </a:prstGeom>
          <a:noFill/>
          <a:ln w="25400">
            <a:solidFill>
              <a:srgbClr val="FD531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6" name="타원 45"/>
          <p:cNvSpPr/>
          <p:nvPr/>
        </p:nvSpPr>
        <p:spPr>
          <a:xfrm>
            <a:off x="8579020" y="3817462"/>
            <a:ext cx="175642" cy="201197"/>
          </a:xfrm>
          <a:prstGeom prst="ellipse">
            <a:avLst/>
          </a:prstGeom>
          <a:solidFill>
            <a:srgbClr val="FD5312"/>
          </a:solidFill>
          <a:ln w="25400">
            <a:solidFill>
              <a:srgbClr val="FD531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b="1" dirty="0">
                <a:latin typeface="+mn-ea"/>
              </a:rPr>
              <a:t>4</a:t>
            </a:r>
            <a:endParaRPr lang="ko-KR" altLang="en-US" sz="1100" b="1" dirty="0">
              <a:latin typeface="+mn-ea"/>
            </a:endParaRPr>
          </a:p>
        </p:txBody>
      </p:sp>
      <p:sp>
        <p:nvSpPr>
          <p:cNvPr id="29" name="직사각형 28">
            <a:extLst>
              <a:ext uri="{FF2B5EF4-FFF2-40B4-BE49-F238E27FC236}">
                <a16:creationId xmlns:a16="http://schemas.microsoft.com/office/drawing/2014/main" xmlns="" id="{7E13B21E-D9E5-4BE6-AB9C-ADCDEF6AE8BD}"/>
              </a:ext>
            </a:extLst>
          </p:cNvPr>
          <p:cNvSpPr/>
          <p:nvPr/>
        </p:nvSpPr>
        <p:spPr>
          <a:xfrm>
            <a:off x="340635" y="6087967"/>
            <a:ext cx="6489460" cy="406265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③ 대상 학교 목록에서 학교 선택하고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[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제외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/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취소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] 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버튼을 클릭하면 검사대상학교 제외하거나 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제외취소가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가능함</a:t>
            </a:r>
          </a:p>
          <a:p>
            <a:pPr>
              <a:lnSpc>
                <a:spcPct val="120000"/>
              </a:lnSpc>
            </a:pP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④ 검사가 끝난 이후에 등록된 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신설학교의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경우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[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반영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]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버튼을 클릭하여 신설학교 조치결과통계를 생성할 수 있음</a:t>
            </a:r>
          </a:p>
        </p:txBody>
      </p:sp>
    </p:spTree>
    <p:extLst>
      <p:ext uri="{BB962C8B-B14F-4D97-AF65-F5344CB8AC3E}">
        <p14:creationId xmlns:p14="http://schemas.microsoft.com/office/powerpoint/2010/main" val="3617131593"/>
      </p:ext>
    </p:extLst>
  </p:cSld>
  <p:clrMapOvr>
    <a:masterClrMapping/>
  </p:clrMapOvr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그림 20"/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7192644" y="1022478"/>
            <a:ext cx="1980000" cy="4737003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</p:pic>
      <p:pic>
        <p:nvPicPr>
          <p:cNvPr id="33" name="그림 3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7142" y="1775422"/>
            <a:ext cx="5400000" cy="3600000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</p:pic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1" y="628621"/>
            <a:ext cx="200119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9060" tIns="49530" rIns="99060" bIns="49530" numCol="1" anchor="ctr" anchorCtr="0" compatLnSpc="1">
            <a:prstTxWarp prst="textNoShape">
              <a:avLst/>
            </a:prstTxWarp>
            <a:spAutoFit/>
          </a:bodyPr>
          <a:lstStyle/>
          <a:p>
            <a:pPr defTabSz="990570"/>
            <a:endParaRPr lang="ko-KR" altLang="en-US" sz="1950">
              <a:solidFill>
                <a:prstClr val="black"/>
              </a:solidFill>
              <a:latin typeface="맑은 고딕"/>
              <a:ea typeface="맑은 고딕" panose="020B0503020000020004" pitchFamily="50" charset="-127"/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" y="628621"/>
            <a:ext cx="200119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9060" tIns="49530" rIns="99060" bIns="49530" numCol="1" anchor="ctr" anchorCtr="0" compatLnSpc="1">
            <a:prstTxWarp prst="textNoShape">
              <a:avLst/>
            </a:prstTxWarp>
            <a:spAutoFit/>
          </a:bodyPr>
          <a:lstStyle/>
          <a:p>
            <a:pPr defTabSz="990570"/>
            <a:endParaRPr lang="ko-KR" altLang="en-US" sz="1950">
              <a:solidFill>
                <a:prstClr val="black"/>
              </a:solidFill>
              <a:latin typeface="맑은 고딕"/>
              <a:ea typeface="맑은 고딕" panose="020B0503020000020004" pitchFamily="50" charset="-127"/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1" y="628621"/>
            <a:ext cx="200119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9060" tIns="49530" rIns="99060" bIns="49530" numCol="1" anchor="ctr" anchorCtr="0" compatLnSpc="1">
            <a:prstTxWarp prst="textNoShape">
              <a:avLst/>
            </a:prstTxWarp>
            <a:spAutoFit/>
          </a:bodyPr>
          <a:lstStyle/>
          <a:p>
            <a:pPr defTabSz="990570"/>
            <a:endParaRPr lang="ko-KR" altLang="en-US" sz="1950">
              <a:solidFill>
                <a:prstClr val="black"/>
              </a:solidFill>
              <a:latin typeface="맑은 고딕"/>
              <a:ea typeface="맑은 고딕" panose="020B0503020000020004" pitchFamily="50" charset="-127"/>
            </a:endParaRPr>
          </a:p>
        </p:txBody>
      </p:sp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1" y="628621"/>
            <a:ext cx="200119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9060" tIns="49530" rIns="99060" bIns="49530" numCol="1" anchor="ctr" anchorCtr="0" compatLnSpc="1">
            <a:prstTxWarp prst="textNoShape">
              <a:avLst/>
            </a:prstTxWarp>
            <a:spAutoFit/>
          </a:bodyPr>
          <a:lstStyle/>
          <a:p>
            <a:pPr defTabSz="990570"/>
            <a:endParaRPr lang="ko-KR" altLang="en-US" sz="1950">
              <a:solidFill>
                <a:prstClr val="black"/>
              </a:solidFill>
              <a:latin typeface="맑은 고딕"/>
              <a:ea typeface="맑은 고딕" panose="020B0503020000020004" pitchFamily="50" charset="-127"/>
            </a:endParaRPr>
          </a:p>
        </p:txBody>
      </p:sp>
      <p:sp>
        <p:nvSpPr>
          <p:cNvPr id="19" name="타원 18"/>
          <p:cNvSpPr/>
          <p:nvPr/>
        </p:nvSpPr>
        <p:spPr>
          <a:xfrm>
            <a:off x="6648971" y="1755953"/>
            <a:ext cx="49529" cy="3545454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90570"/>
            <a:endParaRPr lang="ko-KR" altLang="en-US" sz="1950">
              <a:solidFill>
                <a:prstClr val="white"/>
              </a:solidFill>
              <a:latin typeface="맑은 고딕"/>
              <a:ea typeface="맑은 고딕" panose="020B0503020000020004" pitchFamily="50" charset="-127"/>
            </a:endParaRPr>
          </a:p>
        </p:txBody>
      </p:sp>
      <p:sp>
        <p:nvSpPr>
          <p:cNvPr id="31" name="모서리가 둥근 직사각형 30">
            <a:extLst>
              <a:ext uri="{FF2B5EF4-FFF2-40B4-BE49-F238E27FC236}">
                <a16:creationId xmlns:a16="http://schemas.microsoft.com/office/drawing/2014/main" xmlns="" id="{A48839FD-54EA-214C-BE98-4BDD2DF3094C}"/>
              </a:ext>
            </a:extLst>
          </p:cNvPr>
          <p:cNvSpPr/>
          <p:nvPr/>
        </p:nvSpPr>
        <p:spPr>
          <a:xfrm>
            <a:off x="163006" y="802347"/>
            <a:ext cx="4789994" cy="669006"/>
          </a:xfrm>
          <a:prstGeom prst="roundRect">
            <a:avLst>
              <a:gd name="adj" fmla="val 50000"/>
            </a:avLst>
          </a:prstGeom>
          <a:solidFill>
            <a:srgbClr val="E2F0D9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2. </a:t>
            </a:r>
            <a:r>
              <a:rPr lang="ko-KR" altLang="en-US" sz="1400" b="1" dirty="0" err="1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학생정서</a:t>
            </a:r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·</a:t>
            </a:r>
            <a:r>
              <a:rPr lang="ko-KR" altLang="en-US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행동특성검사 온라인 검사</a:t>
            </a:r>
            <a:endParaRPr lang="en-US" altLang="ko-KR" sz="1400" b="1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66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r>
              <a:rPr lang="en-US" altLang="ko-KR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2.2. </a:t>
            </a:r>
            <a:r>
              <a:rPr lang="ko-KR" altLang="en-US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시도교육청 선택</a:t>
            </a:r>
            <a:endParaRPr lang="ko-KR" altLang="en-US" sz="2400" b="1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66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32" name="TextBox 4">
            <a:extLst>
              <a:ext uri="{FF2B5EF4-FFF2-40B4-BE49-F238E27FC236}">
                <a16:creationId xmlns:a16="http://schemas.microsoft.com/office/drawing/2014/main" xmlns="" id="{B2A2134E-34A5-422C-8D66-092F6558A4F0}"/>
              </a:ext>
            </a:extLst>
          </p:cNvPr>
          <p:cNvSpPr txBox="1"/>
          <p:nvPr/>
        </p:nvSpPr>
        <p:spPr>
          <a:xfrm>
            <a:off x="96327" y="39171"/>
            <a:ext cx="51569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000" b="1" spc="-70" dirty="0" err="1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학생정서</a:t>
            </a:r>
            <a:r>
              <a:rPr lang="ko-KR" altLang="en-US" sz="2000" b="1" spc="-70" dirty="0" err="1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맑은 고딕" panose="020B0503020000020004" pitchFamily="50" charset="-127"/>
              </a:rPr>
              <a:t>∙</a:t>
            </a:r>
            <a:r>
              <a:rPr lang="ko-KR" altLang="en-US" sz="2000" b="1" spc="-70" dirty="0" err="1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행동특성검사</a:t>
            </a:r>
            <a:r>
              <a:rPr lang="ko-KR" altLang="en-US" sz="2000" b="1" spc="-7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검사 참여 절차 및 화면 </a:t>
            </a:r>
          </a:p>
        </p:txBody>
      </p:sp>
      <p:sp>
        <p:nvSpPr>
          <p:cNvPr id="34" name="직사각형 33">
            <a:extLst>
              <a:ext uri="{FF2B5EF4-FFF2-40B4-BE49-F238E27FC236}">
                <a16:creationId xmlns:a16="http://schemas.microsoft.com/office/drawing/2014/main" xmlns="" id="{7E13B21E-D9E5-4BE6-AB9C-ADCDEF6AE8BD}"/>
              </a:ext>
            </a:extLst>
          </p:cNvPr>
          <p:cNvSpPr/>
          <p:nvPr/>
        </p:nvSpPr>
        <p:spPr>
          <a:xfrm>
            <a:off x="739776" y="5587469"/>
            <a:ext cx="8445788" cy="406265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000">
              <a:lnSpc>
                <a:spcPct val="120000"/>
              </a:lnSpc>
            </a:pP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① 시도교육청 선택</a:t>
            </a:r>
            <a:endParaRPr lang="en-US" altLang="ko-KR" sz="1100" b="1" dirty="0">
              <a:ln>
                <a:solidFill>
                  <a:schemeClr val="tx1">
                    <a:lumMod val="85000"/>
                    <a:lumOff val="15000"/>
                    <a:alpha val="0"/>
                  </a:schemeClr>
                </a:solidFill>
              </a:ln>
              <a:solidFill>
                <a:srgbClr val="FD5312"/>
              </a:solidFill>
              <a:latin typeface="나눔바른고딕" panose="020B0600000101010101" charset="-127"/>
              <a:ea typeface="나눔바른고딕" panose="020B0600000101010101" charset="-127"/>
            </a:endParaRPr>
          </a:p>
          <a:p>
            <a:pPr marL="36000">
              <a:lnSpc>
                <a:spcPct val="120000"/>
              </a:lnSpc>
            </a:pP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② 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[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검사 참여하기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] 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버튼을 클릭하여 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학생정서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·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행동특성검사 안내 화면으로 이동</a:t>
            </a:r>
            <a:endParaRPr lang="en-US" altLang="ko-KR" sz="1100" b="1" dirty="0">
              <a:ln>
                <a:solidFill>
                  <a:schemeClr val="tx1">
                    <a:lumMod val="85000"/>
                    <a:lumOff val="15000"/>
                    <a:alpha val="0"/>
                  </a:schemeClr>
                </a:solidFill>
              </a:ln>
              <a:solidFill>
                <a:srgbClr val="FD5312"/>
              </a:solidFill>
              <a:latin typeface="나눔바른고딕" panose="020B0600000101010101" charset="-127"/>
              <a:ea typeface="나눔바른고딕" panose="020B0600000101010101" charset="-127"/>
            </a:endParaRPr>
          </a:p>
        </p:txBody>
      </p:sp>
      <p:sp>
        <p:nvSpPr>
          <p:cNvPr id="20" name="직사각형 19"/>
          <p:cNvSpPr/>
          <p:nvPr/>
        </p:nvSpPr>
        <p:spPr>
          <a:xfrm>
            <a:off x="4404123" y="2604011"/>
            <a:ext cx="1339452" cy="745932"/>
          </a:xfrm>
          <a:prstGeom prst="rect">
            <a:avLst/>
          </a:prstGeom>
          <a:noFill/>
          <a:ln w="25400">
            <a:solidFill>
              <a:srgbClr val="FD531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" name="직사각형 34"/>
          <p:cNvSpPr/>
          <p:nvPr/>
        </p:nvSpPr>
        <p:spPr>
          <a:xfrm>
            <a:off x="1243250" y="4279878"/>
            <a:ext cx="1175930" cy="331387"/>
          </a:xfrm>
          <a:prstGeom prst="rect">
            <a:avLst/>
          </a:prstGeom>
          <a:noFill/>
          <a:ln w="25400">
            <a:solidFill>
              <a:srgbClr val="FD531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6" name="타원 35"/>
          <p:cNvSpPr/>
          <p:nvPr/>
        </p:nvSpPr>
        <p:spPr>
          <a:xfrm>
            <a:off x="4294852" y="2504318"/>
            <a:ext cx="182880" cy="182880"/>
          </a:xfrm>
          <a:prstGeom prst="ellipse">
            <a:avLst/>
          </a:prstGeom>
          <a:solidFill>
            <a:srgbClr val="FD5312"/>
          </a:solidFill>
          <a:ln w="25400">
            <a:solidFill>
              <a:srgbClr val="FD531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b="1" dirty="0">
                <a:latin typeface="+mn-ea"/>
              </a:rPr>
              <a:t>1</a:t>
            </a:r>
            <a:endParaRPr lang="ko-KR" altLang="en-US" sz="1100" b="1" dirty="0">
              <a:latin typeface="+mn-ea"/>
            </a:endParaRPr>
          </a:p>
        </p:txBody>
      </p:sp>
      <p:sp>
        <p:nvSpPr>
          <p:cNvPr id="37" name="타원 36"/>
          <p:cNvSpPr/>
          <p:nvPr/>
        </p:nvSpPr>
        <p:spPr>
          <a:xfrm>
            <a:off x="1117473" y="4181637"/>
            <a:ext cx="182880" cy="182880"/>
          </a:xfrm>
          <a:prstGeom prst="ellipse">
            <a:avLst/>
          </a:prstGeom>
          <a:solidFill>
            <a:srgbClr val="FD5312"/>
          </a:solidFill>
          <a:ln w="25400">
            <a:solidFill>
              <a:srgbClr val="FD531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b="1" dirty="0">
                <a:latin typeface="+mn-ea"/>
              </a:rPr>
              <a:t>2</a:t>
            </a:r>
            <a:endParaRPr lang="ko-KR" altLang="en-US" sz="1100" b="1" dirty="0">
              <a:latin typeface="+mn-ea"/>
            </a:endParaRPr>
          </a:p>
        </p:txBody>
      </p:sp>
      <p:sp>
        <p:nvSpPr>
          <p:cNvPr id="22" name="직사각형 21"/>
          <p:cNvSpPr/>
          <p:nvPr/>
        </p:nvSpPr>
        <p:spPr>
          <a:xfrm>
            <a:off x="7246144" y="2840831"/>
            <a:ext cx="611982" cy="364332"/>
          </a:xfrm>
          <a:prstGeom prst="rect">
            <a:avLst/>
          </a:prstGeom>
          <a:noFill/>
          <a:ln w="25400">
            <a:solidFill>
              <a:srgbClr val="FD531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3" name="타원 22"/>
          <p:cNvSpPr/>
          <p:nvPr/>
        </p:nvSpPr>
        <p:spPr>
          <a:xfrm>
            <a:off x="7154704" y="2729190"/>
            <a:ext cx="182880" cy="182880"/>
          </a:xfrm>
          <a:prstGeom prst="ellipse">
            <a:avLst/>
          </a:prstGeom>
          <a:solidFill>
            <a:srgbClr val="FD5312"/>
          </a:solidFill>
          <a:ln w="25400">
            <a:solidFill>
              <a:srgbClr val="FD531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b="1" dirty="0">
                <a:latin typeface="+mn-ea"/>
              </a:rPr>
              <a:t>1</a:t>
            </a:r>
            <a:endParaRPr lang="ko-KR" altLang="en-US" sz="1100" b="1" dirty="0">
              <a:latin typeface="+mn-ea"/>
            </a:endParaRPr>
          </a:p>
        </p:txBody>
      </p:sp>
      <p:sp>
        <p:nvSpPr>
          <p:cNvPr id="24" name="직사각형 23"/>
          <p:cNvSpPr/>
          <p:nvPr/>
        </p:nvSpPr>
        <p:spPr>
          <a:xfrm>
            <a:off x="7241382" y="4613646"/>
            <a:ext cx="1893094" cy="331387"/>
          </a:xfrm>
          <a:prstGeom prst="rect">
            <a:avLst/>
          </a:prstGeom>
          <a:noFill/>
          <a:ln w="25400">
            <a:solidFill>
              <a:srgbClr val="FD531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5" name="타원 24"/>
          <p:cNvSpPr/>
          <p:nvPr/>
        </p:nvSpPr>
        <p:spPr>
          <a:xfrm>
            <a:off x="7175001" y="4519825"/>
            <a:ext cx="182880" cy="182880"/>
          </a:xfrm>
          <a:prstGeom prst="ellipse">
            <a:avLst/>
          </a:prstGeom>
          <a:solidFill>
            <a:srgbClr val="FD5312"/>
          </a:solidFill>
          <a:ln w="25400">
            <a:solidFill>
              <a:srgbClr val="FD531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b="1" dirty="0">
                <a:latin typeface="+mn-ea"/>
              </a:rPr>
              <a:t>2</a:t>
            </a:r>
            <a:endParaRPr lang="ko-KR" altLang="en-US" sz="1100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830260752"/>
      </p:ext>
    </p:extLst>
  </p:cSld>
  <p:clrMapOvr>
    <a:masterClrMapping/>
  </p:clrMapOvr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그림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97724" y="1019450"/>
            <a:ext cx="1980000" cy="5005000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</p:pic>
      <p:pic>
        <p:nvPicPr>
          <p:cNvPr id="19" name="그림 1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6126" y="1776097"/>
            <a:ext cx="5400000" cy="3600000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</p:pic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1" y="628621"/>
            <a:ext cx="200119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9060" tIns="49530" rIns="99060" bIns="49530" numCol="1" anchor="ctr" anchorCtr="0" compatLnSpc="1">
            <a:prstTxWarp prst="textNoShape">
              <a:avLst/>
            </a:prstTxWarp>
            <a:spAutoFit/>
          </a:bodyPr>
          <a:lstStyle/>
          <a:p>
            <a:pPr defTabSz="990570"/>
            <a:endParaRPr lang="ko-KR" altLang="en-US" sz="1950">
              <a:solidFill>
                <a:prstClr val="black"/>
              </a:solidFill>
              <a:latin typeface="맑은 고딕"/>
              <a:ea typeface="맑은 고딕" panose="020B0503020000020004" pitchFamily="50" charset="-127"/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" y="628621"/>
            <a:ext cx="200119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9060" tIns="49530" rIns="99060" bIns="49530" numCol="1" anchor="ctr" anchorCtr="0" compatLnSpc="1">
            <a:prstTxWarp prst="textNoShape">
              <a:avLst/>
            </a:prstTxWarp>
            <a:spAutoFit/>
          </a:bodyPr>
          <a:lstStyle/>
          <a:p>
            <a:pPr defTabSz="990570"/>
            <a:endParaRPr lang="ko-KR" altLang="en-US" sz="1950">
              <a:solidFill>
                <a:prstClr val="black"/>
              </a:solidFill>
              <a:latin typeface="맑은 고딕"/>
              <a:ea typeface="맑은 고딕" panose="020B0503020000020004" pitchFamily="50" charset="-127"/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1" y="628621"/>
            <a:ext cx="200119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9060" tIns="49530" rIns="99060" bIns="49530" numCol="1" anchor="ctr" anchorCtr="0" compatLnSpc="1">
            <a:prstTxWarp prst="textNoShape">
              <a:avLst/>
            </a:prstTxWarp>
            <a:spAutoFit/>
          </a:bodyPr>
          <a:lstStyle/>
          <a:p>
            <a:pPr defTabSz="990570"/>
            <a:endParaRPr lang="ko-KR" altLang="en-US" sz="1950">
              <a:solidFill>
                <a:prstClr val="black"/>
              </a:solidFill>
              <a:latin typeface="맑은 고딕"/>
              <a:ea typeface="맑은 고딕" panose="020B0503020000020004" pitchFamily="50" charset="-127"/>
            </a:endParaRPr>
          </a:p>
        </p:txBody>
      </p:sp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1" y="628621"/>
            <a:ext cx="200119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9060" tIns="49530" rIns="99060" bIns="49530" numCol="1" anchor="ctr" anchorCtr="0" compatLnSpc="1">
            <a:prstTxWarp prst="textNoShape">
              <a:avLst/>
            </a:prstTxWarp>
            <a:spAutoFit/>
          </a:bodyPr>
          <a:lstStyle/>
          <a:p>
            <a:pPr defTabSz="990570"/>
            <a:endParaRPr lang="ko-KR" altLang="en-US" sz="1950">
              <a:solidFill>
                <a:prstClr val="black"/>
              </a:solidFill>
              <a:latin typeface="맑은 고딕"/>
              <a:ea typeface="맑은 고딕" panose="020B0503020000020004" pitchFamily="50" charset="-127"/>
            </a:endParaRPr>
          </a:p>
        </p:txBody>
      </p:sp>
      <p:sp>
        <p:nvSpPr>
          <p:cNvPr id="32" name="TextBox 4">
            <a:extLst>
              <a:ext uri="{FF2B5EF4-FFF2-40B4-BE49-F238E27FC236}">
                <a16:creationId xmlns:a16="http://schemas.microsoft.com/office/drawing/2014/main" xmlns="" id="{B2A2134E-34A5-422C-8D66-092F6558A4F0}"/>
              </a:ext>
            </a:extLst>
          </p:cNvPr>
          <p:cNvSpPr txBox="1"/>
          <p:nvPr/>
        </p:nvSpPr>
        <p:spPr>
          <a:xfrm>
            <a:off x="96327" y="39171"/>
            <a:ext cx="51569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000" b="1" spc="-70" dirty="0" err="1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학생정서</a:t>
            </a:r>
            <a:r>
              <a:rPr lang="ko-KR" altLang="en-US" sz="2000" b="1" spc="-70" dirty="0" err="1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맑은 고딕" panose="020B0503020000020004" pitchFamily="50" charset="-127"/>
              </a:rPr>
              <a:t>∙</a:t>
            </a:r>
            <a:r>
              <a:rPr lang="ko-KR" altLang="en-US" sz="2000" b="1" spc="-70" dirty="0" err="1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행동특성검사</a:t>
            </a:r>
            <a:r>
              <a:rPr lang="ko-KR" altLang="en-US" sz="2000" b="1" spc="-7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검사 참여 절차 및 화면 </a:t>
            </a:r>
          </a:p>
        </p:txBody>
      </p:sp>
      <p:sp>
        <p:nvSpPr>
          <p:cNvPr id="37" name="직사각형 36">
            <a:extLst>
              <a:ext uri="{FF2B5EF4-FFF2-40B4-BE49-F238E27FC236}">
                <a16:creationId xmlns:a16="http://schemas.microsoft.com/office/drawing/2014/main" xmlns="" id="{7E13B21E-D9E5-4BE6-AB9C-ADCDEF6AE8BD}"/>
              </a:ext>
            </a:extLst>
          </p:cNvPr>
          <p:cNvSpPr/>
          <p:nvPr/>
        </p:nvSpPr>
        <p:spPr>
          <a:xfrm>
            <a:off x="739776" y="5589588"/>
            <a:ext cx="6445249" cy="194669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000">
              <a:lnSpc>
                <a:spcPct val="120000"/>
              </a:lnSpc>
            </a:pP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① 중학교 또는 고등학교 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1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학년 학생일 경우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[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학생 참여하기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]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버튼 클릭</a:t>
            </a:r>
          </a:p>
        </p:txBody>
      </p:sp>
      <p:sp>
        <p:nvSpPr>
          <p:cNvPr id="26" name="타원 25"/>
          <p:cNvSpPr/>
          <p:nvPr/>
        </p:nvSpPr>
        <p:spPr>
          <a:xfrm>
            <a:off x="6648971" y="1755953"/>
            <a:ext cx="49529" cy="3545454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90570"/>
            <a:endParaRPr lang="ko-KR" altLang="en-US" sz="1950">
              <a:solidFill>
                <a:prstClr val="white"/>
              </a:solidFill>
              <a:latin typeface="맑은 고딕"/>
              <a:ea typeface="맑은 고딕" panose="020B0503020000020004" pitchFamily="50" charset="-127"/>
            </a:endParaRPr>
          </a:p>
        </p:txBody>
      </p:sp>
      <p:sp>
        <p:nvSpPr>
          <p:cNvPr id="29" name="모서리가 둥근 직사각형 28">
            <a:extLst>
              <a:ext uri="{FF2B5EF4-FFF2-40B4-BE49-F238E27FC236}">
                <a16:creationId xmlns:a16="http://schemas.microsoft.com/office/drawing/2014/main" xmlns="" id="{A48839FD-54EA-214C-BE98-4BDD2DF3094C}"/>
              </a:ext>
            </a:extLst>
          </p:cNvPr>
          <p:cNvSpPr/>
          <p:nvPr/>
        </p:nvSpPr>
        <p:spPr>
          <a:xfrm>
            <a:off x="163006" y="802347"/>
            <a:ext cx="4789994" cy="669006"/>
          </a:xfrm>
          <a:prstGeom prst="roundRect">
            <a:avLst>
              <a:gd name="adj" fmla="val 50000"/>
            </a:avLst>
          </a:prstGeom>
          <a:solidFill>
            <a:srgbClr val="E2F0D9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2. </a:t>
            </a:r>
            <a:r>
              <a:rPr lang="ko-KR" altLang="en-US" sz="1400" b="1" dirty="0" err="1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학생정서</a:t>
            </a:r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·</a:t>
            </a:r>
            <a:r>
              <a:rPr lang="ko-KR" altLang="en-US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행동특성검사 온라인 검사</a:t>
            </a:r>
            <a:endParaRPr lang="en-US" altLang="ko-KR" sz="1400" b="1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66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r>
              <a:rPr lang="en-US" altLang="ko-KR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2.3. </a:t>
            </a:r>
            <a:r>
              <a:rPr lang="ko-KR" altLang="en-US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학생 본인 확인</a:t>
            </a:r>
            <a:r>
              <a:rPr lang="en-US" altLang="ko-KR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(1/2)</a:t>
            </a:r>
            <a:endParaRPr lang="ko-KR" altLang="en-US" sz="2400" b="1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66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34" name="직사각형 33"/>
          <p:cNvSpPr/>
          <p:nvPr/>
        </p:nvSpPr>
        <p:spPr>
          <a:xfrm>
            <a:off x="1909267" y="4261775"/>
            <a:ext cx="934602" cy="251465"/>
          </a:xfrm>
          <a:prstGeom prst="rect">
            <a:avLst/>
          </a:prstGeom>
          <a:noFill/>
          <a:ln w="25400">
            <a:solidFill>
              <a:srgbClr val="FD531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6" name="타원 35"/>
          <p:cNvSpPr/>
          <p:nvPr/>
        </p:nvSpPr>
        <p:spPr>
          <a:xfrm>
            <a:off x="1814518" y="4156996"/>
            <a:ext cx="182880" cy="182880"/>
          </a:xfrm>
          <a:prstGeom prst="ellipse">
            <a:avLst/>
          </a:prstGeom>
          <a:solidFill>
            <a:srgbClr val="FD5312"/>
          </a:solidFill>
          <a:ln w="25400">
            <a:solidFill>
              <a:srgbClr val="FD531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b="1" dirty="0">
                <a:latin typeface="+mn-ea"/>
              </a:rPr>
              <a:t>1</a:t>
            </a:r>
            <a:endParaRPr lang="ko-KR" altLang="en-US" sz="1100" b="1" dirty="0">
              <a:latin typeface="+mn-ea"/>
            </a:endParaRPr>
          </a:p>
        </p:txBody>
      </p:sp>
      <p:sp>
        <p:nvSpPr>
          <p:cNvPr id="40" name="직사각형 39"/>
          <p:cNvSpPr/>
          <p:nvPr/>
        </p:nvSpPr>
        <p:spPr>
          <a:xfrm>
            <a:off x="7316140" y="3173091"/>
            <a:ext cx="1752731" cy="341790"/>
          </a:xfrm>
          <a:prstGeom prst="rect">
            <a:avLst/>
          </a:prstGeom>
          <a:noFill/>
          <a:ln w="25400">
            <a:solidFill>
              <a:srgbClr val="FD531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2" name="타원 41"/>
          <p:cNvSpPr/>
          <p:nvPr/>
        </p:nvSpPr>
        <p:spPr>
          <a:xfrm>
            <a:off x="7222205" y="3073592"/>
            <a:ext cx="182880" cy="182880"/>
          </a:xfrm>
          <a:prstGeom prst="ellipse">
            <a:avLst/>
          </a:prstGeom>
          <a:solidFill>
            <a:srgbClr val="FD5312"/>
          </a:solidFill>
          <a:ln w="25400">
            <a:solidFill>
              <a:srgbClr val="FD531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b="1" dirty="0">
                <a:latin typeface="+mn-ea"/>
              </a:rPr>
              <a:t>1</a:t>
            </a:r>
            <a:endParaRPr lang="ko-KR" altLang="en-US" sz="1100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681265988"/>
      </p:ext>
    </p:extLst>
  </p:cSld>
  <p:clrMapOvr>
    <a:masterClrMapping/>
  </p:clrMapOvr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그림 3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97299" y="1020418"/>
            <a:ext cx="1980000" cy="5097271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</p:pic>
      <p:pic>
        <p:nvPicPr>
          <p:cNvPr id="11" name="그림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7395" y="1779783"/>
            <a:ext cx="5400000" cy="3600000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</p:pic>
      <p:sp>
        <p:nvSpPr>
          <p:cNvPr id="25" name="TextBox 24"/>
          <p:cNvSpPr txBox="1"/>
          <p:nvPr/>
        </p:nvSpPr>
        <p:spPr>
          <a:xfrm>
            <a:off x="116463" y="913221"/>
            <a:ext cx="7644849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90570"/>
            <a:r>
              <a:rPr lang="en-US" altLang="ko-KR" sz="2600" dirty="0">
                <a:solidFill>
                  <a:prstClr val="white"/>
                </a:solidFill>
                <a:latin typeface="HY울릉도M" panose="02030600000101010101" pitchFamily="18" charset="-127"/>
                <a:ea typeface="HY울릉도M" panose="02030600000101010101" pitchFamily="18" charset="-127"/>
              </a:rPr>
              <a:t>1. </a:t>
            </a:r>
            <a:r>
              <a:rPr lang="ko-KR" altLang="en-US" sz="2600" dirty="0">
                <a:solidFill>
                  <a:prstClr val="white"/>
                </a:solidFill>
                <a:latin typeface="HY울릉도M" panose="02030600000101010101" pitchFamily="18" charset="-127"/>
                <a:ea typeface="HY울릉도M" panose="02030600000101010101" pitchFamily="18" charset="-127"/>
              </a:rPr>
              <a:t>학교폭력 실태조사 추진 절차</a:t>
            </a: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1" y="628621"/>
            <a:ext cx="200119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9060" tIns="49530" rIns="99060" bIns="49530" numCol="1" anchor="ctr" anchorCtr="0" compatLnSpc="1">
            <a:prstTxWarp prst="textNoShape">
              <a:avLst/>
            </a:prstTxWarp>
            <a:spAutoFit/>
          </a:bodyPr>
          <a:lstStyle/>
          <a:p>
            <a:pPr defTabSz="990570"/>
            <a:endParaRPr lang="ko-KR" altLang="en-US" sz="1950">
              <a:solidFill>
                <a:prstClr val="black"/>
              </a:solidFill>
              <a:latin typeface="맑은 고딕"/>
              <a:ea typeface="맑은 고딕" panose="020B0503020000020004" pitchFamily="50" charset="-127"/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" y="628621"/>
            <a:ext cx="200119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9060" tIns="49530" rIns="99060" bIns="49530" numCol="1" anchor="ctr" anchorCtr="0" compatLnSpc="1">
            <a:prstTxWarp prst="textNoShape">
              <a:avLst/>
            </a:prstTxWarp>
            <a:spAutoFit/>
          </a:bodyPr>
          <a:lstStyle/>
          <a:p>
            <a:pPr defTabSz="990570"/>
            <a:endParaRPr lang="ko-KR" altLang="en-US" sz="1950">
              <a:solidFill>
                <a:prstClr val="black"/>
              </a:solidFill>
              <a:latin typeface="맑은 고딕"/>
              <a:ea typeface="맑은 고딕" panose="020B0503020000020004" pitchFamily="50" charset="-127"/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1" y="628621"/>
            <a:ext cx="200119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9060" tIns="49530" rIns="99060" bIns="49530" numCol="1" anchor="ctr" anchorCtr="0" compatLnSpc="1">
            <a:prstTxWarp prst="textNoShape">
              <a:avLst/>
            </a:prstTxWarp>
            <a:spAutoFit/>
          </a:bodyPr>
          <a:lstStyle/>
          <a:p>
            <a:pPr defTabSz="990570"/>
            <a:endParaRPr lang="ko-KR" altLang="en-US" sz="1950">
              <a:solidFill>
                <a:prstClr val="black"/>
              </a:solidFill>
              <a:latin typeface="맑은 고딕"/>
              <a:ea typeface="맑은 고딕" panose="020B0503020000020004" pitchFamily="50" charset="-127"/>
            </a:endParaRPr>
          </a:p>
        </p:txBody>
      </p:sp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1" y="628621"/>
            <a:ext cx="200119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9060" tIns="49530" rIns="99060" bIns="49530" numCol="1" anchor="ctr" anchorCtr="0" compatLnSpc="1">
            <a:prstTxWarp prst="textNoShape">
              <a:avLst/>
            </a:prstTxWarp>
            <a:spAutoFit/>
          </a:bodyPr>
          <a:lstStyle/>
          <a:p>
            <a:pPr defTabSz="990570"/>
            <a:endParaRPr lang="ko-KR" altLang="en-US" sz="1950">
              <a:solidFill>
                <a:prstClr val="black"/>
              </a:solidFill>
              <a:latin typeface="맑은 고딕"/>
              <a:ea typeface="맑은 고딕" panose="020B0503020000020004" pitchFamily="50" charset="-127"/>
            </a:endParaRPr>
          </a:p>
        </p:txBody>
      </p:sp>
      <p:sp>
        <p:nvSpPr>
          <p:cNvPr id="32" name="TextBox 4">
            <a:extLst>
              <a:ext uri="{FF2B5EF4-FFF2-40B4-BE49-F238E27FC236}">
                <a16:creationId xmlns:a16="http://schemas.microsoft.com/office/drawing/2014/main" xmlns="" id="{B2A2134E-34A5-422C-8D66-092F6558A4F0}"/>
              </a:ext>
            </a:extLst>
          </p:cNvPr>
          <p:cNvSpPr txBox="1"/>
          <p:nvPr/>
        </p:nvSpPr>
        <p:spPr>
          <a:xfrm>
            <a:off x="96327" y="39171"/>
            <a:ext cx="51569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000" b="1" spc="-70" dirty="0" err="1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학생정서</a:t>
            </a:r>
            <a:r>
              <a:rPr lang="ko-KR" altLang="en-US" sz="2000" b="1" spc="-70" dirty="0" err="1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맑은 고딕" panose="020B0503020000020004" pitchFamily="50" charset="-127"/>
              </a:rPr>
              <a:t>∙</a:t>
            </a:r>
            <a:r>
              <a:rPr lang="ko-KR" altLang="en-US" sz="2000" b="1" spc="-70" dirty="0" err="1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행동특성검사</a:t>
            </a:r>
            <a:r>
              <a:rPr lang="ko-KR" altLang="en-US" sz="2000" b="1" spc="-7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검사 참여 절차 및 화면 </a:t>
            </a:r>
          </a:p>
        </p:txBody>
      </p:sp>
      <p:sp>
        <p:nvSpPr>
          <p:cNvPr id="37" name="직사각형 36">
            <a:extLst>
              <a:ext uri="{FF2B5EF4-FFF2-40B4-BE49-F238E27FC236}">
                <a16:creationId xmlns:a16="http://schemas.microsoft.com/office/drawing/2014/main" xmlns="" id="{7E13B21E-D9E5-4BE6-AB9C-ADCDEF6AE8BD}"/>
              </a:ext>
            </a:extLst>
          </p:cNvPr>
          <p:cNvSpPr/>
          <p:nvPr/>
        </p:nvSpPr>
        <p:spPr>
          <a:xfrm>
            <a:off x="739776" y="5589588"/>
            <a:ext cx="5909195" cy="609398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000">
              <a:lnSpc>
                <a:spcPct val="120000"/>
              </a:lnSpc>
            </a:pP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① 참여 학생의 학교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및 학년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, 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반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, 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참여번호를 입력</a:t>
            </a:r>
            <a:endParaRPr lang="en-US" altLang="ko-KR" sz="1100" b="1" dirty="0">
              <a:ln>
                <a:solidFill>
                  <a:schemeClr val="tx1">
                    <a:lumMod val="85000"/>
                    <a:lumOff val="15000"/>
                    <a:alpha val="0"/>
                  </a:schemeClr>
                </a:solidFill>
              </a:ln>
              <a:solidFill>
                <a:srgbClr val="FD5312"/>
              </a:solidFill>
              <a:latin typeface="나눔바른고딕" panose="020B0600000101010101" charset="-127"/>
              <a:ea typeface="나눔바른고딕" panose="020B0600000101010101" charset="-127"/>
            </a:endParaRPr>
          </a:p>
          <a:p>
            <a:pPr marL="36000">
              <a:lnSpc>
                <a:spcPct val="120000"/>
              </a:lnSpc>
            </a:pPr>
            <a:r>
              <a:rPr lang="ko-KR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②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입력한 정보를 확인 후 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[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확인하기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] 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버튼 클릭</a:t>
            </a:r>
            <a:endParaRPr lang="en-US" altLang="ko-KR" sz="1100" b="1" dirty="0">
              <a:ln>
                <a:solidFill>
                  <a:schemeClr val="tx1">
                    <a:lumMod val="85000"/>
                    <a:lumOff val="15000"/>
                    <a:alpha val="0"/>
                  </a:schemeClr>
                </a:solidFill>
              </a:ln>
              <a:solidFill>
                <a:srgbClr val="FD5312"/>
              </a:solidFill>
              <a:latin typeface="나눔바른고딕" panose="020B0600000101010101" charset="-127"/>
              <a:ea typeface="나눔바른고딕" panose="020B0600000101010101" charset="-127"/>
            </a:endParaRPr>
          </a:p>
          <a:p>
            <a:pPr marL="36000">
              <a:lnSpc>
                <a:spcPct val="120000"/>
              </a:lnSpc>
            </a:pP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※ 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검사참여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기간일 경우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검사설명 안내보기 및 검사참여화면으로 이동</a:t>
            </a:r>
            <a:endParaRPr lang="en-US" altLang="ko-KR" sz="1100" b="1" dirty="0">
              <a:ln>
                <a:solidFill>
                  <a:schemeClr val="tx1">
                    <a:lumMod val="85000"/>
                    <a:lumOff val="15000"/>
                    <a:alpha val="0"/>
                  </a:schemeClr>
                </a:solidFill>
              </a:ln>
              <a:solidFill>
                <a:srgbClr val="FD5312"/>
              </a:solidFill>
              <a:latin typeface="나눔바른고딕" panose="020B0600000101010101" charset="-127"/>
              <a:ea typeface="나눔바른고딕" panose="020B0600000101010101" charset="-127"/>
            </a:endParaRPr>
          </a:p>
        </p:txBody>
      </p:sp>
      <p:sp>
        <p:nvSpPr>
          <p:cNvPr id="26" name="타원 25"/>
          <p:cNvSpPr/>
          <p:nvPr/>
        </p:nvSpPr>
        <p:spPr>
          <a:xfrm>
            <a:off x="6648971" y="1755953"/>
            <a:ext cx="49529" cy="3545454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90570"/>
            <a:endParaRPr lang="ko-KR" altLang="en-US" sz="1950">
              <a:solidFill>
                <a:prstClr val="white"/>
              </a:solidFill>
              <a:latin typeface="맑은 고딕"/>
              <a:ea typeface="맑은 고딕" panose="020B0503020000020004" pitchFamily="50" charset="-127"/>
            </a:endParaRPr>
          </a:p>
        </p:txBody>
      </p:sp>
      <p:sp>
        <p:nvSpPr>
          <p:cNvPr id="29" name="모서리가 둥근 직사각형 28">
            <a:extLst>
              <a:ext uri="{FF2B5EF4-FFF2-40B4-BE49-F238E27FC236}">
                <a16:creationId xmlns:a16="http://schemas.microsoft.com/office/drawing/2014/main" xmlns="" id="{A48839FD-54EA-214C-BE98-4BDD2DF3094C}"/>
              </a:ext>
            </a:extLst>
          </p:cNvPr>
          <p:cNvSpPr/>
          <p:nvPr/>
        </p:nvSpPr>
        <p:spPr>
          <a:xfrm>
            <a:off x="163006" y="802347"/>
            <a:ext cx="4789994" cy="669006"/>
          </a:xfrm>
          <a:prstGeom prst="roundRect">
            <a:avLst>
              <a:gd name="adj" fmla="val 50000"/>
            </a:avLst>
          </a:prstGeom>
          <a:solidFill>
            <a:srgbClr val="E2F0D9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2. </a:t>
            </a:r>
            <a:r>
              <a:rPr lang="ko-KR" altLang="en-US" sz="1400" b="1" dirty="0" err="1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학생정서</a:t>
            </a:r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·</a:t>
            </a:r>
            <a:r>
              <a:rPr lang="ko-KR" altLang="en-US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행동특성검사 온라인 검사</a:t>
            </a:r>
            <a:endParaRPr lang="en-US" altLang="ko-KR" sz="1400" b="1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66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r>
              <a:rPr lang="en-US" altLang="ko-KR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2.3. </a:t>
            </a:r>
            <a:r>
              <a:rPr lang="ko-KR" altLang="en-US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학생 본인 확인</a:t>
            </a:r>
            <a:r>
              <a:rPr lang="en-US" altLang="ko-KR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(2/2)</a:t>
            </a:r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- </a:t>
            </a:r>
            <a:r>
              <a:rPr lang="ko-KR" altLang="en-US" sz="1400" b="1" dirty="0" err="1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참여번호</a:t>
            </a:r>
            <a:r>
              <a:rPr lang="ko-KR" altLang="en-US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본인확인</a:t>
            </a:r>
          </a:p>
        </p:txBody>
      </p:sp>
      <p:sp>
        <p:nvSpPr>
          <p:cNvPr id="27" name="직사각형 26"/>
          <p:cNvSpPr/>
          <p:nvPr/>
        </p:nvSpPr>
        <p:spPr>
          <a:xfrm>
            <a:off x="2859000" y="3556656"/>
            <a:ext cx="1428253" cy="774345"/>
          </a:xfrm>
          <a:prstGeom prst="rect">
            <a:avLst/>
          </a:prstGeom>
          <a:noFill/>
          <a:ln w="25400">
            <a:solidFill>
              <a:srgbClr val="FD531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8" name="타원 27"/>
          <p:cNvSpPr/>
          <p:nvPr/>
        </p:nvSpPr>
        <p:spPr>
          <a:xfrm>
            <a:off x="2767560" y="3457833"/>
            <a:ext cx="182880" cy="182880"/>
          </a:xfrm>
          <a:prstGeom prst="ellipse">
            <a:avLst/>
          </a:prstGeom>
          <a:solidFill>
            <a:srgbClr val="FD5312"/>
          </a:solidFill>
          <a:ln w="25400">
            <a:solidFill>
              <a:srgbClr val="FD531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b="1" dirty="0">
                <a:latin typeface="+mn-ea"/>
              </a:rPr>
              <a:t>1</a:t>
            </a:r>
            <a:endParaRPr lang="ko-KR" altLang="en-US" sz="1100" b="1" dirty="0">
              <a:latin typeface="+mn-ea"/>
            </a:endParaRPr>
          </a:p>
        </p:txBody>
      </p:sp>
      <p:sp>
        <p:nvSpPr>
          <p:cNvPr id="30" name="직사각형 29"/>
          <p:cNvSpPr/>
          <p:nvPr/>
        </p:nvSpPr>
        <p:spPr>
          <a:xfrm>
            <a:off x="3065917" y="4721347"/>
            <a:ext cx="943948" cy="251465"/>
          </a:xfrm>
          <a:prstGeom prst="rect">
            <a:avLst/>
          </a:prstGeom>
          <a:noFill/>
          <a:ln w="25400">
            <a:solidFill>
              <a:srgbClr val="FD531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4" name="타원 33"/>
          <p:cNvSpPr/>
          <p:nvPr/>
        </p:nvSpPr>
        <p:spPr>
          <a:xfrm>
            <a:off x="2950438" y="4602279"/>
            <a:ext cx="182880" cy="182880"/>
          </a:xfrm>
          <a:prstGeom prst="ellipse">
            <a:avLst/>
          </a:prstGeom>
          <a:solidFill>
            <a:srgbClr val="FD5312"/>
          </a:solidFill>
          <a:ln w="25400">
            <a:solidFill>
              <a:srgbClr val="FD531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b="1" dirty="0">
                <a:latin typeface="+mn-ea"/>
              </a:rPr>
              <a:t>2</a:t>
            </a:r>
            <a:endParaRPr lang="ko-KR" altLang="en-US" sz="1100" b="1" dirty="0">
              <a:latin typeface="+mn-ea"/>
            </a:endParaRPr>
          </a:p>
        </p:txBody>
      </p:sp>
      <p:sp>
        <p:nvSpPr>
          <p:cNvPr id="23" name="직사각형 22"/>
          <p:cNvSpPr/>
          <p:nvPr/>
        </p:nvSpPr>
        <p:spPr>
          <a:xfrm>
            <a:off x="7226127" y="3154292"/>
            <a:ext cx="1921047" cy="1804239"/>
          </a:xfrm>
          <a:prstGeom prst="rect">
            <a:avLst/>
          </a:prstGeom>
          <a:noFill/>
          <a:ln w="25400">
            <a:solidFill>
              <a:srgbClr val="FD531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4" name="타원 23"/>
          <p:cNvSpPr/>
          <p:nvPr/>
        </p:nvSpPr>
        <p:spPr>
          <a:xfrm>
            <a:off x="7139323" y="3038197"/>
            <a:ext cx="182880" cy="182880"/>
          </a:xfrm>
          <a:prstGeom prst="ellipse">
            <a:avLst/>
          </a:prstGeom>
          <a:solidFill>
            <a:srgbClr val="FD5312"/>
          </a:solidFill>
          <a:ln w="25400">
            <a:solidFill>
              <a:srgbClr val="FD531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b="1" dirty="0">
                <a:latin typeface="+mn-ea"/>
              </a:rPr>
              <a:t>1</a:t>
            </a:r>
            <a:endParaRPr lang="ko-KR" altLang="en-US" sz="1100" b="1" dirty="0">
              <a:latin typeface="+mn-ea"/>
            </a:endParaRPr>
          </a:p>
        </p:txBody>
      </p:sp>
      <p:sp>
        <p:nvSpPr>
          <p:cNvPr id="31" name="직사각형 30"/>
          <p:cNvSpPr/>
          <p:nvPr/>
        </p:nvSpPr>
        <p:spPr>
          <a:xfrm>
            <a:off x="7259662" y="5150945"/>
            <a:ext cx="1879038" cy="257321"/>
          </a:xfrm>
          <a:prstGeom prst="rect">
            <a:avLst/>
          </a:prstGeom>
          <a:noFill/>
          <a:ln w="25400">
            <a:solidFill>
              <a:srgbClr val="FD531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6" name="타원 35"/>
          <p:cNvSpPr/>
          <p:nvPr/>
        </p:nvSpPr>
        <p:spPr>
          <a:xfrm>
            <a:off x="7139323" y="5038922"/>
            <a:ext cx="182880" cy="182880"/>
          </a:xfrm>
          <a:prstGeom prst="ellipse">
            <a:avLst/>
          </a:prstGeom>
          <a:solidFill>
            <a:srgbClr val="FD5312"/>
          </a:solidFill>
          <a:ln w="25400">
            <a:solidFill>
              <a:srgbClr val="FD531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b="1" dirty="0">
                <a:latin typeface="+mn-ea"/>
              </a:rPr>
              <a:t>2</a:t>
            </a:r>
            <a:endParaRPr lang="ko-KR" altLang="en-US" sz="1100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259985080"/>
      </p:ext>
    </p:extLst>
  </p:cSld>
  <p:clrMapOvr>
    <a:masterClrMapping/>
  </p:clrMapOvr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그림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6126" y="1776097"/>
            <a:ext cx="5400000" cy="3600000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</p:pic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1" y="628621"/>
            <a:ext cx="200119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9060" tIns="49530" rIns="99060" bIns="49530" numCol="1" anchor="ctr" anchorCtr="0" compatLnSpc="1">
            <a:prstTxWarp prst="textNoShape">
              <a:avLst/>
            </a:prstTxWarp>
            <a:spAutoFit/>
          </a:bodyPr>
          <a:lstStyle/>
          <a:p>
            <a:pPr defTabSz="990570"/>
            <a:endParaRPr lang="ko-KR" altLang="en-US" sz="1950">
              <a:solidFill>
                <a:prstClr val="black"/>
              </a:solidFill>
              <a:latin typeface="맑은 고딕"/>
              <a:ea typeface="맑은 고딕" panose="020B0503020000020004" pitchFamily="50" charset="-127"/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" y="628621"/>
            <a:ext cx="200119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9060" tIns="49530" rIns="99060" bIns="49530" numCol="1" anchor="ctr" anchorCtr="0" compatLnSpc="1">
            <a:prstTxWarp prst="textNoShape">
              <a:avLst/>
            </a:prstTxWarp>
            <a:spAutoFit/>
          </a:bodyPr>
          <a:lstStyle/>
          <a:p>
            <a:pPr defTabSz="990570"/>
            <a:endParaRPr lang="ko-KR" altLang="en-US" sz="1950">
              <a:solidFill>
                <a:prstClr val="black"/>
              </a:solidFill>
              <a:latin typeface="맑은 고딕"/>
              <a:ea typeface="맑은 고딕" panose="020B0503020000020004" pitchFamily="50" charset="-127"/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1" y="628621"/>
            <a:ext cx="200119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9060" tIns="49530" rIns="99060" bIns="49530" numCol="1" anchor="ctr" anchorCtr="0" compatLnSpc="1">
            <a:prstTxWarp prst="textNoShape">
              <a:avLst/>
            </a:prstTxWarp>
            <a:spAutoFit/>
          </a:bodyPr>
          <a:lstStyle/>
          <a:p>
            <a:pPr defTabSz="990570"/>
            <a:endParaRPr lang="ko-KR" altLang="en-US" sz="1950">
              <a:solidFill>
                <a:prstClr val="black"/>
              </a:solidFill>
              <a:latin typeface="맑은 고딕"/>
              <a:ea typeface="맑은 고딕" panose="020B0503020000020004" pitchFamily="50" charset="-127"/>
            </a:endParaRPr>
          </a:p>
        </p:txBody>
      </p:sp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1" y="628621"/>
            <a:ext cx="200119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9060" tIns="49530" rIns="99060" bIns="49530" numCol="1" anchor="ctr" anchorCtr="0" compatLnSpc="1">
            <a:prstTxWarp prst="textNoShape">
              <a:avLst/>
            </a:prstTxWarp>
            <a:spAutoFit/>
          </a:bodyPr>
          <a:lstStyle/>
          <a:p>
            <a:pPr defTabSz="990570"/>
            <a:endParaRPr lang="ko-KR" altLang="en-US" sz="1950">
              <a:solidFill>
                <a:prstClr val="black"/>
              </a:solidFill>
              <a:latin typeface="맑은 고딕"/>
              <a:ea typeface="맑은 고딕" panose="020B0503020000020004" pitchFamily="50" charset="-127"/>
            </a:endParaRPr>
          </a:p>
        </p:txBody>
      </p:sp>
      <p:sp>
        <p:nvSpPr>
          <p:cNvPr id="32" name="TextBox 4">
            <a:extLst>
              <a:ext uri="{FF2B5EF4-FFF2-40B4-BE49-F238E27FC236}">
                <a16:creationId xmlns:a16="http://schemas.microsoft.com/office/drawing/2014/main" xmlns="" id="{B2A2134E-34A5-422C-8D66-092F6558A4F0}"/>
              </a:ext>
            </a:extLst>
          </p:cNvPr>
          <p:cNvSpPr txBox="1"/>
          <p:nvPr/>
        </p:nvSpPr>
        <p:spPr>
          <a:xfrm>
            <a:off x="96327" y="39171"/>
            <a:ext cx="51569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000" b="1" spc="-70" dirty="0" err="1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학생정서</a:t>
            </a:r>
            <a:r>
              <a:rPr lang="ko-KR" altLang="en-US" sz="2000" b="1" spc="-70" dirty="0" err="1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맑은 고딕" panose="020B0503020000020004" pitchFamily="50" charset="-127"/>
              </a:rPr>
              <a:t>∙</a:t>
            </a:r>
            <a:r>
              <a:rPr lang="ko-KR" altLang="en-US" sz="2000" b="1" spc="-70" dirty="0" err="1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행동특성검사</a:t>
            </a:r>
            <a:r>
              <a:rPr lang="ko-KR" altLang="en-US" sz="2000" b="1" spc="-7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검사 참여 절차 및 화면 </a:t>
            </a:r>
          </a:p>
        </p:txBody>
      </p:sp>
      <p:sp>
        <p:nvSpPr>
          <p:cNvPr id="37" name="직사각형 36">
            <a:extLst>
              <a:ext uri="{FF2B5EF4-FFF2-40B4-BE49-F238E27FC236}">
                <a16:creationId xmlns:a16="http://schemas.microsoft.com/office/drawing/2014/main" xmlns="" id="{7E13B21E-D9E5-4BE6-AB9C-ADCDEF6AE8BD}"/>
              </a:ext>
            </a:extLst>
          </p:cNvPr>
          <p:cNvSpPr/>
          <p:nvPr/>
        </p:nvSpPr>
        <p:spPr>
          <a:xfrm>
            <a:off x="739776" y="5583885"/>
            <a:ext cx="6445249" cy="194669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000">
              <a:lnSpc>
                <a:spcPct val="120000"/>
              </a:lnSpc>
            </a:pP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① 초등학교 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1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학년 또는 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4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학년 학부모일 경우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[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학부모 참여하기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] 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버튼 클릭</a:t>
            </a:r>
            <a:endParaRPr lang="en-US" altLang="ko-KR" sz="1100" b="1" dirty="0">
              <a:ln>
                <a:solidFill>
                  <a:schemeClr val="tx1">
                    <a:lumMod val="85000"/>
                    <a:lumOff val="15000"/>
                    <a:alpha val="0"/>
                  </a:schemeClr>
                </a:solidFill>
              </a:ln>
              <a:solidFill>
                <a:srgbClr val="FD5312"/>
              </a:solidFill>
              <a:latin typeface="나눔바른고딕" panose="020B0600000101010101" charset="-127"/>
              <a:ea typeface="나눔바른고딕" panose="020B0600000101010101" charset="-127"/>
            </a:endParaRPr>
          </a:p>
        </p:txBody>
      </p:sp>
      <p:sp>
        <p:nvSpPr>
          <p:cNvPr id="29" name="모서리가 둥근 직사각형 28">
            <a:extLst>
              <a:ext uri="{FF2B5EF4-FFF2-40B4-BE49-F238E27FC236}">
                <a16:creationId xmlns:a16="http://schemas.microsoft.com/office/drawing/2014/main" xmlns="" id="{A48839FD-54EA-214C-BE98-4BDD2DF3094C}"/>
              </a:ext>
            </a:extLst>
          </p:cNvPr>
          <p:cNvSpPr/>
          <p:nvPr/>
        </p:nvSpPr>
        <p:spPr>
          <a:xfrm>
            <a:off x="163006" y="802347"/>
            <a:ext cx="4789994" cy="669006"/>
          </a:xfrm>
          <a:prstGeom prst="roundRect">
            <a:avLst>
              <a:gd name="adj" fmla="val 50000"/>
            </a:avLst>
          </a:prstGeom>
          <a:solidFill>
            <a:srgbClr val="E2F0D9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2. </a:t>
            </a:r>
            <a:r>
              <a:rPr lang="ko-KR" altLang="en-US" sz="1400" b="1" dirty="0" err="1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학생정서</a:t>
            </a:r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·</a:t>
            </a:r>
            <a:r>
              <a:rPr lang="ko-KR" altLang="en-US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행동특성검사 온라인 검사</a:t>
            </a:r>
            <a:endParaRPr lang="en-US" altLang="ko-KR" sz="1400" b="1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66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r>
              <a:rPr lang="en-US" altLang="ko-KR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2.4. </a:t>
            </a:r>
            <a:r>
              <a:rPr lang="ko-KR" altLang="en-US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학부모의 자녀 확인</a:t>
            </a:r>
            <a:r>
              <a:rPr lang="en-US" altLang="ko-KR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(1/3)</a:t>
            </a:r>
            <a:endParaRPr lang="ko-KR" altLang="en-US" sz="2400" b="1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66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21" name="직사각형 20"/>
          <p:cNvSpPr/>
          <p:nvPr/>
        </p:nvSpPr>
        <p:spPr>
          <a:xfrm>
            <a:off x="4222119" y="4261775"/>
            <a:ext cx="925349" cy="251465"/>
          </a:xfrm>
          <a:prstGeom prst="rect">
            <a:avLst/>
          </a:prstGeom>
          <a:noFill/>
          <a:ln w="25400">
            <a:solidFill>
              <a:srgbClr val="FD531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4" name="타원 23"/>
          <p:cNvSpPr/>
          <p:nvPr/>
        </p:nvSpPr>
        <p:spPr>
          <a:xfrm>
            <a:off x="4125918" y="4156996"/>
            <a:ext cx="182880" cy="182880"/>
          </a:xfrm>
          <a:prstGeom prst="ellipse">
            <a:avLst/>
          </a:prstGeom>
          <a:solidFill>
            <a:srgbClr val="FD5312"/>
          </a:solidFill>
          <a:ln w="25400">
            <a:solidFill>
              <a:srgbClr val="FD531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b="1" dirty="0">
                <a:latin typeface="+mn-ea"/>
              </a:rPr>
              <a:t>1</a:t>
            </a:r>
            <a:endParaRPr lang="ko-KR" altLang="en-US" sz="1100" b="1" dirty="0">
              <a:latin typeface="+mn-ea"/>
            </a:endParaRPr>
          </a:p>
        </p:txBody>
      </p:sp>
      <p:pic>
        <p:nvPicPr>
          <p:cNvPr id="19" name="그림 1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97724" y="1019450"/>
            <a:ext cx="1980000" cy="5005000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</p:pic>
      <p:sp>
        <p:nvSpPr>
          <p:cNvPr id="20" name="직사각형 19"/>
          <p:cNvSpPr/>
          <p:nvPr/>
        </p:nvSpPr>
        <p:spPr>
          <a:xfrm>
            <a:off x="7316140" y="4608191"/>
            <a:ext cx="1752731" cy="341790"/>
          </a:xfrm>
          <a:prstGeom prst="rect">
            <a:avLst/>
          </a:prstGeom>
          <a:noFill/>
          <a:ln w="25400">
            <a:solidFill>
              <a:srgbClr val="FD531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타원 21"/>
          <p:cNvSpPr/>
          <p:nvPr/>
        </p:nvSpPr>
        <p:spPr>
          <a:xfrm>
            <a:off x="7222205" y="4508692"/>
            <a:ext cx="182880" cy="182880"/>
          </a:xfrm>
          <a:prstGeom prst="ellipse">
            <a:avLst/>
          </a:prstGeom>
          <a:solidFill>
            <a:srgbClr val="FD5312"/>
          </a:solidFill>
          <a:ln w="25400">
            <a:solidFill>
              <a:srgbClr val="FD531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b="1" dirty="0">
                <a:latin typeface="+mn-ea"/>
              </a:rPr>
              <a:t>1</a:t>
            </a:r>
            <a:endParaRPr lang="ko-KR" altLang="en-US" sz="1100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766856456"/>
      </p:ext>
    </p:extLst>
  </p:cSld>
  <p:clrMapOvr>
    <a:masterClrMapping/>
  </p:clrMapOvr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그림 2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92061" y="1024313"/>
            <a:ext cx="1975275" cy="5522537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</p:pic>
      <p:pic>
        <p:nvPicPr>
          <p:cNvPr id="11" name="그림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7395" y="1776559"/>
            <a:ext cx="5400000" cy="3600000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</p:pic>
      <p:sp>
        <p:nvSpPr>
          <p:cNvPr id="25" name="TextBox 24"/>
          <p:cNvSpPr txBox="1"/>
          <p:nvPr/>
        </p:nvSpPr>
        <p:spPr>
          <a:xfrm>
            <a:off x="116463" y="913221"/>
            <a:ext cx="7644849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90570"/>
            <a:r>
              <a:rPr lang="en-US" altLang="ko-KR" sz="2600" dirty="0">
                <a:solidFill>
                  <a:prstClr val="white"/>
                </a:solidFill>
                <a:latin typeface="HY울릉도M" panose="02030600000101010101" pitchFamily="18" charset="-127"/>
                <a:ea typeface="HY울릉도M" panose="02030600000101010101" pitchFamily="18" charset="-127"/>
              </a:rPr>
              <a:t>1. </a:t>
            </a:r>
            <a:r>
              <a:rPr lang="ko-KR" altLang="en-US" sz="2600" dirty="0">
                <a:solidFill>
                  <a:prstClr val="white"/>
                </a:solidFill>
                <a:latin typeface="HY울릉도M" panose="02030600000101010101" pitchFamily="18" charset="-127"/>
                <a:ea typeface="HY울릉도M" panose="02030600000101010101" pitchFamily="18" charset="-127"/>
              </a:rPr>
              <a:t>학교폭력 실태조사 추진 절차</a:t>
            </a: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1" y="628621"/>
            <a:ext cx="200119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9060" tIns="49530" rIns="99060" bIns="49530" numCol="1" anchor="ctr" anchorCtr="0" compatLnSpc="1">
            <a:prstTxWarp prst="textNoShape">
              <a:avLst/>
            </a:prstTxWarp>
            <a:spAutoFit/>
          </a:bodyPr>
          <a:lstStyle/>
          <a:p>
            <a:pPr defTabSz="990570"/>
            <a:endParaRPr lang="ko-KR" altLang="en-US" sz="1950">
              <a:solidFill>
                <a:prstClr val="black"/>
              </a:solidFill>
              <a:latin typeface="맑은 고딕"/>
              <a:ea typeface="맑은 고딕" panose="020B0503020000020004" pitchFamily="50" charset="-127"/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" y="628621"/>
            <a:ext cx="200119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9060" tIns="49530" rIns="99060" bIns="49530" numCol="1" anchor="ctr" anchorCtr="0" compatLnSpc="1">
            <a:prstTxWarp prst="textNoShape">
              <a:avLst/>
            </a:prstTxWarp>
            <a:spAutoFit/>
          </a:bodyPr>
          <a:lstStyle/>
          <a:p>
            <a:pPr defTabSz="990570"/>
            <a:endParaRPr lang="ko-KR" altLang="en-US" sz="1950">
              <a:solidFill>
                <a:prstClr val="black"/>
              </a:solidFill>
              <a:latin typeface="맑은 고딕"/>
              <a:ea typeface="맑은 고딕" panose="020B0503020000020004" pitchFamily="50" charset="-127"/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1" y="628621"/>
            <a:ext cx="200119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9060" tIns="49530" rIns="99060" bIns="49530" numCol="1" anchor="ctr" anchorCtr="0" compatLnSpc="1">
            <a:prstTxWarp prst="textNoShape">
              <a:avLst/>
            </a:prstTxWarp>
            <a:spAutoFit/>
          </a:bodyPr>
          <a:lstStyle/>
          <a:p>
            <a:pPr defTabSz="990570"/>
            <a:endParaRPr lang="ko-KR" altLang="en-US" sz="1950">
              <a:solidFill>
                <a:prstClr val="black"/>
              </a:solidFill>
              <a:latin typeface="맑은 고딕"/>
              <a:ea typeface="맑은 고딕" panose="020B0503020000020004" pitchFamily="50" charset="-127"/>
            </a:endParaRPr>
          </a:p>
        </p:txBody>
      </p:sp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1" y="628621"/>
            <a:ext cx="200119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9060" tIns="49530" rIns="99060" bIns="49530" numCol="1" anchor="ctr" anchorCtr="0" compatLnSpc="1">
            <a:prstTxWarp prst="textNoShape">
              <a:avLst/>
            </a:prstTxWarp>
            <a:spAutoFit/>
          </a:bodyPr>
          <a:lstStyle/>
          <a:p>
            <a:pPr defTabSz="990570"/>
            <a:endParaRPr lang="ko-KR" altLang="en-US" sz="1950">
              <a:solidFill>
                <a:prstClr val="black"/>
              </a:solidFill>
              <a:latin typeface="맑은 고딕"/>
              <a:ea typeface="맑은 고딕" panose="020B0503020000020004" pitchFamily="50" charset="-127"/>
            </a:endParaRPr>
          </a:p>
        </p:txBody>
      </p:sp>
      <p:sp>
        <p:nvSpPr>
          <p:cNvPr id="32" name="TextBox 4">
            <a:extLst>
              <a:ext uri="{FF2B5EF4-FFF2-40B4-BE49-F238E27FC236}">
                <a16:creationId xmlns:a16="http://schemas.microsoft.com/office/drawing/2014/main" xmlns="" id="{B2A2134E-34A5-422C-8D66-092F6558A4F0}"/>
              </a:ext>
            </a:extLst>
          </p:cNvPr>
          <p:cNvSpPr txBox="1"/>
          <p:nvPr/>
        </p:nvSpPr>
        <p:spPr>
          <a:xfrm>
            <a:off x="96327" y="39171"/>
            <a:ext cx="51569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000" b="1" spc="-70" dirty="0" err="1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학생정서</a:t>
            </a:r>
            <a:r>
              <a:rPr lang="ko-KR" altLang="en-US" sz="2000" b="1" spc="-70" dirty="0" err="1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맑은 고딕" panose="020B0503020000020004" pitchFamily="50" charset="-127"/>
              </a:rPr>
              <a:t>∙</a:t>
            </a:r>
            <a:r>
              <a:rPr lang="ko-KR" altLang="en-US" sz="2000" b="1" spc="-70" dirty="0" err="1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행동특성검사</a:t>
            </a:r>
            <a:r>
              <a:rPr lang="ko-KR" altLang="en-US" sz="2000" b="1" spc="-7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검사 참여 절차 및 화면 </a:t>
            </a:r>
          </a:p>
        </p:txBody>
      </p:sp>
      <p:sp>
        <p:nvSpPr>
          <p:cNvPr id="37" name="직사각형 36">
            <a:extLst>
              <a:ext uri="{FF2B5EF4-FFF2-40B4-BE49-F238E27FC236}">
                <a16:creationId xmlns:a16="http://schemas.microsoft.com/office/drawing/2014/main" xmlns="" id="{7E13B21E-D9E5-4BE6-AB9C-ADCDEF6AE8BD}"/>
              </a:ext>
            </a:extLst>
          </p:cNvPr>
          <p:cNvSpPr/>
          <p:nvPr/>
        </p:nvSpPr>
        <p:spPr>
          <a:xfrm>
            <a:off x="739776" y="5581968"/>
            <a:ext cx="6445249" cy="609398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000">
              <a:lnSpc>
                <a:spcPct val="120000"/>
              </a:lnSpc>
            </a:pP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① 참여 학생의 학부모가 대상 학생의 학교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및 학년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, 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반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, 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참여번호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입력</a:t>
            </a:r>
            <a:endParaRPr lang="en-US" altLang="ko-KR" sz="1100" b="1" dirty="0">
              <a:ln>
                <a:solidFill>
                  <a:schemeClr val="tx1">
                    <a:lumMod val="85000"/>
                    <a:lumOff val="15000"/>
                    <a:alpha val="0"/>
                  </a:schemeClr>
                </a:solidFill>
              </a:ln>
              <a:solidFill>
                <a:srgbClr val="FD5312"/>
              </a:solidFill>
              <a:latin typeface="나눔바른고딕" panose="020B0600000101010101" charset="-127"/>
              <a:ea typeface="나눔바른고딕" panose="020B0600000101010101" charset="-127"/>
            </a:endParaRPr>
          </a:p>
          <a:p>
            <a:pPr marL="36000">
              <a:lnSpc>
                <a:spcPct val="120000"/>
              </a:lnSpc>
            </a:pPr>
            <a:r>
              <a:rPr lang="ko-KR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②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입력한 정보를 확인 후 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[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확인하기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] 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버튼 클릭</a:t>
            </a:r>
            <a:endParaRPr lang="en-US" altLang="ko-KR" sz="1100" b="1" dirty="0">
              <a:ln>
                <a:solidFill>
                  <a:schemeClr val="tx1">
                    <a:lumMod val="85000"/>
                    <a:lumOff val="15000"/>
                    <a:alpha val="0"/>
                  </a:schemeClr>
                </a:solidFill>
              </a:ln>
              <a:solidFill>
                <a:srgbClr val="FD5312"/>
              </a:solidFill>
              <a:latin typeface="나눔바른고딕" panose="020B0600000101010101" charset="-127"/>
              <a:ea typeface="나눔바른고딕" panose="020B0600000101010101" charset="-127"/>
            </a:endParaRPr>
          </a:p>
          <a:p>
            <a:pPr marL="36000">
              <a:lnSpc>
                <a:spcPct val="120000"/>
              </a:lnSpc>
            </a:pP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※ 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검사참여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기간일 경우에는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우편번호 발송용 주소등록 팝업이 뜸</a:t>
            </a:r>
            <a:endParaRPr lang="en-US" altLang="ko-KR" sz="1100" b="1" dirty="0">
              <a:ln>
                <a:solidFill>
                  <a:schemeClr val="tx1">
                    <a:lumMod val="85000"/>
                    <a:lumOff val="15000"/>
                    <a:alpha val="0"/>
                  </a:schemeClr>
                </a:solidFill>
              </a:ln>
              <a:solidFill>
                <a:srgbClr val="FD5312"/>
              </a:solidFill>
              <a:latin typeface="나눔바른고딕" panose="020B0600000101010101" charset="-127"/>
              <a:ea typeface="나눔바른고딕" panose="020B0600000101010101" charset="-127"/>
            </a:endParaRPr>
          </a:p>
        </p:txBody>
      </p:sp>
      <p:sp>
        <p:nvSpPr>
          <p:cNvPr id="26" name="타원 25"/>
          <p:cNvSpPr/>
          <p:nvPr/>
        </p:nvSpPr>
        <p:spPr>
          <a:xfrm>
            <a:off x="6648971" y="1755953"/>
            <a:ext cx="49529" cy="3545454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90570"/>
            <a:endParaRPr lang="ko-KR" altLang="en-US" sz="1950">
              <a:solidFill>
                <a:prstClr val="white"/>
              </a:solidFill>
              <a:latin typeface="맑은 고딕"/>
              <a:ea typeface="맑은 고딕" panose="020B0503020000020004" pitchFamily="50" charset="-127"/>
            </a:endParaRPr>
          </a:p>
        </p:txBody>
      </p:sp>
      <p:sp>
        <p:nvSpPr>
          <p:cNvPr id="29" name="모서리가 둥근 직사각형 28">
            <a:extLst>
              <a:ext uri="{FF2B5EF4-FFF2-40B4-BE49-F238E27FC236}">
                <a16:creationId xmlns:a16="http://schemas.microsoft.com/office/drawing/2014/main" xmlns="" id="{A48839FD-54EA-214C-BE98-4BDD2DF3094C}"/>
              </a:ext>
            </a:extLst>
          </p:cNvPr>
          <p:cNvSpPr/>
          <p:nvPr/>
        </p:nvSpPr>
        <p:spPr>
          <a:xfrm>
            <a:off x="163006" y="802347"/>
            <a:ext cx="4789994" cy="669006"/>
          </a:xfrm>
          <a:prstGeom prst="roundRect">
            <a:avLst>
              <a:gd name="adj" fmla="val 50000"/>
            </a:avLst>
          </a:prstGeom>
          <a:solidFill>
            <a:srgbClr val="E2F0D9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2. </a:t>
            </a:r>
            <a:r>
              <a:rPr lang="ko-KR" altLang="en-US" sz="1400" b="1" dirty="0" err="1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학생정서</a:t>
            </a:r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·</a:t>
            </a:r>
            <a:r>
              <a:rPr lang="ko-KR" altLang="en-US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행동특성검사 온라인 검사</a:t>
            </a:r>
            <a:endParaRPr lang="en-US" altLang="ko-KR" sz="1400" b="1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66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r>
              <a:rPr lang="en-US" altLang="ko-KR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2.4. </a:t>
            </a:r>
            <a:r>
              <a:rPr lang="ko-KR" altLang="en-US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학부모의 자녀 확인</a:t>
            </a:r>
            <a:r>
              <a:rPr lang="en-US" altLang="ko-KR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(2/3)</a:t>
            </a:r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- </a:t>
            </a:r>
            <a:r>
              <a:rPr lang="ko-KR" altLang="en-US" sz="1400" b="1" dirty="0" err="1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참여번호</a:t>
            </a:r>
            <a:r>
              <a:rPr lang="ko-KR" altLang="en-US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자녀 확인</a:t>
            </a:r>
          </a:p>
        </p:txBody>
      </p:sp>
      <p:sp>
        <p:nvSpPr>
          <p:cNvPr id="27" name="직사각형 26"/>
          <p:cNvSpPr/>
          <p:nvPr/>
        </p:nvSpPr>
        <p:spPr>
          <a:xfrm>
            <a:off x="2704060" y="3358614"/>
            <a:ext cx="1496291" cy="958076"/>
          </a:xfrm>
          <a:prstGeom prst="rect">
            <a:avLst/>
          </a:prstGeom>
          <a:noFill/>
          <a:ln w="25400">
            <a:solidFill>
              <a:srgbClr val="FD531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8" name="타원 27"/>
          <p:cNvSpPr/>
          <p:nvPr/>
        </p:nvSpPr>
        <p:spPr>
          <a:xfrm>
            <a:off x="2612620" y="3267174"/>
            <a:ext cx="182880" cy="182880"/>
          </a:xfrm>
          <a:prstGeom prst="ellipse">
            <a:avLst/>
          </a:prstGeom>
          <a:solidFill>
            <a:srgbClr val="FD5312"/>
          </a:solidFill>
          <a:ln w="25400">
            <a:solidFill>
              <a:srgbClr val="FD531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b="1" dirty="0">
                <a:latin typeface="+mn-ea"/>
              </a:rPr>
              <a:t>1</a:t>
            </a:r>
            <a:endParaRPr lang="ko-KR" altLang="en-US" sz="1100" b="1" dirty="0">
              <a:latin typeface="+mn-ea"/>
            </a:endParaRPr>
          </a:p>
        </p:txBody>
      </p:sp>
      <p:sp>
        <p:nvSpPr>
          <p:cNvPr id="30" name="직사각형 29"/>
          <p:cNvSpPr/>
          <p:nvPr/>
        </p:nvSpPr>
        <p:spPr>
          <a:xfrm>
            <a:off x="3064925" y="4871841"/>
            <a:ext cx="934602" cy="251465"/>
          </a:xfrm>
          <a:prstGeom prst="rect">
            <a:avLst/>
          </a:prstGeom>
          <a:noFill/>
          <a:ln w="25400">
            <a:solidFill>
              <a:srgbClr val="FD531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4" name="타원 33"/>
          <p:cNvSpPr/>
          <p:nvPr/>
        </p:nvSpPr>
        <p:spPr>
          <a:xfrm>
            <a:off x="2973351" y="4767062"/>
            <a:ext cx="182880" cy="182880"/>
          </a:xfrm>
          <a:prstGeom prst="ellipse">
            <a:avLst/>
          </a:prstGeom>
          <a:solidFill>
            <a:srgbClr val="FD5312"/>
          </a:solidFill>
          <a:ln w="25400">
            <a:solidFill>
              <a:srgbClr val="FD531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b="1" dirty="0">
                <a:latin typeface="+mn-ea"/>
              </a:rPr>
              <a:t>2</a:t>
            </a:r>
            <a:endParaRPr lang="ko-KR" altLang="en-US" sz="1100" b="1" dirty="0">
              <a:latin typeface="+mn-ea"/>
            </a:endParaRPr>
          </a:p>
        </p:txBody>
      </p:sp>
      <p:sp>
        <p:nvSpPr>
          <p:cNvPr id="42" name="직사각형 41"/>
          <p:cNvSpPr/>
          <p:nvPr/>
        </p:nvSpPr>
        <p:spPr>
          <a:xfrm>
            <a:off x="7207077" y="2953941"/>
            <a:ext cx="1952797" cy="2074125"/>
          </a:xfrm>
          <a:prstGeom prst="rect">
            <a:avLst/>
          </a:prstGeom>
          <a:noFill/>
          <a:ln w="25400">
            <a:solidFill>
              <a:srgbClr val="FD531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5" name="타원 44"/>
          <p:cNvSpPr/>
          <p:nvPr/>
        </p:nvSpPr>
        <p:spPr>
          <a:xfrm>
            <a:off x="7116846" y="2819879"/>
            <a:ext cx="182880" cy="182880"/>
          </a:xfrm>
          <a:prstGeom prst="ellipse">
            <a:avLst/>
          </a:prstGeom>
          <a:solidFill>
            <a:srgbClr val="FD5312"/>
          </a:solidFill>
          <a:ln w="25400">
            <a:solidFill>
              <a:srgbClr val="FD531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b="1" dirty="0">
                <a:latin typeface="+mn-ea"/>
              </a:rPr>
              <a:t>1</a:t>
            </a:r>
            <a:endParaRPr lang="ko-KR" altLang="en-US" sz="1100" b="1" dirty="0">
              <a:latin typeface="+mn-ea"/>
            </a:endParaRPr>
          </a:p>
        </p:txBody>
      </p:sp>
      <p:sp>
        <p:nvSpPr>
          <p:cNvPr id="46" name="직사각형 45"/>
          <p:cNvSpPr/>
          <p:nvPr/>
        </p:nvSpPr>
        <p:spPr>
          <a:xfrm>
            <a:off x="7237836" y="5729363"/>
            <a:ext cx="1897828" cy="247279"/>
          </a:xfrm>
          <a:prstGeom prst="rect">
            <a:avLst/>
          </a:prstGeom>
          <a:noFill/>
          <a:ln w="25400">
            <a:solidFill>
              <a:srgbClr val="FD531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4" name="타원 23"/>
          <p:cNvSpPr/>
          <p:nvPr/>
        </p:nvSpPr>
        <p:spPr>
          <a:xfrm>
            <a:off x="7116846" y="5637923"/>
            <a:ext cx="182880" cy="182880"/>
          </a:xfrm>
          <a:prstGeom prst="ellipse">
            <a:avLst/>
          </a:prstGeom>
          <a:solidFill>
            <a:srgbClr val="FD5312"/>
          </a:solidFill>
          <a:ln w="25400">
            <a:solidFill>
              <a:srgbClr val="FD531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b="1" dirty="0">
                <a:latin typeface="+mn-ea"/>
              </a:rPr>
              <a:t>2</a:t>
            </a:r>
            <a:endParaRPr lang="ko-KR" altLang="en-US" sz="1100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681633544"/>
      </p:ext>
    </p:extLst>
  </p:cSld>
  <p:clrMapOvr>
    <a:masterClrMapping/>
  </p:clrMapOvr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그림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95065" y="1022380"/>
            <a:ext cx="1976009" cy="5105369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</p:pic>
      <p:pic>
        <p:nvPicPr>
          <p:cNvPr id="8" name="그림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1816" y="1777932"/>
            <a:ext cx="5400000" cy="3600000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</p:pic>
      <p:sp>
        <p:nvSpPr>
          <p:cNvPr id="25" name="TextBox 24"/>
          <p:cNvSpPr txBox="1"/>
          <p:nvPr/>
        </p:nvSpPr>
        <p:spPr>
          <a:xfrm>
            <a:off x="116463" y="913221"/>
            <a:ext cx="7644849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90570"/>
            <a:r>
              <a:rPr lang="en-US" altLang="ko-KR" sz="2600" dirty="0">
                <a:solidFill>
                  <a:prstClr val="white"/>
                </a:solidFill>
                <a:latin typeface="HY울릉도M" panose="02030600000101010101" pitchFamily="18" charset="-127"/>
                <a:ea typeface="HY울릉도M" panose="02030600000101010101" pitchFamily="18" charset="-127"/>
              </a:rPr>
              <a:t>1. </a:t>
            </a:r>
            <a:r>
              <a:rPr lang="ko-KR" altLang="en-US" sz="2600" dirty="0">
                <a:solidFill>
                  <a:prstClr val="white"/>
                </a:solidFill>
                <a:latin typeface="HY울릉도M" panose="02030600000101010101" pitchFamily="18" charset="-127"/>
                <a:ea typeface="HY울릉도M" panose="02030600000101010101" pitchFamily="18" charset="-127"/>
              </a:rPr>
              <a:t>학교폭력 실태조사 추진 절차</a:t>
            </a: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1" y="628621"/>
            <a:ext cx="200119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9060" tIns="49530" rIns="99060" bIns="49530" numCol="1" anchor="ctr" anchorCtr="0" compatLnSpc="1">
            <a:prstTxWarp prst="textNoShape">
              <a:avLst/>
            </a:prstTxWarp>
            <a:spAutoFit/>
          </a:bodyPr>
          <a:lstStyle/>
          <a:p>
            <a:pPr defTabSz="990570"/>
            <a:endParaRPr lang="ko-KR" altLang="en-US" sz="1950">
              <a:solidFill>
                <a:prstClr val="black"/>
              </a:solidFill>
              <a:latin typeface="맑은 고딕"/>
              <a:ea typeface="맑은 고딕" panose="020B0503020000020004" pitchFamily="50" charset="-127"/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" y="628621"/>
            <a:ext cx="200119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9060" tIns="49530" rIns="99060" bIns="49530" numCol="1" anchor="ctr" anchorCtr="0" compatLnSpc="1">
            <a:prstTxWarp prst="textNoShape">
              <a:avLst/>
            </a:prstTxWarp>
            <a:spAutoFit/>
          </a:bodyPr>
          <a:lstStyle/>
          <a:p>
            <a:pPr defTabSz="990570"/>
            <a:endParaRPr lang="ko-KR" altLang="en-US" sz="1950">
              <a:solidFill>
                <a:prstClr val="black"/>
              </a:solidFill>
              <a:latin typeface="맑은 고딕"/>
              <a:ea typeface="맑은 고딕" panose="020B0503020000020004" pitchFamily="50" charset="-127"/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1" y="628621"/>
            <a:ext cx="200119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9060" tIns="49530" rIns="99060" bIns="49530" numCol="1" anchor="ctr" anchorCtr="0" compatLnSpc="1">
            <a:prstTxWarp prst="textNoShape">
              <a:avLst/>
            </a:prstTxWarp>
            <a:spAutoFit/>
          </a:bodyPr>
          <a:lstStyle/>
          <a:p>
            <a:pPr defTabSz="990570"/>
            <a:endParaRPr lang="ko-KR" altLang="en-US" sz="1950">
              <a:solidFill>
                <a:prstClr val="black"/>
              </a:solidFill>
              <a:latin typeface="맑은 고딕"/>
              <a:ea typeface="맑은 고딕" panose="020B0503020000020004" pitchFamily="50" charset="-127"/>
            </a:endParaRPr>
          </a:p>
        </p:txBody>
      </p:sp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1" y="628621"/>
            <a:ext cx="200119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9060" tIns="49530" rIns="99060" bIns="49530" numCol="1" anchor="ctr" anchorCtr="0" compatLnSpc="1">
            <a:prstTxWarp prst="textNoShape">
              <a:avLst/>
            </a:prstTxWarp>
            <a:spAutoFit/>
          </a:bodyPr>
          <a:lstStyle/>
          <a:p>
            <a:pPr defTabSz="990570"/>
            <a:endParaRPr lang="ko-KR" altLang="en-US" sz="1950">
              <a:solidFill>
                <a:prstClr val="black"/>
              </a:solidFill>
              <a:latin typeface="맑은 고딕"/>
              <a:ea typeface="맑은 고딕" panose="020B0503020000020004" pitchFamily="50" charset="-127"/>
            </a:endParaRPr>
          </a:p>
        </p:txBody>
      </p:sp>
      <p:sp>
        <p:nvSpPr>
          <p:cNvPr id="32" name="TextBox 4">
            <a:extLst>
              <a:ext uri="{FF2B5EF4-FFF2-40B4-BE49-F238E27FC236}">
                <a16:creationId xmlns:a16="http://schemas.microsoft.com/office/drawing/2014/main" xmlns="" id="{B2A2134E-34A5-422C-8D66-092F6558A4F0}"/>
              </a:ext>
            </a:extLst>
          </p:cNvPr>
          <p:cNvSpPr txBox="1"/>
          <p:nvPr/>
        </p:nvSpPr>
        <p:spPr>
          <a:xfrm>
            <a:off x="96327" y="39171"/>
            <a:ext cx="51569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000" b="1" spc="-70" dirty="0" err="1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학생정서</a:t>
            </a:r>
            <a:r>
              <a:rPr lang="ko-KR" altLang="en-US" sz="2000" b="1" spc="-70" dirty="0" err="1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맑은 고딕" panose="020B0503020000020004" pitchFamily="50" charset="-127"/>
              </a:rPr>
              <a:t>∙</a:t>
            </a:r>
            <a:r>
              <a:rPr lang="ko-KR" altLang="en-US" sz="2000" b="1" spc="-70" dirty="0" err="1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행동특성검사</a:t>
            </a:r>
            <a:r>
              <a:rPr lang="ko-KR" altLang="en-US" sz="2000" b="1" spc="-7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검사 참여 절차 및 화면 </a:t>
            </a:r>
          </a:p>
        </p:txBody>
      </p:sp>
      <p:sp>
        <p:nvSpPr>
          <p:cNvPr id="37" name="직사각형 36">
            <a:extLst>
              <a:ext uri="{FF2B5EF4-FFF2-40B4-BE49-F238E27FC236}">
                <a16:creationId xmlns:a16="http://schemas.microsoft.com/office/drawing/2014/main" xmlns="" id="{7E13B21E-D9E5-4BE6-AB9C-ADCDEF6AE8BD}"/>
              </a:ext>
            </a:extLst>
          </p:cNvPr>
          <p:cNvSpPr/>
          <p:nvPr/>
        </p:nvSpPr>
        <p:spPr>
          <a:xfrm>
            <a:off x="739776" y="5574350"/>
            <a:ext cx="6445249" cy="193258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000">
              <a:lnSpc>
                <a:spcPct val="120000"/>
              </a:lnSpc>
            </a:pP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① 검사결과에 대한 우편발송 주소 등록하고 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[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주소 저장 및 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검사시작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] 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버튼 클릭</a:t>
            </a:r>
            <a:endParaRPr lang="en-US" altLang="ko-KR" sz="1100" b="1" dirty="0">
              <a:ln>
                <a:solidFill>
                  <a:schemeClr val="tx1">
                    <a:lumMod val="85000"/>
                    <a:lumOff val="15000"/>
                    <a:alpha val="0"/>
                  </a:schemeClr>
                </a:solidFill>
              </a:ln>
              <a:solidFill>
                <a:srgbClr val="FD5312"/>
              </a:solidFill>
              <a:latin typeface="나눔바른고딕" panose="020B0600000101010101" charset="-127"/>
              <a:ea typeface="나눔바른고딕" panose="020B0600000101010101" charset="-127"/>
            </a:endParaRPr>
          </a:p>
        </p:txBody>
      </p:sp>
      <p:sp>
        <p:nvSpPr>
          <p:cNvPr id="26" name="타원 25"/>
          <p:cNvSpPr/>
          <p:nvPr/>
        </p:nvSpPr>
        <p:spPr>
          <a:xfrm>
            <a:off x="6648971" y="1755953"/>
            <a:ext cx="49529" cy="3545454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90570"/>
            <a:endParaRPr lang="ko-KR" altLang="en-US" sz="1950">
              <a:solidFill>
                <a:prstClr val="white"/>
              </a:solidFill>
              <a:latin typeface="맑은 고딕"/>
              <a:ea typeface="맑은 고딕" panose="020B0503020000020004" pitchFamily="50" charset="-127"/>
            </a:endParaRPr>
          </a:p>
        </p:txBody>
      </p:sp>
      <p:sp>
        <p:nvSpPr>
          <p:cNvPr id="29" name="모서리가 둥근 직사각형 28">
            <a:extLst>
              <a:ext uri="{FF2B5EF4-FFF2-40B4-BE49-F238E27FC236}">
                <a16:creationId xmlns:a16="http://schemas.microsoft.com/office/drawing/2014/main" xmlns="" id="{A48839FD-54EA-214C-BE98-4BDD2DF3094C}"/>
              </a:ext>
            </a:extLst>
          </p:cNvPr>
          <p:cNvSpPr/>
          <p:nvPr/>
        </p:nvSpPr>
        <p:spPr>
          <a:xfrm>
            <a:off x="163006" y="802347"/>
            <a:ext cx="4789994" cy="669006"/>
          </a:xfrm>
          <a:prstGeom prst="roundRect">
            <a:avLst>
              <a:gd name="adj" fmla="val 50000"/>
            </a:avLst>
          </a:prstGeom>
          <a:solidFill>
            <a:srgbClr val="E2F0D9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2. </a:t>
            </a:r>
            <a:r>
              <a:rPr lang="ko-KR" altLang="en-US" sz="1400" b="1" dirty="0" err="1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학생정서</a:t>
            </a:r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·</a:t>
            </a:r>
            <a:r>
              <a:rPr lang="ko-KR" altLang="en-US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행동특성검사 온라인 검사</a:t>
            </a:r>
            <a:endParaRPr lang="en-US" altLang="ko-KR" sz="1400" b="1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66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r>
              <a:rPr lang="en-US" altLang="ko-KR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2.4. </a:t>
            </a:r>
            <a:r>
              <a:rPr lang="ko-KR" altLang="en-US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학부모의 자녀 확인</a:t>
            </a:r>
            <a:r>
              <a:rPr lang="en-US" altLang="ko-KR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(3/3)</a:t>
            </a:r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- </a:t>
            </a:r>
            <a:r>
              <a:rPr lang="ko-KR" altLang="en-US" sz="1400" b="1" spc="-50" dirty="0" err="1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우편발송용</a:t>
            </a:r>
            <a:r>
              <a:rPr lang="ko-KR" altLang="en-US" sz="1400" b="1" spc="-5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주소 등록</a:t>
            </a:r>
            <a:endParaRPr lang="ko-KR" altLang="en-US" b="1" spc="-50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66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18" name="직사각형 17"/>
          <p:cNvSpPr/>
          <p:nvPr/>
        </p:nvSpPr>
        <p:spPr>
          <a:xfrm>
            <a:off x="3130664" y="4202855"/>
            <a:ext cx="828562" cy="229445"/>
          </a:xfrm>
          <a:prstGeom prst="rect">
            <a:avLst/>
          </a:prstGeom>
          <a:noFill/>
          <a:ln w="25400">
            <a:solidFill>
              <a:srgbClr val="FD531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" name="타원 18"/>
          <p:cNvSpPr/>
          <p:nvPr/>
        </p:nvSpPr>
        <p:spPr>
          <a:xfrm>
            <a:off x="3039224" y="4091726"/>
            <a:ext cx="182880" cy="182880"/>
          </a:xfrm>
          <a:prstGeom prst="ellipse">
            <a:avLst/>
          </a:prstGeom>
          <a:solidFill>
            <a:srgbClr val="FD5312"/>
          </a:solidFill>
          <a:ln w="25400">
            <a:solidFill>
              <a:srgbClr val="FD531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b="1" dirty="0">
                <a:latin typeface="+mn-ea"/>
              </a:rPr>
              <a:t>1</a:t>
            </a:r>
            <a:endParaRPr lang="ko-KR" altLang="en-US" sz="1100" b="1" dirty="0">
              <a:latin typeface="+mn-ea"/>
            </a:endParaRPr>
          </a:p>
        </p:txBody>
      </p:sp>
      <p:sp>
        <p:nvSpPr>
          <p:cNvPr id="20" name="직사각형 19"/>
          <p:cNvSpPr/>
          <p:nvPr/>
        </p:nvSpPr>
        <p:spPr>
          <a:xfrm>
            <a:off x="7369948" y="4833472"/>
            <a:ext cx="1641912" cy="405737"/>
          </a:xfrm>
          <a:prstGeom prst="rect">
            <a:avLst/>
          </a:prstGeom>
          <a:noFill/>
          <a:ln w="25400">
            <a:solidFill>
              <a:srgbClr val="FD531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" name="타원 20"/>
          <p:cNvSpPr/>
          <p:nvPr/>
        </p:nvSpPr>
        <p:spPr>
          <a:xfrm>
            <a:off x="7287341" y="4772793"/>
            <a:ext cx="182880" cy="182880"/>
          </a:xfrm>
          <a:prstGeom prst="ellipse">
            <a:avLst/>
          </a:prstGeom>
          <a:solidFill>
            <a:srgbClr val="FD5312"/>
          </a:solidFill>
          <a:ln w="25400">
            <a:solidFill>
              <a:srgbClr val="FD531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b="1" dirty="0">
                <a:latin typeface="+mn-ea"/>
              </a:rPr>
              <a:t>1</a:t>
            </a:r>
            <a:endParaRPr lang="ko-KR" altLang="en-US" sz="1100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822013975"/>
      </p:ext>
    </p:extLst>
  </p:cSld>
  <p:clrMapOvr>
    <a:masterClrMapping/>
  </p:clrMapOvr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그림 20"/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749806" y="1779588"/>
            <a:ext cx="5400000" cy="3600000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</p:pic>
      <p:pic>
        <p:nvPicPr>
          <p:cNvPr id="17" name="그림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97725" y="1022381"/>
            <a:ext cx="1976400" cy="5130800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</p:pic>
      <p:sp>
        <p:nvSpPr>
          <p:cNvPr id="25" name="TextBox 24"/>
          <p:cNvSpPr txBox="1"/>
          <p:nvPr/>
        </p:nvSpPr>
        <p:spPr>
          <a:xfrm>
            <a:off x="116463" y="913221"/>
            <a:ext cx="7644849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90570"/>
            <a:r>
              <a:rPr lang="en-US" altLang="ko-KR" sz="2600" dirty="0">
                <a:solidFill>
                  <a:prstClr val="white"/>
                </a:solidFill>
                <a:latin typeface="HY울릉도M" panose="02030600000101010101" pitchFamily="18" charset="-127"/>
                <a:ea typeface="HY울릉도M" panose="02030600000101010101" pitchFamily="18" charset="-127"/>
              </a:rPr>
              <a:t>1. </a:t>
            </a:r>
            <a:r>
              <a:rPr lang="ko-KR" altLang="en-US" sz="2600" dirty="0">
                <a:solidFill>
                  <a:prstClr val="white"/>
                </a:solidFill>
                <a:latin typeface="HY울릉도M" panose="02030600000101010101" pitchFamily="18" charset="-127"/>
                <a:ea typeface="HY울릉도M" panose="02030600000101010101" pitchFamily="18" charset="-127"/>
              </a:rPr>
              <a:t>학교폭력 실태조사 추진 절차</a:t>
            </a: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1" y="628621"/>
            <a:ext cx="200119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9060" tIns="49530" rIns="99060" bIns="49530" numCol="1" anchor="ctr" anchorCtr="0" compatLnSpc="1">
            <a:prstTxWarp prst="textNoShape">
              <a:avLst/>
            </a:prstTxWarp>
            <a:spAutoFit/>
          </a:bodyPr>
          <a:lstStyle/>
          <a:p>
            <a:pPr defTabSz="990570"/>
            <a:endParaRPr lang="ko-KR" altLang="en-US" sz="1950">
              <a:solidFill>
                <a:prstClr val="black"/>
              </a:solidFill>
              <a:latin typeface="맑은 고딕"/>
              <a:ea typeface="맑은 고딕" panose="020B0503020000020004" pitchFamily="50" charset="-127"/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" y="628621"/>
            <a:ext cx="200119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9060" tIns="49530" rIns="99060" bIns="49530" numCol="1" anchor="ctr" anchorCtr="0" compatLnSpc="1">
            <a:prstTxWarp prst="textNoShape">
              <a:avLst/>
            </a:prstTxWarp>
            <a:spAutoFit/>
          </a:bodyPr>
          <a:lstStyle/>
          <a:p>
            <a:pPr defTabSz="990570"/>
            <a:endParaRPr lang="ko-KR" altLang="en-US" sz="1950">
              <a:solidFill>
                <a:prstClr val="black"/>
              </a:solidFill>
              <a:latin typeface="맑은 고딕"/>
              <a:ea typeface="맑은 고딕" panose="020B0503020000020004" pitchFamily="50" charset="-127"/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1" y="628621"/>
            <a:ext cx="200119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9060" tIns="49530" rIns="99060" bIns="49530" numCol="1" anchor="ctr" anchorCtr="0" compatLnSpc="1">
            <a:prstTxWarp prst="textNoShape">
              <a:avLst/>
            </a:prstTxWarp>
            <a:spAutoFit/>
          </a:bodyPr>
          <a:lstStyle/>
          <a:p>
            <a:pPr defTabSz="990570"/>
            <a:endParaRPr lang="ko-KR" altLang="en-US" sz="1950">
              <a:solidFill>
                <a:prstClr val="black"/>
              </a:solidFill>
              <a:latin typeface="맑은 고딕"/>
              <a:ea typeface="맑은 고딕" panose="020B0503020000020004" pitchFamily="50" charset="-127"/>
            </a:endParaRPr>
          </a:p>
        </p:txBody>
      </p:sp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1" y="628621"/>
            <a:ext cx="200119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9060" tIns="49530" rIns="99060" bIns="49530" numCol="1" anchor="ctr" anchorCtr="0" compatLnSpc="1">
            <a:prstTxWarp prst="textNoShape">
              <a:avLst/>
            </a:prstTxWarp>
            <a:spAutoFit/>
          </a:bodyPr>
          <a:lstStyle/>
          <a:p>
            <a:pPr defTabSz="990570"/>
            <a:endParaRPr lang="ko-KR" altLang="en-US" sz="1950">
              <a:solidFill>
                <a:prstClr val="black"/>
              </a:solidFill>
              <a:latin typeface="맑은 고딕"/>
              <a:ea typeface="맑은 고딕" panose="020B0503020000020004" pitchFamily="50" charset="-127"/>
            </a:endParaRPr>
          </a:p>
        </p:txBody>
      </p:sp>
      <p:sp>
        <p:nvSpPr>
          <p:cNvPr id="32" name="TextBox 4">
            <a:extLst>
              <a:ext uri="{FF2B5EF4-FFF2-40B4-BE49-F238E27FC236}">
                <a16:creationId xmlns:a16="http://schemas.microsoft.com/office/drawing/2014/main" xmlns="" id="{B2A2134E-34A5-422C-8D66-092F6558A4F0}"/>
              </a:ext>
            </a:extLst>
          </p:cNvPr>
          <p:cNvSpPr txBox="1"/>
          <p:nvPr/>
        </p:nvSpPr>
        <p:spPr>
          <a:xfrm>
            <a:off x="96327" y="39171"/>
            <a:ext cx="51569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000" b="1" spc="-70" dirty="0" err="1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학생정서</a:t>
            </a:r>
            <a:r>
              <a:rPr lang="ko-KR" altLang="en-US" sz="2000" b="1" spc="-70" dirty="0" err="1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맑은 고딕" panose="020B0503020000020004" pitchFamily="50" charset="-127"/>
              </a:rPr>
              <a:t>∙</a:t>
            </a:r>
            <a:r>
              <a:rPr lang="ko-KR" altLang="en-US" sz="2000" b="1" spc="-70" dirty="0" err="1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행동특성검사</a:t>
            </a:r>
            <a:r>
              <a:rPr lang="ko-KR" altLang="en-US" sz="2000" b="1" spc="-7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검사 참여 절차 및 화면 </a:t>
            </a:r>
          </a:p>
        </p:txBody>
      </p:sp>
      <p:sp>
        <p:nvSpPr>
          <p:cNvPr id="37" name="직사각형 36">
            <a:extLst>
              <a:ext uri="{FF2B5EF4-FFF2-40B4-BE49-F238E27FC236}">
                <a16:creationId xmlns:a16="http://schemas.microsoft.com/office/drawing/2014/main" xmlns="" id="{7E13B21E-D9E5-4BE6-AB9C-ADCDEF6AE8BD}"/>
              </a:ext>
            </a:extLst>
          </p:cNvPr>
          <p:cNvSpPr/>
          <p:nvPr/>
        </p:nvSpPr>
        <p:spPr>
          <a:xfrm>
            <a:off x="739776" y="5581970"/>
            <a:ext cx="6445249" cy="203133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000">
              <a:lnSpc>
                <a:spcPct val="120000"/>
              </a:lnSpc>
            </a:pP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① 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학생정서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·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행동특성검사 설명안내를 보기 원할 경우 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[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검사설명안내보기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] 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버튼을 클릭</a:t>
            </a:r>
            <a:endParaRPr lang="en-US" altLang="ko-KR" sz="1100" b="1" dirty="0">
              <a:ln>
                <a:solidFill>
                  <a:schemeClr val="tx1">
                    <a:lumMod val="85000"/>
                    <a:lumOff val="15000"/>
                    <a:alpha val="0"/>
                  </a:schemeClr>
                </a:solidFill>
              </a:ln>
              <a:solidFill>
                <a:srgbClr val="FD5312"/>
              </a:solidFill>
              <a:latin typeface="나눔바른고딕" panose="020B0600000101010101" charset="-127"/>
              <a:ea typeface="나눔바른고딕" panose="020B0600000101010101" charset="-127"/>
            </a:endParaRPr>
          </a:p>
        </p:txBody>
      </p:sp>
      <p:sp>
        <p:nvSpPr>
          <p:cNvPr id="26" name="타원 25"/>
          <p:cNvSpPr/>
          <p:nvPr/>
        </p:nvSpPr>
        <p:spPr>
          <a:xfrm>
            <a:off x="6657284" y="1764266"/>
            <a:ext cx="49529" cy="3545454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90570"/>
            <a:endParaRPr lang="ko-KR" altLang="en-US" sz="1950" dirty="0">
              <a:solidFill>
                <a:prstClr val="white"/>
              </a:solidFill>
              <a:latin typeface="맑은 고딕"/>
              <a:ea typeface="맑은 고딕" panose="020B0503020000020004" pitchFamily="50" charset="-127"/>
            </a:endParaRPr>
          </a:p>
        </p:txBody>
      </p:sp>
      <p:sp>
        <p:nvSpPr>
          <p:cNvPr id="29" name="모서리가 둥근 직사각형 28">
            <a:extLst>
              <a:ext uri="{FF2B5EF4-FFF2-40B4-BE49-F238E27FC236}">
                <a16:creationId xmlns:a16="http://schemas.microsoft.com/office/drawing/2014/main" xmlns="" id="{A48839FD-54EA-214C-BE98-4BDD2DF3094C}"/>
              </a:ext>
            </a:extLst>
          </p:cNvPr>
          <p:cNvSpPr/>
          <p:nvPr/>
        </p:nvSpPr>
        <p:spPr>
          <a:xfrm>
            <a:off x="163006" y="802347"/>
            <a:ext cx="4789994" cy="669006"/>
          </a:xfrm>
          <a:prstGeom prst="roundRect">
            <a:avLst>
              <a:gd name="adj" fmla="val 50000"/>
            </a:avLst>
          </a:prstGeom>
          <a:solidFill>
            <a:srgbClr val="E2F0D9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2. </a:t>
            </a:r>
            <a:r>
              <a:rPr lang="ko-KR" altLang="en-US" sz="1400" b="1" dirty="0" err="1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학생정서</a:t>
            </a:r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·</a:t>
            </a:r>
            <a:r>
              <a:rPr lang="ko-KR" altLang="en-US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행동특성검사 온라인 검사</a:t>
            </a:r>
            <a:endParaRPr lang="en-US" altLang="ko-KR" sz="1400" b="1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66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r>
              <a:rPr lang="en-US" altLang="ko-KR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2.5. </a:t>
            </a:r>
            <a:r>
              <a:rPr lang="ko-KR" altLang="en-US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설명 동영상 시청</a:t>
            </a:r>
            <a:r>
              <a:rPr lang="en-US" altLang="ko-KR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(1/3) </a:t>
            </a:r>
            <a:r>
              <a:rPr lang="en-US" altLang="ko-KR" sz="1400" b="1" spc="-5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– </a:t>
            </a:r>
            <a:r>
              <a:rPr lang="ko-KR" altLang="en-US" sz="1400" b="1" spc="-5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동영상 </a:t>
            </a:r>
            <a:r>
              <a:rPr lang="ko-KR" altLang="en-US" sz="1400" b="1" spc="-50" dirty="0" err="1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보러가기</a:t>
            </a:r>
            <a:endParaRPr lang="ko-KR" altLang="en-US" sz="1400" b="1" spc="-50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66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18" name="직사각형 17"/>
          <p:cNvSpPr/>
          <p:nvPr/>
        </p:nvSpPr>
        <p:spPr>
          <a:xfrm>
            <a:off x="2750554" y="3743226"/>
            <a:ext cx="776611" cy="229445"/>
          </a:xfrm>
          <a:prstGeom prst="rect">
            <a:avLst/>
          </a:prstGeom>
          <a:noFill/>
          <a:ln w="25400">
            <a:solidFill>
              <a:srgbClr val="FD531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" name="타원 18"/>
          <p:cNvSpPr/>
          <p:nvPr/>
        </p:nvSpPr>
        <p:spPr>
          <a:xfrm>
            <a:off x="2640501" y="3638447"/>
            <a:ext cx="182880" cy="182880"/>
          </a:xfrm>
          <a:prstGeom prst="ellipse">
            <a:avLst/>
          </a:prstGeom>
          <a:solidFill>
            <a:srgbClr val="FD5312"/>
          </a:solidFill>
          <a:ln w="25400">
            <a:solidFill>
              <a:srgbClr val="FD531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b="1" dirty="0">
                <a:latin typeface="+mn-ea"/>
              </a:rPr>
              <a:t>1</a:t>
            </a:r>
            <a:endParaRPr lang="ko-KR" altLang="en-US" sz="1100" b="1" dirty="0">
              <a:latin typeface="+mn-ea"/>
            </a:endParaRPr>
          </a:p>
        </p:txBody>
      </p:sp>
      <p:sp>
        <p:nvSpPr>
          <p:cNvPr id="27" name="직사각형 26"/>
          <p:cNvSpPr/>
          <p:nvPr/>
        </p:nvSpPr>
        <p:spPr>
          <a:xfrm>
            <a:off x="7355544" y="4007093"/>
            <a:ext cx="776611" cy="412912"/>
          </a:xfrm>
          <a:prstGeom prst="rect">
            <a:avLst/>
          </a:prstGeom>
          <a:noFill/>
          <a:ln w="25400">
            <a:solidFill>
              <a:srgbClr val="FD531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8" name="타원 27"/>
          <p:cNvSpPr/>
          <p:nvPr/>
        </p:nvSpPr>
        <p:spPr>
          <a:xfrm>
            <a:off x="7258713" y="3915653"/>
            <a:ext cx="182880" cy="182880"/>
          </a:xfrm>
          <a:prstGeom prst="ellipse">
            <a:avLst/>
          </a:prstGeom>
          <a:solidFill>
            <a:srgbClr val="FD5312"/>
          </a:solidFill>
          <a:ln w="25400">
            <a:solidFill>
              <a:srgbClr val="FD531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b="1" dirty="0">
                <a:latin typeface="+mn-ea"/>
              </a:rPr>
              <a:t>1</a:t>
            </a:r>
            <a:endParaRPr lang="ko-KR" altLang="en-US" sz="1100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260173188"/>
      </p:ext>
    </p:extLst>
  </p:cSld>
  <p:clrMapOvr>
    <a:masterClrMapping/>
  </p:clrMapOvr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24"/>
          <p:cNvSpPr txBox="1"/>
          <p:nvPr/>
        </p:nvSpPr>
        <p:spPr>
          <a:xfrm>
            <a:off x="116463" y="913221"/>
            <a:ext cx="7644849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90570"/>
            <a:r>
              <a:rPr lang="en-US" altLang="ko-KR" sz="2600" dirty="0">
                <a:solidFill>
                  <a:prstClr val="white"/>
                </a:solidFill>
                <a:latin typeface="HY울릉도M" panose="02030600000101010101" pitchFamily="18" charset="-127"/>
                <a:ea typeface="HY울릉도M" panose="02030600000101010101" pitchFamily="18" charset="-127"/>
              </a:rPr>
              <a:t>1. </a:t>
            </a:r>
            <a:r>
              <a:rPr lang="ko-KR" altLang="en-US" sz="2600" dirty="0">
                <a:solidFill>
                  <a:prstClr val="white"/>
                </a:solidFill>
                <a:latin typeface="HY울릉도M" panose="02030600000101010101" pitchFamily="18" charset="-127"/>
                <a:ea typeface="HY울릉도M" panose="02030600000101010101" pitchFamily="18" charset="-127"/>
              </a:rPr>
              <a:t>학교폭력 실태조사 추진 절차</a:t>
            </a: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1" y="628621"/>
            <a:ext cx="200119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9060" tIns="49530" rIns="99060" bIns="49530" numCol="1" anchor="ctr" anchorCtr="0" compatLnSpc="1">
            <a:prstTxWarp prst="textNoShape">
              <a:avLst/>
            </a:prstTxWarp>
            <a:spAutoFit/>
          </a:bodyPr>
          <a:lstStyle/>
          <a:p>
            <a:pPr defTabSz="990570"/>
            <a:endParaRPr lang="ko-KR" altLang="en-US" sz="1950">
              <a:solidFill>
                <a:prstClr val="black"/>
              </a:solidFill>
              <a:latin typeface="맑은 고딕"/>
              <a:ea typeface="맑은 고딕" panose="020B0503020000020004" pitchFamily="50" charset="-127"/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" y="628621"/>
            <a:ext cx="200119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9060" tIns="49530" rIns="99060" bIns="49530" numCol="1" anchor="ctr" anchorCtr="0" compatLnSpc="1">
            <a:prstTxWarp prst="textNoShape">
              <a:avLst/>
            </a:prstTxWarp>
            <a:spAutoFit/>
          </a:bodyPr>
          <a:lstStyle/>
          <a:p>
            <a:pPr defTabSz="990570"/>
            <a:endParaRPr lang="ko-KR" altLang="en-US" sz="1950">
              <a:solidFill>
                <a:prstClr val="black"/>
              </a:solidFill>
              <a:latin typeface="맑은 고딕"/>
              <a:ea typeface="맑은 고딕" panose="020B0503020000020004" pitchFamily="50" charset="-127"/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1" y="628621"/>
            <a:ext cx="200119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9060" tIns="49530" rIns="99060" bIns="49530" numCol="1" anchor="ctr" anchorCtr="0" compatLnSpc="1">
            <a:prstTxWarp prst="textNoShape">
              <a:avLst/>
            </a:prstTxWarp>
            <a:spAutoFit/>
          </a:bodyPr>
          <a:lstStyle/>
          <a:p>
            <a:pPr defTabSz="990570"/>
            <a:endParaRPr lang="ko-KR" altLang="en-US" sz="1950">
              <a:solidFill>
                <a:prstClr val="black"/>
              </a:solidFill>
              <a:latin typeface="맑은 고딕"/>
              <a:ea typeface="맑은 고딕" panose="020B0503020000020004" pitchFamily="50" charset="-127"/>
            </a:endParaRPr>
          </a:p>
        </p:txBody>
      </p:sp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1" y="628621"/>
            <a:ext cx="200119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9060" tIns="49530" rIns="99060" bIns="49530" numCol="1" anchor="ctr" anchorCtr="0" compatLnSpc="1">
            <a:prstTxWarp prst="textNoShape">
              <a:avLst/>
            </a:prstTxWarp>
            <a:spAutoFit/>
          </a:bodyPr>
          <a:lstStyle/>
          <a:p>
            <a:pPr defTabSz="990570"/>
            <a:endParaRPr lang="ko-KR" altLang="en-US" sz="1950">
              <a:solidFill>
                <a:prstClr val="black"/>
              </a:solidFill>
              <a:latin typeface="맑은 고딕"/>
              <a:ea typeface="맑은 고딕" panose="020B0503020000020004" pitchFamily="50" charset="-127"/>
            </a:endParaRPr>
          </a:p>
        </p:txBody>
      </p:sp>
      <p:sp>
        <p:nvSpPr>
          <p:cNvPr id="32" name="TextBox 4">
            <a:extLst>
              <a:ext uri="{FF2B5EF4-FFF2-40B4-BE49-F238E27FC236}">
                <a16:creationId xmlns:a16="http://schemas.microsoft.com/office/drawing/2014/main" xmlns="" id="{B2A2134E-34A5-422C-8D66-092F6558A4F0}"/>
              </a:ext>
            </a:extLst>
          </p:cNvPr>
          <p:cNvSpPr txBox="1"/>
          <p:nvPr/>
        </p:nvSpPr>
        <p:spPr>
          <a:xfrm>
            <a:off x="96327" y="39171"/>
            <a:ext cx="51569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000" b="1" spc="-70" dirty="0" err="1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학생정서</a:t>
            </a:r>
            <a:r>
              <a:rPr lang="ko-KR" altLang="en-US" sz="2000" b="1" spc="-70" dirty="0" err="1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맑은 고딕" panose="020B0503020000020004" pitchFamily="50" charset="-127"/>
              </a:rPr>
              <a:t>∙</a:t>
            </a:r>
            <a:r>
              <a:rPr lang="ko-KR" altLang="en-US" sz="2000" b="1" spc="-70" dirty="0" err="1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행동특성검사</a:t>
            </a:r>
            <a:r>
              <a:rPr lang="ko-KR" altLang="en-US" sz="2000" b="1" spc="-7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검사 참여 절차 및 화면 </a:t>
            </a:r>
          </a:p>
        </p:txBody>
      </p:sp>
      <p:sp>
        <p:nvSpPr>
          <p:cNvPr id="37" name="직사각형 36">
            <a:extLst>
              <a:ext uri="{FF2B5EF4-FFF2-40B4-BE49-F238E27FC236}">
                <a16:creationId xmlns:a16="http://schemas.microsoft.com/office/drawing/2014/main" xmlns="" id="{7E13B21E-D9E5-4BE6-AB9C-ADCDEF6AE8BD}"/>
              </a:ext>
            </a:extLst>
          </p:cNvPr>
          <p:cNvSpPr/>
          <p:nvPr/>
        </p:nvSpPr>
        <p:spPr>
          <a:xfrm>
            <a:off x="739776" y="5581970"/>
            <a:ext cx="6445249" cy="406265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000">
              <a:lnSpc>
                <a:spcPct val="120000"/>
              </a:lnSpc>
            </a:pP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① 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학생정서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·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행동특성검사 설명 동영상 시청 후 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[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조사참여→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] 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버튼을 클릭하여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검사 참여화면으로 이동</a:t>
            </a:r>
            <a:endParaRPr lang="en-US" altLang="ko-KR" sz="1100" b="1" dirty="0">
              <a:ln>
                <a:solidFill>
                  <a:schemeClr val="tx1">
                    <a:lumMod val="85000"/>
                    <a:lumOff val="15000"/>
                    <a:alpha val="0"/>
                  </a:schemeClr>
                </a:solidFill>
              </a:ln>
              <a:solidFill>
                <a:srgbClr val="FD5312"/>
              </a:solidFill>
              <a:latin typeface="나눔바른고딕" panose="020B0600000101010101" charset="-127"/>
              <a:ea typeface="나눔바른고딕" panose="020B0600000101010101" charset="-127"/>
            </a:endParaRPr>
          </a:p>
          <a:p>
            <a:pPr marL="36000">
              <a:lnSpc>
                <a:spcPct val="120000"/>
              </a:lnSpc>
            </a:pP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   [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변경사항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] 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기존 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[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닫기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]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버튼에서 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[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조사참여→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]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로 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버튼명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번경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(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웹 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접근성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지침 준수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)</a:t>
            </a:r>
          </a:p>
        </p:txBody>
      </p:sp>
      <p:sp>
        <p:nvSpPr>
          <p:cNvPr id="26" name="타원 25"/>
          <p:cNvSpPr/>
          <p:nvPr/>
        </p:nvSpPr>
        <p:spPr>
          <a:xfrm>
            <a:off x="6657284" y="1764266"/>
            <a:ext cx="49529" cy="3545454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90570"/>
            <a:endParaRPr lang="ko-KR" altLang="en-US" sz="1950" dirty="0">
              <a:solidFill>
                <a:prstClr val="white"/>
              </a:solidFill>
              <a:latin typeface="맑은 고딕"/>
              <a:ea typeface="맑은 고딕" panose="020B0503020000020004" pitchFamily="50" charset="-127"/>
            </a:endParaRPr>
          </a:p>
        </p:txBody>
      </p:sp>
      <p:sp>
        <p:nvSpPr>
          <p:cNvPr id="29" name="모서리가 둥근 직사각형 28">
            <a:extLst>
              <a:ext uri="{FF2B5EF4-FFF2-40B4-BE49-F238E27FC236}">
                <a16:creationId xmlns:a16="http://schemas.microsoft.com/office/drawing/2014/main" xmlns="" id="{A48839FD-54EA-214C-BE98-4BDD2DF3094C}"/>
              </a:ext>
            </a:extLst>
          </p:cNvPr>
          <p:cNvSpPr/>
          <p:nvPr/>
        </p:nvSpPr>
        <p:spPr>
          <a:xfrm>
            <a:off x="163006" y="802347"/>
            <a:ext cx="4789994" cy="669006"/>
          </a:xfrm>
          <a:prstGeom prst="roundRect">
            <a:avLst>
              <a:gd name="adj" fmla="val 50000"/>
            </a:avLst>
          </a:prstGeom>
          <a:solidFill>
            <a:srgbClr val="E2F0D9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2. </a:t>
            </a:r>
            <a:r>
              <a:rPr lang="ko-KR" altLang="en-US" sz="1400" b="1" dirty="0" err="1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학생정서</a:t>
            </a:r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·</a:t>
            </a:r>
            <a:r>
              <a:rPr lang="ko-KR" altLang="en-US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행동특성검사 온라인 검사</a:t>
            </a:r>
            <a:endParaRPr lang="en-US" altLang="ko-KR" sz="1400" b="1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66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r>
              <a:rPr lang="en-US" altLang="ko-KR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2.5. </a:t>
            </a:r>
            <a:r>
              <a:rPr lang="ko-KR" altLang="en-US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설명 동영상 시청</a:t>
            </a:r>
            <a:r>
              <a:rPr lang="en-US" altLang="ko-KR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(2/3)</a:t>
            </a:r>
            <a:r>
              <a:rPr lang="en-US" altLang="ko-KR" b="1" spc="-5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  <a:r>
              <a:rPr lang="en-US" altLang="ko-KR" sz="1400" b="1" spc="-5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– </a:t>
            </a:r>
            <a:r>
              <a:rPr lang="ko-KR" altLang="en-US" sz="1400" b="1" spc="-5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동영상 시청하기 </a:t>
            </a:r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xmlns="" id="{1CD8800B-2D86-93CF-60DA-B5393E7E82C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7315" y="1778400"/>
            <a:ext cx="5400000" cy="3603048"/>
          </a:xfrm>
          <a:prstGeom prst="rect">
            <a:avLst/>
          </a:prstGeom>
        </p:spPr>
      </p:pic>
      <p:sp>
        <p:nvSpPr>
          <p:cNvPr id="30" name="직사각형 29"/>
          <p:cNvSpPr/>
          <p:nvPr/>
        </p:nvSpPr>
        <p:spPr>
          <a:xfrm>
            <a:off x="5708397" y="1783659"/>
            <a:ext cx="355518" cy="182880"/>
          </a:xfrm>
          <a:prstGeom prst="rect">
            <a:avLst/>
          </a:prstGeom>
          <a:noFill/>
          <a:ln w="25400">
            <a:solidFill>
              <a:srgbClr val="FD531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1" name="타원 30"/>
          <p:cNvSpPr/>
          <p:nvPr/>
        </p:nvSpPr>
        <p:spPr>
          <a:xfrm>
            <a:off x="5623306" y="1672492"/>
            <a:ext cx="182880" cy="182880"/>
          </a:xfrm>
          <a:prstGeom prst="ellipse">
            <a:avLst/>
          </a:prstGeom>
          <a:solidFill>
            <a:srgbClr val="FD5312"/>
          </a:solidFill>
          <a:ln w="25400">
            <a:solidFill>
              <a:srgbClr val="FD531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b="1" dirty="0">
                <a:latin typeface="+mn-ea"/>
              </a:rPr>
              <a:t>1</a:t>
            </a:r>
            <a:endParaRPr lang="ko-KR" altLang="en-US" sz="1100" b="1" dirty="0">
              <a:latin typeface="+mn-ea"/>
            </a:endParaRPr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xmlns="" id="{2F1F0ADB-F1EA-BAE8-B289-2ABE9B6C66B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08338" y="1015200"/>
            <a:ext cx="2261812" cy="5389331"/>
          </a:xfrm>
          <a:prstGeom prst="rect">
            <a:avLst/>
          </a:prstGeom>
        </p:spPr>
      </p:pic>
      <p:sp>
        <p:nvSpPr>
          <p:cNvPr id="34" name="직사각형 33"/>
          <p:cNvSpPr/>
          <p:nvPr/>
        </p:nvSpPr>
        <p:spPr>
          <a:xfrm>
            <a:off x="8907349" y="1148039"/>
            <a:ext cx="495330" cy="187496"/>
          </a:xfrm>
          <a:prstGeom prst="rect">
            <a:avLst/>
          </a:prstGeom>
          <a:noFill/>
          <a:ln w="25400">
            <a:solidFill>
              <a:srgbClr val="FD531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" name="타원 34"/>
          <p:cNvSpPr/>
          <p:nvPr/>
        </p:nvSpPr>
        <p:spPr>
          <a:xfrm>
            <a:off x="8771560" y="1050055"/>
            <a:ext cx="182880" cy="182880"/>
          </a:xfrm>
          <a:prstGeom prst="ellipse">
            <a:avLst/>
          </a:prstGeom>
          <a:solidFill>
            <a:srgbClr val="FD5312"/>
          </a:solidFill>
          <a:ln w="25400">
            <a:solidFill>
              <a:srgbClr val="FD531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b="1" dirty="0">
                <a:latin typeface="+mn-ea"/>
              </a:rPr>
              <a:t>1</a:t>
            </a:r>
            <a:endParaRPr lang="ko-KR" altLang="en-US" sz="1100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310351050"/>
      </p:ext>
    </p:extLst>
  </p:cSld>
  <p:clrMapOvr>
    <a:masterClrMapping/>
  </p:clrMapOvr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그림 18"/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749806" y="1779588"/>
            <a:ext cx="5400000" cy="3600000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</p:pic>
      <p:sp>
        <p:nvSpPr>
          <p:cNvPr id="20" name="직사각형 19"/>
          <p:cNvSpPr/>
          <p:nvPr/>
        </p:nvSpPr>
        <p:spPr>
          <a:xfrm>
            <a:off x="3544304" y="3743226"/>
            <a:ext cx="776611" cy="229445"/>
          </a:xfrm>
          <a:prstGeom prst="rect">
            <a:avLst/>
          </a:prstGeom>
          <a:noFill/>
          <a:ln w="25400">
            <a:solidFill>
              <a:srgbClr val="FD531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" name="타원 20"/>
          <p:cNvSpPr/>
          <p:nvPr/>
        </p:nvSpPr>
        <p:spPr>
          <a:xfrm>
            <a:off x="4183551" y="3638447"/>
            <a:ext cx="182880" cy="182880"/>
          </a:xfrm>
          <a:prstGeom prst="ellipse">
            <a:avLst/>
          </a:prstGeom>
          <a:solidFill>
            <a:srgbClr val="FD5312"/>
          </a:solidFill>
          <a:ln w="25400">
            <a:solidFill>
              <a:srgbClr val="FD531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b="1" dirty="0">
                <a:latin typeface="+mn-ea"/>
              </a:rPr>
              <a:t>1</a:t>
            </a:r>
            <a:endParaRPr lang="ko-KR" altLang="en-US" sz="1100" b="1" dirty="0">
              <a:latin typeface="+mn-ea"/>
            </a:endParaRPr>
          </a:p>
        </p:txBody>
      </p:sp>
      <p:pic>
        <p:nvPicPr>
          <p:cNvPr id="18" name="그림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97725" y="1022381"/>
            <a:ext cx="1976400" cy="5130800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</p:pic>
      <p:sp>
        <p:nvSpPr>
          <p:cNvPr id="25" name="TextBox 24"/>
          <p:cNvSpPr txBox="1"/>
          <p:nvPr/>
        </p:nvSpPr>
        <p:spPr>
          <a:xfrm>
            <a:off x="116463" y="913221"/>
            <a:ext cx="7644849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90570"/>
            <a:r>
              <a:rPr lang="en-US" altLang="ko-KR" sz="2600" dirty="0">
                <a:solidFill>
                  <a:prstClr val="white"/>
                </a:solidFill>
                <a:latin typeface="HY울릉도M" panose="02030600000101010101" pitchFamily="18" charset="-127"/>
                <a:ea typeface="HY울릉도M" panose="02030600000101010101" pitchFamily="18" charset="-127"/>
              </a:rPr>
              <a:t>1. </a:t>
            </a:r>
            <a:r>
              <a:rPr lang="ko-KR" altLang="en-US" sz="2600" dirty="0">
                <a:solidFill>
                  <a:prstClr val="white"/>
                </a:solidFill>
                <a:latin typeface="HY울릉도M" panose="02030600000101010101" pitchFamily="18" charset="-127"/>
                <a:ea typeface="HY울릉도M" panose="02030600000101010101" pitchFamily="18" charset="-127"/>
              </a:rPr>
              <a:t>학교폭력 실태조사 추진 절차</a:t>
            </a: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1" y="628621"/>
            <a:ext cx="200119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9060" tIns="49530" rIns="99060" bIns="49530" numCol="1" anchor="ctr" anchorCtr="0" compatLnSpc="1">
            <a:prstTxWarp prst="textNoShape">
              <a:avLst/>
            </a:prstTxWarp>
            <a:spAutoFit/>
          </a:bodyPr>
          <a:lstStyle/>
          <a:p>
            <a:pPr defTabSz="990570"/>
            <a:endParaRPr lang="ko-KR" altLang="en-US" sz="1950">
              <a:solidFill>
                <a:prstClr val="black"/>
              </a:solidFill>
              <a:latin typeface="맑은 고딕"/>
              <a:ea typeface="맑은 고딕" panose="020B0503020000020004" pitchFamily="50" charset="-127"/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" y="628621"/>
            <a:ext cx="200119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9060" tIns="49530" rIns="99060" bIns="49530" numCol="1" anchor="ctr" anchorCtr="0" compatLnSpc="1">
            <a:prstTxWarp prst="textNoShape">
              <a:avLst/>
            </a:prstTxWarp>
            <a:spAutoFit/>
          </a:bodyPr>
          <a:lstStyle/>
          <a:p>
            <a:pPr defTabSz="990570"/>
            <a:endParaRPr lang="ko-KR" altLang="en-US" sz="1950">
              <a:solidFill>
                <a:prstClr val="black"/>
              </a:solidFill>
              <a:latin typeface="맑은 고딕"/>
              <a:ea typeface="맑은 고딕" panose="020B0503020000020004" pitchFamily="50" charset="-127"/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1" y="628621"/>
            <a:ext cx="200119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9060" tIns="49530" rIns="99060" bIns="49530" numCol="1" anchor="ctr" anchorCtr="0" compatLnSpc="1">
            <a:prstTxWarp prst="textNoShape">
              <a:avLst/>
            </a:prstTxWarp>
            <a:spAutoFit/>
          </a:bodyPr>
          <a:lstStyle/>
          <a:p>
            <a:pPr defTabSz="990570"/>
            <a:endParaRPr lang="ko-KR" altLang="en-US" sz="1950">
              <a:solidFill>
                <a:prstClr val="black"/>
              </a:solidFill>
              <a:latin typeface="맑은 고딕"/>
              <a:ea typeface="맑은 고딕" panose="020B0503020000020004" pitchFamily="50" charset="-127"/>
            </a:endParaRPr>
          </a:p>
        </p:txBody>
      </p:sp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1" y="628621"/>
            <a:ext cx="200119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9060" tIns="49530" rIns="99060" bIns="49530" numCol="1" anchor="ctr" anchorCtr="0" compatLnSpc="1">
            <a:prstTxWarp prst="textNoShape">
              <a:avLst/>
            </a:prstTxWarp>
            <a:spAutoFit/>
          </a:bodyPr>
          <a:lstStyle/>
          <a:p>
            <a:pPr defTabSz="990570"/>
            <a:endParaRPr lang="ko-KR" altLang="en-US" sz="1950">
              <a:solidFill>
                <a:prstClr val="black"/>
              </a:solidFill>
              <a:latin typeface="맑은 고딕"/>
              <a:ea typeface="맑은 고딕" panose="020B0503020000020004" pitchFamily="50" charset="-127"/>
            </a:endParaRPr>
          </a:p>
        </p:txBody>
      </p:sp>
      <p:sp>
        <p:nvSpPr>
          <p:cNvPr id="32" name="TextBox 4">
            <a:extLst>
              <a:ext uri="{FF2B5EF4-FFF2-40B4-BE49-F238E27FC236}">
                <a16:creationId xmlns:a16="http://schemas.microsoft.com/office/drawing/2014/main" xmlns="" id="{B2A2134E-34A5-422C-8D66-092F6558A4F0}"/>
              </a:ext>
            </a:extLst>
          </p:cNvPr>
          <p:cNvSpPr txBox="1"/>
          <p:nvPr/>
        </p:nvSpPr>
        <p:spPr>
          <a:xfrm>
            <a:off x="96327" y="39171"/>
            <a:ext cx="51569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000" b="1" spc="-70" dirty="0" err="1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학생정서</a:t>
            </a:r>
            <a:r>
              <a:rPr lang="ko-KR" altLang="en-US" sz="2000" b="1" spc="-70" dirty="0" err="1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맑은 고딕" panose="020B0503020000020004" pitchFamily="50" charset="-127"/>
              </a:rPr>
              <a:t>∙</a:t>
            </a:r>
            <a:r>
              <a:rPr lang="ko-KR" altLang="en-US" sz="2000" b="1" spc="-70" dirty="0" err="1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행동특성검사</a:t>
            </a:r>
            <a:r>
              <a:rPr lang="ko-KR" altLang="en-US" sz="2000" b="1" spc="-7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검사 참여 절차 및 화면 </a:t>
            </a:r>
          </a:p>
        </p:txBody>
      </p:sp>
      <p:sp>
        <p:nvSpPr>
          <p:cNvPr id="37" name="직사각형 36">
            <a:extLst>
              <a:ext uri="{FF2B5EF4-FFF2-40B4-BE49-F238E27FC236}">
                <a16:creationId xmlns:a16="http://schemas.microsoft.com/office/drawing/2014/main" xmlns="" id="{7E13B21E-D9E5-4BE6-AB9C-ADCDEF6AE8BD}"/>
              </a:ext>
            </a:extLst>
          </p:cNvPr>
          <p:cNvSpPr/>
          <p:nvPr/>
        </p:nvSpPr>
        <p:spPr>
          <a:xfrm>
            <a:off x="739776" y="5581970"/>
            <a:ext cx="6445249" cy="203133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000">
              <a:lnSpc>
                <a:spcPct val="120000"/>
              </a:lnSpc>
            </a:pP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① 학생정서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·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행동특성검사 설명안내를 보기 원치 않을 경우 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[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지금검사참여하기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] 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버튼을 클릭</a:t>
            </a:r>
            <a:endParaRPr lang="en-US" altLang="ko-KR" sz="1100" b="1" dirty="0">
              <a:ln>
                <a:solidFill>
                  <a:schemeClr val="tx1">
                    <a:lumMod val="85000"/>
                    <a:lumOff val="15000"/>
                    <a:alpha val="0"/>
                  </a:schemeClr>
                </a:solidFill>
              </a:ln>
              <a:solidFill>
                <a:srgbClr val="FD5312"/>
              </a:solidFill>
              <a:latin typeface="나눔바른고딕" panose="020B0600000101010101" charset="-127"/>
              <a:ea typeface="나눔바른고딕" panose="020B0600000101010101" charset="-127"/>
            </a:endParaRPr>
          </a:p>
        </p:txBody>
      </p:sp>
      <p:sp>
        <p:nvSpPr>
          <p:cNvPr id="26" name="타원 25"/>
          <p:cNvSpPr/>
          <p:nvPr/>
        </p:nvSpPr>
        <p:spPr>
          <a:xfrm>
            <a:off x="6657284" y="1764266"/>
            <a:ext cx="49529" cy="3545454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90570"/>
            <a:endParaRPr lang="ko-KR" altLang="en-US" sz="1950" dirty="0">
              <a:solidFill>
                <a:prstClr val="white"/>
              </a:solidFill>
              <a:latin typeface="맑은 고딕"/>
              <a:ea typeface="맑은 고딕" panose="020B0503020000020004" pitchFamily="50" charset="-127"/>
            </a:endParaRPr>
          </a:p>
        </p:txBody>
      </p:sp>
      <p:sp>
        <p:nvSpPr>
          <p:cNvPr id="29" name="모서리가 둥근 직사각형 28">
            <a:extLst>
              <a:ext uri="{FF2B5EF4-FFF2-40B4-BE49-F238E27FC236}">
                <a16:creationId xmlns:a16="http://schemas.microsoft.com/office/drawing/2014/main" xmlns="" id="{A48839FD-54EA-214C-BE98-4BDD2DF3094C}"/>
              </a:ext>
            </a:extLst>
          </p:cNvPr>
          <p:cNvSpPr/>
          <p:nvPr/>
        </p:nvSpPr>
        <p:spPr>
          <a:xfrm>
            <a:off x="163006" y="802347"/>
            <a:ext cx="4789994" cy="669006"/>
          </a:xfrm>
          <a:prstGeom prst="roundRect">
            <a:avLst>
              <a:gd name="adj" fmla="val 50000"/>
            </a:avLst>
          </a:prstGeom>
          <a:solidFill>
            <a:srgbClr val="E2F0D9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2. </a:t>
            </a:r>
            <a:r>
              <a:rPr lang="ko-KR" altLang="en-US" sz="1400" b="1" dirty="0" err="1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학생정서</a:t>
            </a:r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·</a:t>
            </a:r>
            <a:r>
              <a:rPr lang="ko-KR" altLang="en-US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행동특성검사 온라인 검사</a:t>
            </a:r>
            <a:endParaRPr lang="en-US" altLang="ko-KR" sz="1400" b="1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66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r>
              <a:rPr lang="en-US" altLang="ko-KR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2.5. </a:t>
            </a:r>
            <a:r>
              <a:rPr lang="ko-KR" altLang="en-US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설명 동영상 시청</a:t>
            </a:r>
            <a:r>
              <a:rPr lang="en-US" altLang="ko-KR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(3/3) </a:t>
            </a:r>
            <a:r>
              <a:rPr lang="en-US" altLang="ko-KR" sz="1400" b="1" spc="-5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– </a:t>
            </a:r>
            <a:r>
              <a:rPr lang="ko-KR" altLang="en-US" sz="1400" b="1" spc="-5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지금검사참여하기</a:t>
            </a:r>
            <a:r>
              <a:rPr lang="en-US" altLang="ko-KR" sz="1400" b="1" spc="-5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  <a:endParaRPr lang="ko-KR" altLang="en-US" sz="1400" b="1" spc="-50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66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33" name="직사각형 32"/>
          <p:cNvSpPr/>
          <p:nvPr/>
        </p:nvSpPr>
        <p:spPr>
          <a:xfrm>
            <a:off x="8228986" y="4007093"/>
            <a:ext cx="776611" cy="412912"/>
          </a:xfrm>
          <a:prstGeom prst="rect">
            <a:avLst/>
          </a:prstGeom>
          <a:noFill/>
          <a:ln w="25400">
            <a:solidFill>
              <a:srgbClr val="FD531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0" name="타원 39"/>
          <p:cNvSpPr/>
          <p:nvPr/>
        </p:nvSpPr>
        <p:spPr>
          <a:xfrm>
            <a:off x="8912177" y="3909303"/>
            <a:ext cx="182880" cy="182880"/>
          </a:xfrm>
          <a:prstGeom prst="ellipse">
            <a:avLst/>
          </a:prstGeom>
          <a:solidFill>
            <a:srgbClr val="FD5312"/>
          </a:solidFill>
          <a:ln w="25400">
            <a:solidFill>
              <a:srgbClr val="FD531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b="1" dirty="0">
                <a:latin typeface="+mn-ea"/>
              </a:rPr>
              <a:t>1</a:t>
            </a:r>
            <a:endParaRPr lang="ko-KR" altLang="en-US" sz="1100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022503400"/>
      </p:ext>
    </p:extLst>
  </p:cSld>
  <p:clrMapOvr>
    <a:masterClrMapping/>
  </p:clrMapOvr>
</p:sld>
</file>

<file path=ppt/slides/slide1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그림 2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93338" y="808414"/>
            <a:ext cx="1975275" cy="5667572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</p:pic>
      <p:pic>
        <p:nvPicPr>
          <p:cNvPr id="29" name="그림 2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1571" y="1775691"/>
            <a:ext cx="5400000" cy="3600000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</p:pic>
      <p:sp>
        <p:nvSpPr>
          <p:cNvPr id="25" name="TextBox 24"/>
          <p:cNvSpPr txBox="1"/>
          <p:nvPr/>
        </p:nvSpPr>
        <p:spPr>
          <a:xfrm>
            <a:off x="116463" y="913221"/>
            <a:ext cx="7644849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90570"/>
            <a:r>
              <a:rPr lang="en-US" altLang="ko-KR" sz="2600" dirty="0">
                <a:solidFill>
                  <a:prstClr val="white"/>
                </a:solidFill>
                <a:latin typeface="HY울릉도M" panose="02030600000101010101" pitchFamily="18" charset="-127"/>
                <a:ea typeface="HY울릉도M" panose="02030600000101010101" pitchFamily="18" charset="-127"/>
              </a:rPr>
              <a:t>1. </a:t>
            </a:r>
            <a:r>
              <a:rPr lang="ko-KR" altLang="en-US" sz="2600" dirty="0">
                <a:solidFill>
                  <a:prstClr val="white"/>
                </a:solidFill>
                <a:latin typeface="HY울릉도M" panose="02030600000101010101" pitchFamily="18" charset="-127"/>
                <a:ea typeface="HY울릉도M" panose="02030600000101010101" pitchFamily="18" charset="-127"/>
              </a:rPr>
              <a:t>학교폭력 실태조사 추진 절차</a:t>
            </a: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1" y="628621"/>
            <a:ext cx="200119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9060" tIns="49530" rIns="99060" bIns="49530" numCol="1" anchor="ctr" anchorCtr="0" compatLnSpc="1">
            <a:prstTxWarp prst="textNoShape">
              <a:avLst/>
            </a:prstTxWarp>
            <a:spAutoFit/>
          </a:bodyPr>
          <a:lstStyle/>
          <a:p>
            <a:pPr defTabSz="990570"/>
            <a:endParaRPr lang="ko-KR" altLang="en-US" sz="1950">
              <a:solidFill>
                <a:prstClr val="black"/>
              </a:solidFill>
              <a:latin typeface="맑은 고딕"/>
              <a:ea typeface="맑은 고딕" panose="020B0503020000020004" pitchFamily="50" charset="-127"/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" y="628621"/>
            <a:ext cx="200119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9060" tIns="49530" rIns="99060" bIns="49530" numCol="1" anchor="ctr" anchorCtr="0" compatLnSpc="1">
            <a:prstTxWarp prst="textNoShape">
              <a:avLst/>
            </a:prstTxWarp>
            <a:spAutoFit/>
          </a:bodyPr>
          <a:lstStyle/>
          <a:p>
            <a:pPr defTabSz="990570"/>
            <a:endParaRPr lang="ko-KR" altLang="en-US" sz="1950">
              <a:solidFill>
                <a:prstClr val="black"/>
              </a:solidFill>
              <a:latin typeface="맑은 고딕"/>
              <a:ea typeface="맑은 고딕" panose="020B0503020000020004" pitchFamily="50" charset="-127"/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1" y="628621"/>
            <a:ext cx="200119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9060" tIns="49530" rIns="99060" bIns="49530" numCol="1" anchor="ctr" anchorCtr="0" compatLnSpc="1">
            <a:prstTxWarp prst="textNoShape">
              <a:avLst/>
            </a:prstTxWarp>
            <a:spAutoFit/>
          </a:bodyPr>
          <a:lstStyle/>
          <a:p>
            <a:pPr defTabSz="990570"/>
            <a:endParaRPr lang="ko-KR" altLang="en-US" sz="1950">
              <a:solidFill>
                <a:prstClr val="black"/>
              </a:solidFill>
              <a:latin typeface="맑은 고딕"/>
              <a:ea typeface="맑은 고딕" panose="020B0503020000020004" pitchFamily="50" charset="-127"/>
            </a:endParaRPr>
          </a:p>
        </p:txBody>
      </p:sp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1" y="628621"/>
            <a:ext cx="200119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9060" tIns="49530" rIns="99060" bIns="49530" numCol="1" anchor="ctr" anchorCtr="0" compatLnSpc="1">
            <a:prstTxWarp prst="textNoShape">
              <a:avLst/>
            </a:prstTxWarp>
            <a:spAutoFit/>
          </a:bodyPr>
          <a:lstStyle/>
          <a:p>
            <a:pPr defTabSz="990570"/>
            <a:endParaRPr lang="ko-KR" altLang="en-US" sz="1950">
              <a:solidFill>
                <a:prstClr val="black"/>
              </a:solidFill>
              <a:latin typeface="맑은 고딕"/>
              <a:ea typeface="맑은 고딕" panose="020B0503020000020004" pitchFamily="50" charset="-127"/>
            </a:endParaRPr>
          </a:p>
        </p:txBody>
      </p:sp>
      <p:sp>
        <p:nvSpPr>
          <p:cNvPr id="32" name="TextBox 4">
            <a:extLst>
              <a:ext uri="{FF2B5EF4-FFF2-40B4-BE49-F238E27FC236}">
                <a16:creationId xmlns:a16="http://schemas.microsoft.com/office/drawing/2014/main" xmlns="" id="{B2A2134E-34A5-422C-8D66-092F6558A4F0}"/>
              </a:ext>
            </a:extLst>
          </p:cNvPr>
          <p:cNvSpPr txBox="1"/>
          <p:nvPr/>
        </p:nvSpPr>
        <p:spPr>
          <a:xfrm>
            <a:off x="96327" y="39171"/>
            <a:ext cx="51569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000" b="1" spc="-70" dirty="0" err="1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학생정서</a:t>
            </a:r>
            <a:r>
              <a:rPr lang="ko-KR" altLang="en-US" sz="2000" b="1" spc="-70" dirty="0" err="1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맑은 고딕" panose="020B0503020000020004" pitchFamily="50" charset="-127"/>
              </a:rPr>
              <a:t>∙</a:t>
            </a:r>
            <a:r>
              <a:rPr lang="ko-KR" altLang="en-US" sz="2000" b="1" spc="-70" dirty="0" err="1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행동특성검사</a:t>
            </a:r>
            <a:r>
              <a:rPr lang="ko-KR" altLang="en-US" sz="2000" b="1" spc="-7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검사 참여 절차 및 화면 </a:t>
            </a:r>
          </a:p>
        </p:txBody>
      </p:sp>
      <p:sp>
        <p:nvSpPr>
          <p:cNvPr id="37" name="직사각형 36">
            <a:extLst>
              <a:ext uri="{FF2B5EF4-FFF2-40B4-BE49-F238E27FC236}">
                <a16:creationId xmlns:a16="http://schemas.microsoft.com/office/drawing/2014/main" xmlns="" id="{7E13B21E-D9E5-4BE6-AB9C-ADCDEF6AE8BD}"/>
              </a:ext>
            </a:extLst>
          </p:cNvPr>
          <p:cNvSpPr/>
          <p:nvPr/>
        </p:nvSpPr>
        <p:spPr>
          <a:xfrm>
            <a:off x="739776" y="5589588"/>
            <a:ext cx="5437187" cy="812530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000">
              <a:lnSpc>
                <a:spcPct val="120000"/>
              </a:lnSpc>
            </a:pP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※ 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아동 정서행동특성검사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(CPSQ-Ⅱ-Ⅰ) 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진행</a:t>
            </a:r>
            <a:endParaRPr lang="en-US" altLang="ko-KR" sz="1100" b="1" dirty="0">
              <a:ln>
                <a:solidFill>
                  <a:schemeClr val="tx1">
                    <a:lumMod val="85000"/>
                    <a:lumOff val="15000"/>
                    <a:alpha val="0"/>
                  </a:schemeClr>
                </a:solidFill>
              </a:ln>
              <a:solidFill>
                <a:srgbClr val="FD5312"/>
              </a:solidFill>
              <a:latin typeface="나눔바른고딕" panose="020B0600000101010101" charset="-127"/>
              <a:ea typeface="나눔바른고딕" panose="020B0600000101010101" charset="-127"/>
            </a:endParaRPr>
          </a:p>
          <a:p>
            <a:pPr marL="36000">
              <a:lnSpc>
                <a:spcPct val="120000"/>
              </a:lnSpc>
            </a:pP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① 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검사문항을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읽고 해당되는 보기 선택 후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[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다음문항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]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버튼 클릭</a:t>
            </a:r>
            <a:endParaRPr lang="en-US" altLang="ko-KR" sz="1100" b="1" dirty="0">
              <a:ln>
                <a:solidFill>
                  <a:schemeClr val="tx1">
                    <a:lumMod val="85000"/>
                    <a:lumOff val="15000"/>
                    <a:alpha val="0"/>
                  </a:schemeClr>
                </a:solidFill>
              </a:ln>
              <a:solidFill>
                <a:srgbClr val="FD5312"/>
              </a:solidFill>
              <a:latin typeface="나눔바른고딕" panose="020B0600000101010101" charset="-127"/>
              <a:ea typeface="나눔바른고딕" panose="020B0600000101010101" charset="-127"/>
            </a:endParaRPr>
          </a:p>
          <a:p>
            <a:pPr marL="36000">
              <a:lnSpc>
                <a:spcPct val="120000"/>
              </a:lnSpc>
            </a:pP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② 이전문항으로 이동해야 할 경우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[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이전문항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] 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버튼 클릭</a:t>
            </a:r>
            <a:endParaRPr lang="en-US" altLang="ko-KR" sz="1100" b="1" dirty="0">
              <a:ln>
                <a:solidFill>
                  <a:schemeClr val="tx1">
                    <a:lumMod val="85000"/>
                    <a:lumOff val="15000"/>
                    <a:alpha val="0"/>
                  </a:schemeClr>
                </a:solidFill>
              </a:ln>
              <a:solidFill>
                <a:srgbClr val="FD5312"/>
              </a:solidFill>
              <a:latin typeface="나눔바른고딕" panose="020B0600000101010101" charset="-127"/>
              <a:ea typeface="나눔바른고딕" panose="020B0600000101010101" charset="-127"/>
            </a:endParaRPr>
          </a:p>
          <a:p>
            <a:pPr marL="36000">
              <a:lnSpc>
                <a:spcPct val="120000"/>
              </a:lnSpc>
            </a:pP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③ 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학생정서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·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행동특성검사를 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임시저장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할 경우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[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임시저장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] 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버튼 클릭</a:t>
            </a:r>
            <a:endParaRPr lang="en-US" altLang="ko-KR" sz="1100" b="1" dirty="0">
              <a:ln>
                <a:solidFill>
                  <a:schemeClr val="tx1">
                    <a:lumMod val="85000"/>
                    <a:lumOff val="15000"/>
                    <a:alpha val="0"/>
                  </a:schemeClr>
                </a:solidFill>
              </a:ln>
              <a:solidFill>
                <a:srgbClr val="FD5312"/>
              </a:solidFill>
              <a:latin typeface="나눔바른고딕" panose="020B0600000101010101" charset="-127"/>
              <a:ea typeface="나눔바른고딕" panose="020B0600000101010101" charset="-127"/>
            </a:endParaRPr>
          </a:p>
        </p:txBody>
      </p:sp>
      <p:sp>
        <p:nvSpPr>
          <p:cNvPr id="22" name="모서리가 둥근 직사각형 21">
            <a:extLst>
              <a:ext uri="{FF2B5EF4-FFF2-40B4-BE49-F238E27FC236}">
                <a16:creationId xmlns:a16="http://schemas.microsoft.com/office/drawing/2014/main" xmlns="" id="{A48839FD-54EA-214C-BE98-4BDD2DF3094C}"/>
              </a:ext>
            </a:extLst>
          </p:cNvPr>
          <p:cNvSpPr/>
          <p:nvPr/>
        </p:nvSpPr>
        <p:spPr>
          <a:xfrm>
            <a:off x="163006" y="802347"/>
            <a:ext cx="4789994" cy="669006"/>
          </a:xfrm>
          <a:prstGeom prst="roundRect">
            <a:avLst>
              <a:gd name="adj" fmla="val 50000"/>
            </a:avLst>
          </a:prstGeom>
          <a:solidFill>
            <a:srgbClr val="E2F0D9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2. </a:t>
            </a:r>
            <a:r>
              <a:rPr lang="ko-KR" altLang="en-US" sz="1400" b="1" dirty="0" err="1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학생정서</a:t>
            </a:r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·</a:t>
            </a:r>
            <a:r>
              <a:rPr lang="ko-KR" altLang="en-US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행동특성검사 온라인 검사</a:t>
            </a:r>
            <a:endParaRPr lang="en-US" altLang="ko-KR" sz="1400" b="1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66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r>
              <a:rPr lang="en-US" altLang="ko-KR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2.6. </a:t>
            </a:r>
            <a:r>
              <a:rPr lang="ko-KR" altLang="en-US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검사 참여 및 제출</a:t>
            </a:r>
            <a:r>
              <a:rPr lang="en-US" altLang="ko-KR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(1/3)</a:t>
            </a:r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– CPSQ-Ⅱ-Ⅰ</a:t>
            </a:r>
            <a:endParaRPr lang="ko-KR" altLang="en-US" sz="1400" b="1" spc="-50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66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30" name="타원 29"/>
          <p:cNvSpPr/>
          <p:nvPr/>
        </p:nvSpPr>
        <p:spPr>
          <a:xfrm>
            <a:off x="6648971" y="1755953"/>
            <a:ext cx="49529" cy="3545454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90570"/>
            <a:endParaRPr lang="ko-KR" altLang="en-US" sz="1950">
              <a:solidFill>
                <a:prstClr val="white"/>
              </a:solidFill>
              <a:latin typeface="맑은 고딕"/>
              <a:ea typeface="맑은 고딕" panose="020B0503020000020004" pitchFamily="50" charset="-127"/>
            </a:endParaRPr>
          </a:p>
        </p:txBody>
      </p:sp>
      <p:sp>
        <p:nvSpPr>
          <p:cNvPr id="14" name="직사각형 13"/>
          <p:cNvSpPr/>
          <p:nvPr/>
        </p:nvSpPr>
        <p:spPr>
          <a:xfrm>
            <a:off x="3191089" y="4887710"/>
            <a:ext cx="678902" cy="222445"/>
          </a:xfrm>
          <a:prstGeom prst="rect">
            <a:avLst/>
          </a:prstGeom>
          <a:noFill/>
          <a:ln w="25400">
            <a:solidFill>
              <a:srgbClr val="FD531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직사각형 15"/>
          <p:cNvSpPr/>
          <p:nvPr/>
        </p:nvSpPr>
        <p:spPr>
          <a:xfrm>
            <a:off x="2469770" y="4887710"/>
            <a:ext cx="683265" cy="222445"/>
          </a:xfrm>
          <a:prstGeom prst="rect">
            <a:avLst/>
          </a:prstGeom>
          <a:noFill/>
          <a:ln w="25400">
            <a:solidFill>
              <a:srgbClr val="FD531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직사각형 16"/>
          <p:cNvSpPr/>
          <p:nvPr/>
        </p:nvSpPr>
        <p:spPr>
          <a:xfrm>
            <a:off x="3919037" y="4887710"/>
            <a:ext cx="682047" cy="222445"/>
          </a:xfrm>
          <a:prstGeom prst="rect">
            <a:avLst/>
          </a:prstGeom>
          <a:noFill/>
          <a:ln w="25400">
            <a:solidFill>
              <a:srgbClr val="FD531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타원 14"/>
          <p:cNvSpPr/>
          <p:nvPr/>
        </p:nvSpPr>
        <p:spPr>
          <a:xfrm>
            <a:off x="2375122" y="4794967"/>
            <a:ext cx="182881" cy="182880"/>
          </a:xfrm>
          <a:prstGeom prst="ellipse">
            <a:avLst/>
          </a:prstGeom>
          <a:solidFill>
            <a:srgbClr val="FD5312"/>
          </a:solidFill>
          <a:ln w="25400">
            <a:solidFill>
              <a:srgbClr val="FD531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b="1" dirty="0">
                <a:latin typeface="+mn-ea"/>
              </a:rPr>
              <a:t>2</a:t>
            </a:r>
            <a:endParaRPr lang="ko-KR" altLang="en-US" sz="1100" b="1" dirty="0">
              <a:latin typeface="+mn-ea"/>
            </a:endParaRPr>
          </a:p>
        </p:txBody>
      </p:sp>
      <p:sp>
        <p:nvSpPr>
          <p:cNvPr id="18" name="타원 17"/>
          <p:cNvSpPr/>
          <p:nvPr/>
        </p:nvSpPr>
        <p:spPr>
          <a:xfrm>
            <a:off x="3180950" y="4794967"/>
            <a:ext cx="182881" cy="182880"/>
          </a:xfrm>
          <a:prstGeom prst="ellipse">
            <a:avLst/>
          </a:prstGeom>
          <a:solidFill>
            <a:srgbClr val="FD5312"/>
          </a:solidFill>
          <a:ln w="25400">
            <a:solidFill>
              <a:srgbClr val="FD531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b="1" dirty="0">
                <a:latin typeface="+mn-ea"/>
              </a:rPr>
              <a:t>3</a:t>
            </a:r>
            <a:endParaRPr lang="ko-KR" altLang="en-US" sz="1100" b="1" dirty="0">
              <a:latin typeface="+mn-ea"/>
            </a:endParaRPr>
          </a:p>
        </p:txBody>
      </p:sp>
      <p:sp>
        <p:nvSpPr>
          <p:cNvPr id="19" name="타원 18"/>
          <p:cNvSpPr/>
          <p:nvPr/>
        </p:nvSpPr>
        <p:spPr>
          <a:xfrm>
            <a:off x="4491170" y="4794967"/>
            <a:ext cx="182881" cy="182880"/>
          </a:xfrm>
          <a:prstGeom prst="ellipse">
            <a:avLst/>
          </a:prstGeom>
          <a:solidFill>
            <a:srgbClr val="FD5312"/>
          </a:solidFill>
          <a:ln w="25400">
            <a:solidFill>
              <a:srgbClr val="FD531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b="1" dirty="0">
                <a:latin typeface="+mn-ea"/>
              </a:rPr>
              <a:t>1</a:t>
            </a:r>
            <a:endParaRPr lang="ko-KR" altLang="en-US" sz="1100" b="1" dirty="0">
              <a:latin typeface="+mn-ea"/>
            </a:endParaRPr>
          </a:p>
        </p:txBody>
      </p:sp>
      <p:sp>
        <p:nvSpPr>
          <p:cNvPr id="41" name="직사각형 40"/>
          <p:cNvSpPr/>
          <p:nvPr/>
        </p:nvSpPr>
        <p:spPr>
          <a:xfrm>
            <a:off x="7892285" y="5546290"/>
            <a:ext cx="579945" cy="222445"/>
          </a:xfrm>
          <a:prstGeom prst="rect">
            <a:avLst/>
          </a:prstGeom>
          <a:noFill/>
          <a:ln w="25400">
            <a:solidFill>
              <a:srgbClr val="FD531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2" name="직사각형 41"/>
          <p:cNvSpPr/>
          <p:nvPr/>
        </p:nvSpPr>
        <p:spPr>
          <a:xfrm>
            <a:off x="7257949" y="5546751"/>
            <a:ext cx="600184" cy="222445"/>
          </a:xfrm>
          <a:prstGeom prst="rect">
            <a:avLst/>
          </a:prstGeom>
          <a:noFill/>
          <a:ln w="25400">
            <a:solidFill>
              <a:srgbClr val="FD531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3" name="직사각형 42"/>
          <p:cNvSpPr/>
          <p:nvPr/>
        </p:nvSpPr>
        <p:spPr>
          <a:xfrm>
            <a:off x="8514230" y="5546290"/>
            <a:ext cx="608847" cy="222445"/>
          </a:xfrm>
          <a:prstGeom prst="rect">
            <a:avLst/>
          </a:prstGeom>
          <a:noFill/>
          <a:ln w="25400">
            <a:solidFill>
              <a:srgbClr val="FD531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4" name="타원 43"/>
          <p:cNvSpPr/>
          <p:nvPr/>
        </p:nvSpPr>
        <p:spPr>
          <a:xfrm>
            <a:off x="7166936" y="5454008"/>
            <a:ext cx="182881" cy="182880"/>
          </a:xfrm>
          <a:prstGeom prst="ellipse">
            <a:avLst/>
          </a:prstGeom>
          <a:solidFill>
            <a:srgbClr val="FD5312"/>
          </a:solidFill>
          <a:ln w="25400">
            <a:solidFill>
              <a:srgbClr val="FD531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b="1" dirty="0">
                <a:latin typeface="+mn-ea"/>
              </a:rPr>
              <a:t>2</a:t>
            </a:r>
            <a:endParaRPr lang="ko-KR" altLang="en-US" sz="1100" b="1" dirty="0">
              <a:latin typeface="+mn-ea"/>
            </a:endParaRPr>
          </a:p>
        </p:txBody>
      </p:sp>
      <p:sp>
        <p:nvSpPr>
          <p:cNvPr id="45" name="타원 44"/>
          <p:cNvSpPr/>
          <p:nvPr/>
        </p:nvSpPr>
        <p:spPr>
          <a:xfrm>
            <a:off x="7824628" y="5453547"/>
            <a:ext cx="182881" cy="182880"/>
          </a:xfrm>
          <a:prstGeom prst="ellipse">
            <a:avLst/>
          </a:prstGeom>
          <a:solidFill>
            <a:srgbClr val="FD5312"/>
          </a:solidFill>
          <a:ln w="25400">
            <a:solidFill>
              <a:srgbClr val="FD531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b="1" dirty="0">
                <a:latin typeface="+mn-ea"/>
              </a:rPr>
              <a:t>3</a:t>
            </a:r>
            <a:endParaRPr lang="ko-KR" altLang="en-US" sz="1100" b="1" dirty="0">
              <a:latin typeface="+mn-ea"/>
            </a:endParaRPr>
          </a:p>
        </p:txBody>
      </p:sp>
      <p:sp>
        <p:nvSpPr>
          <p:cNvPr id="46" name="타원 45"/>
          <p:cNvSpPr/>
          <p:nvPr/>
        </p:nvSpPr>
        <p:spPr>
          <a:xfrm>
            <a:off x="9004780" y="5453547"/>
            <a:ext cx="182881" cy="182880"/>
          </a:xfrm>
          <a:prstGeom prst="ellipse">
            <a:avLst/>
          </a:prstGeom>
          <a:solidFill>
            <a:srgbClr val="FD5312"/>
          </a:solidFill>
          <a:ln w="25400">
            <a:solidFill>
              <a:srgbClr val="FD531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b="1" dirty="0">
                <a:latin typeface="+mn-ea"/>
              </a:rPr>
              <a:t>1</a:t>
            </a:r>
            <a:endParaRPr lang="ko-KR" altLang="en-US" sz="1100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63532565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1449" y="1781079"/>
            <a:ext cx="9360000" cy="4199352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</p:pic>
      <p:sp>
        <p:nvSpPr>
          <p:cNvPr id="93" name="TextBox 4">
            <a:extLst>
              <a:ext uri="{FF2B5EF4-FFF2-40B4-BE49-F238E27FC236}">
                <a16:creationId xmlns:a16="http://schemas.microsoft.com/office/drawing/2014/main" xmlns="" id="{B2A2134E-34A5-422C-8D66-092F6558A4F0}"/>
              </a:ext>
            </a:extLst>
          </p:cNvPr>
          <p:cNvSpPr txBox="1"/>
          <p:nvPr/>
        </p:nvSpPr>
        <p:spPr>
          <a:xfrm>
            <a:off x="96327" y="39171"/>
            <a:ext cx="51569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000" b="1" spc="-7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시도교육청 주요 업무처리 방법</a:t>
            </a:r>
          </a:p>
        </p:txBody>
      </p:sp>
      <p:sp>
        <p:nvSpPr>
          <p:cNvPr id="47" name="모서리가 둥근 직사각형 46">
            <a:extLst>
              <a:ext uri="{FF2B5EF4-FFF2-40B4-BE49-F238E27FC236}">
                <a16:creationId xmlns:a16="http://schemas.microsoft.com/office/drawing/2014/main" xmlns="" id="{A48839FD-54EA-214C-BE98-4BDD2DF3094C}"/>
              </a:ext>
            </a:extLst>
          </p:cNvPr>
          <p:cNvSpPr/>
          <p:nvPr/>
        </p:nvSpPr>
        <p:spPr>
          <a:xfrm>
            <a:off x="163006" y="802347"/>
            <a:ext cx="3637469" cy="669006"/>
          </a:xfrm>
          <a:prstGeom prst="roundRect">
            <a:avLst>
              <a:gd name="adj" fmla="val 50000"/>
            </a:avLst>
          </a:prstGeom>
          <a:solidFill>
            <a:srgbClr val="E2F0D9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2. </a:t>
            </a:r>
            <a:r>
              <a:rPr lang="ko-KR" altLang="en-US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교육청 </a:t>
            </a:r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– </a:t>
            </a:r>
            <a:r>
              <a:rPr lang="ko-KR" altLang="en-US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기본사항관리</a:t>
            </a:r>
            <a:endParaRPr lang="en-US" altLang="ko-KR" sz="1400" b="1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66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r>
              <a:rPr lang="en-US" altLang="ko-KR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2.2. </a:t>
            </a:r>
            <a:r>
              <a:rPr lang="ko-KR" altLang="en-US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관할교육지원청관리</a:t>
            </a:r>
          </a:p>
        </p:txBody>
      </p:sp>
      <p:sp>
        <p:nvSpPr>
          <p:cNvPr id="22" name="직사각형 21"/>
          <p:cNvSpPr/>
          <p:nvPr/>
        </p:nvSpPr>
        <p:spPr>
          <a:xfrm>
            <a:off x="8321916" y="2841104"/>
            <a:ext cx="1304446" cy="203087"/>
          </a:xfrm>
          <a:prstGeom prst="rect">
            <a:avLst/>
          </a:prstGeom>
          <a:noFill/>
          <a:ln w="25400">
            <a:solidFill>
              <a:srgbClr val="FD531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9" name="사각형: 둥근 모서리 81">
            <a:extLst>
              <a:ext uri="{FF2B5EF4-FFF2-40B4-BE49-F238E27FC236}">
                <a16:creationId xmlns:a16="http://schemas.microsoft.com/office/drawing/2014/main" xmlns="" id="{E908EED5-9D07-442C-87CA-697451B62CB7}"/>
              </a:ext>
            </a:extLst>
          </p:cNvPr>
          <p:cNvSpPr/>
          <p:nvPr/>
        </p:nvSpPr>
        <p:spPr>
          <a:xfrm>
            <a:off x="4829695" y="802347"/>
            <a:ext cx="4803255" cy="550546"/>
          </a:xfrm>
          <a:prstGeom prst="roundRect">
            <a:avLst>
              <a:gd name="adj" fmla="val 6492"/>
            </a:avLst>
          </a:prstGeom>
          <a:solidFill>
            <a:schemeClr val="bg1"/>
          </a:solidFill>
          <a:ln w="6350">
            <a:solidFill>
              <a:schemeClr val="bg1">
                <a:lumMod val="75000"/>
              </a:schemeClr>
            </a:solidFill>
          </a:ln>
          <a:effectLst>
            <a:outerShdw blurRad="889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defTabSz="1090746" fontAlgn="ctr" latinLnBrk="0">
              <a:buClr>
                <a:srgbClr val="336699"/>
              </a:buClr>
              <a:defRPr/>
            </a:pPr>
            <a:endParaRPr kumimoji="1" lang="en-US" altLang="ko-KR" sz="200" b="1" kern="0" dirty="0">
              <a:ln w="0">
                <a:solidFill>
                  <a:srgbClr val="0B4355">
                    <a:alpha val="5000"/>
                  </a:srgbClr>
                </a:solidFill>
              </a:ln>
              <a:solidFill>
                <a:srgbClr val="C00000"/>
              </a:solidFill>
              <a:latin typeface="나눔바른고딕" panose="020B0600000101010101" charset="-127"/>
              <a:ea typeface="나눔바른고딕" panose="020B0600000101010101" charset="-127"/>
              <a:sym typeface="Wingdings" pitchFamily="2" charset="2"/>
            </a:endParaRPr>
          </a:p>
        </p:txBody>
      </p:sp>
      <p:grpSp>
        <p:nvGrpSpPr>
          <p:cNvPr id="40" name="그룹 39"/>
          <p:cNvGrpSpPr/>
          <p:nvPr/>
        </p:nvGrpSpPr>
        <p:grpSpPr>
          <a:xfrm>
            <a:off x="4984309" y="907605"/>
            <a:ext cx="4469254" cy="364742"/>
            <a:chOff x="4984309" y="907605"/>
            <a:chExt cx="3757053" cy="364742"/>
          </a:xfrm>
        </p:grpSpPr>
        <p:cxnSp>
          <p:nvCxnSpPr>
            <p:cNvPr id="41" name="직선 화살표 연결선 40"/>
            <p:cNvCxnSpPr/>
            <p:nvPr/>
          </p:nvCxnSpPr>
          <p:spPr>
            <a:xfrm>
              <a:off x="5621471" y="1109350"/>
              <a:ext cx="13866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직선 화살표 연결선 41"/>
            <p:cNvCxnSpPr/>
            <p:nvPr/>
          </p:nvCxnSpPr>
          <p:spPr>
            <a:xfrm>
              <a:off x="6397296" y="1109350"/>
              <a:ext cx="13866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직선 화살표 연결선 42"/>
            <p:cNvCxnSpPr/>
            <p:nvPr/>
          </p:nvCxnSpPr>
          <p:spPr>
            <a:xfrm>
              <a:off x="7169966" y="1109350"/>
              <a:ext cx="13866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직선 화살표 연결선 43"/>
            <p:cNvCxnSpPr/>
            <p:nvPr/>
          </p:nvCxnSpPr>
          <p:spPr>
            <a:xfrm>
              <a:off x="7939923" y="1109350"/>
              <a:ext cx="13866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5" name="그룹 44"/>
            <p:cNvGrpSpPr/>
            <p:nvPr/>
          </p:nvGrpSpPr>
          <p:grpSpPr>
            <a:xfrm>
              <a:off x="4984309" y="907605"/>
              <a:ext cx="3757053" cy="364742"/>
              <a:chOff x="4984309" y="907605"/>
              <a:chExt cx="3757053" cy="364742"/>
            </a:xfrm>
          </p:grpSpPr>
          <p:sp>
            <p:nvSpPr>
              <p:cNvPr id="46" name="Rectangle 113"/>
              <p:cNvSpPr>
                <a:spLocks noChangeArrowheads="1"/>
              </p:cNvSpPr>
              <p:nvPr/>
            </p:nvSpPr>
            <p:spPr bwMode="auto">
              <a:xfrm>
                <a:off x="5760136" y="1076885"/>
                <a:ext cx="662774" cy="195461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dirty="0">
                    <a:solidFill>
                      <a:srgbClr val="000000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관할교육지원청관리</a:t>
                </a:r>
              </a:p>
            </p:txBody>
          </p:sp>
          <p:sp>
            <p:nvSpPr>
              <p:cNvPr id="48" name="Rectangle 113"/>
              <p:cNvSpPr>
                <a:spLocks noChangeArrowheads="1"/>
              </p:cNvSpPr>
              <p:nvPr/>
            </p:nvSpPr>
            <p:spPr bwMode="auto">
              <a:xfrm>
                <a:off x="5760134" y="907606"/>
                <a:ext cx="662776" cy="169279"/>
              </a:xfrm>
              <a:prstGeom prst="rect">
                <a:avLst/>
              </a:prstGeom>
              <a:solidFill>
                <a:srgbClr val="006600"/>
              </a:solidFill>
              <a:ln>
                <a:solidFill>
                  <a:srgbClr val="006600"/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교육청</a:t>
                </a:r>
                <a:r>
                  <a:rPr lang="en-US" altLang="ko-KR" sz="800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dirty="0">
                  <a:solidFill>
                    <a:schemeClr val="bg1"/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  <p:sp>
            <p:nvSpPr>
              <p:cNvPr id="49" name="Rectangle 113"/>
              <p:cNvSpPr>
                <a:spLocks noChangeArrowheads="1"/>
              </p:cNvSpPr>
              <p:nvPr/>
            </p:nvSpPr>
            <p:spPr bwMode="auto">
              <a:xfrm>
                <a:off x="8078587" y="1076883"/>
                <a:ext cx="66277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ko-KR" altLang="en-US" sz="7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참여번호관리</a:t>
                </a:r>
              </a:p>
            </p:txBody>
          </p:sp>
          <p:sp>
            <p:nvSpPr>
              <p:cNvPr id="50" name="Rectangle 113"/>
              <p:cNvSpPr>
                <a:spLocks noChangeArrowheads="1"/>
              </p:cNvSpPr>
              <p:nvPr/>
            </p:nvSpPr>
            <p:spPr bwMode="auto">
              <a:xfrm>
                <a:off x="8078586" y="907605"/>
                <a:ext cx="662776" cy="16927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ko-KR" altLang="en-US" sz="8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</a:t>
                </a:r>
                <a:r>
                  <a:rPr lang="en-US" altLang="ko-KR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  <p:sp>
            <p:nvSpPr>
              <p:cNvPr id="51" name="Rectangle 113"/>
              <p:cNvSpPr>
                <a:spLocks noChangeArrowheads="1"/>
              </p:cNvSpPr>
              <p:nvPr/>
            </p:nvSpPr>
            <p:spPr bwMode="auto">
              <a:xfrm>
                <a:off x="6535961" y="1076885"/>
                <a:ext cx="662774" cy="195461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온라인검사기간설정</a:t>
                </a:r>
              </a:p>
            </p:txBody>
          </p:sp>
          <p:sp>
            <p:nvSpPr>
              <p:cNvPr id="52" name="Rectangle 113"/>
              <p:cNvSpPr>
                <a:spLocks noChangeArrowheads="1"/>
              </p:cNvSpPr>
              <p:nvPr/>
            </p:nvSpPr>
            <p:spPr bwMode="auto">
              <a:xfrm>
                <a:off x="6535959" y="907606"/>
                <a:ext cx="662776" cy="169279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교육청</a:t>
                </a:r>
                <a:r>
                  <a:rPr lang="en-US" altLang="ko-KR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  <p:sp>
            <p:nvSpPr>
              <p:cNvPr id="53" name="Rectangle 113"/>
              <p:cNvSpPr>
                <a:spLocks noChangeArrowheads="1"/>
              </p:cNvSpPr>
              <p:nvPr/>
            </p:nvSpPr>
            <p:spPr bwMode="auto">
              <a:xfrm>
                <a:off x="7308630" y="1076885"/>
                <a:ext cx="66277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ko-KR" altLang="en-US" sz="7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온라인검사기간조회</a:t>
                </a:r>
              </a:p>
            </p:txBody>
          </p:sp>
          <p:sp>
            <p:nvSpPr>
              <p:cNvPr id="54" name="Rectangle 113"/>
              <p:cNvSpPr>
                <a:spLocks noChangeArrowheads="1"/>
              </p:cNvSpPr>
              <p:nvPr/>
            </p:nvSpPr>
            <p:spPr bwMode="auto">
              <a:xfrm>
                <a:off x="7308629" y="907607"/>
                <a:ext cx="662776" cy="16927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ko-KR" altLang="en-US" sz="8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</a:t>
                </a:r>
                <a:r>
                  <a:rPr lang="en-US" altLang="ko-KR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  <p:grpSp>
            <p:nvGrpSpPr>
              <p:cNvPr id="55" name="그룹 54"/>
              <p:cNvGrpSpPr/>
              <p:nvPr/>
            </p:nvGrpSpPr>
            <p:grpSpPr>
              <a:xfrm>
                <a:off x="4984309" y="907606"/>
                <a:ext cx="662776" cy="364740"/>
                <a:chOff x="4984309" y="907606"/>
                <a:chExt cx="662776" cy="364740"/>
              </a:xfrm>
            </p:grpSpPr>
            <p:sp>
              <p:nvSpPr>
                <p:cNvPr id="56" name="Rectangle 113"/>
                <p:cNvSpPr>
                  <a:spLocks noChangeArrowheads="1"/>
                </p:cNvSpPr>
                <p:nvPr/>
              </p:nvSpPr>
              <p:spPr bwMode="auto">
                <a:xfrm>
                  <a:off x="4984311" y="1076885"/>
                  <a:ext cx="662774" cy="195461"/>
                </a:xfrm>
                <a:prstGeom prst="rect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solidFill>
                    <a:schemeClr val="bg1">
                      <a:lumMod val="75000"/>
                    </a:schemeClr>
                  </a:solidFill>
                  <a:headEnd/>
                  <a:tailEnd/>
                </a:ln>
              </p:spPr>
              <p:style>
                <a:lnRef idx="1">
                  <a:schemeClr val="accent4"/>
                </a:lnRef>
                <a:fillRef idx="2">
                  <a:schemeClr val="accent4"/>
                </a:fillRef>
                <a:effectRef idx="1">
                  <a:schemeClr val="accent4"/>
                </a:effectRef>
                <a:fontRef idx="minor">
                  <a:schemeClr val="dk1"/>
                </a:fontRef>
              </p:style>
              <p:txBody>
                <a:bodyPr lIns="0" tIns="0" rIns="0" bIns="0" anchor="ctr"/>
                <a:lstStyle/>
                <a:p>
                  <a:pPr algn="ctr"/>
                  <a:r>
                    <a:rPr lang="ko-KR" altLang="en-US" sz="700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latin typeface="나눔바른고딕" panose="020B0600000101010101" charset="-127"/>
                      <a:ea typeface="나눔바른고딕" panose="020B0600000101010101" charset="-127"/>
                      <a:cs typeface="돋음"/>
                    </a:rPr>
                    <a:t>대상학교관리</a:t>
                  </a:r>
                </a:p>
              </p:txBody>
            </p:sp>
            <p:sp>
              <p:nvSpPr>
                <p:cNvPr id="57" name="Rectangle 113"/>
                <p:cNvSpPr>
                  <a:spLocks noChangeArrowheads="1"/>
                </p:cNvSpPr>
                <p:nvPr/>
              </p:nvSpPr>
              <p:spPr bwMode="auto">
                <a:xfrm>
                  <a:off x="4984309" y="907606"/>
                  <a:ext cx="662776" cy="169279"/>
                </a:xfrm>
                <a:prstGeom prst="rect">
                  <a:avLst/>
                </a:prstGeom>
                <a:solidFill>
                  <a:schemeClr val="bg1">
                    <a:lumMod val="75000"/>
                  </a:schemeClr>
                </a:solidFill>
                <a:ln>
                  <a:solidFill>
                    <a:schemeClr val="bg1">
                      <a:lumMod val="75000"/>
                    </a:schemeClr>
                  </a:solidFill>
                  <a:headEnd/>
                  <a:tailEnd/>
                </a:ln>
              </p:spPr>
              <p:style>
                <a:lnRef idx="1">
                  <a:schemeClr val="accent4"/>
                </a:lnRef>
                <a:fillRef idx="2">
                  <a:schemeClr val="accent4"/>
                </a:fillRef>
                <a:effectRef idx="1">
                  <a:schemeClr val="accent4"/>
                </a:effectRef>
                <a:fontRef idx="minor">
                  <a:schemeClr val="dk1"/>
                </a:fontRef>
              </p:style>
              <p:txBody>
                <a:bodyPr lIns="0" tIns="20893" rIns="0" bIns="0" anchor="ctr"/>
                <a:lstStyle/>
                <a:p>
                  <a:pPr algn="ctr"/>
                  <a:r>
                    <a:rPr lang="ko-KR" altLang="en-US" sz="800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latin typeface="나눔바른고딕" panose="020B0600000101010101" charset="-127"/>
                      <a:ea typeface="나눔바른고딕" panose="020B0600000101010101" charset="-127"/>
                      <a:cs typeface="돋음"/>
                    </a:rPr>
                    <a:t>나이스</a:t>
                  </a:r>
                  <a:r>
                    <a:rPr lang="en-US" altLang="ko-KR" sz="800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latin typeface="나눔바른고딕" panose="020B0600000101010101" charset="-127"/>
                      <a:ea typeface="나눔바른고딕" panose="020B0600000101010101" charset="-127"/>
                      <a:cs typeface="돋음"/>
                    </a:rPr>
                    <a:t>(</a:t>
                  </a:r>
                  <a:r>
                    <a:rPr lang="ko-KR" altLang="en-US" sz="800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latin typeface="나눔바른고딕" panose="020B0600000101010101" charset="-127"/>
                      <a:ea typeface="나눔바른고딕" panose="020B0600000101010101" charset="-127"/>
                      <a:cs typeface="돋음"/>
                    </a:rPr>
                    <a:t>교육청</a:t>
                  </a:r>
                  <a:r>
                    <a:rPr lang="en-US" altLang="ko-KR" sz="800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latin typeface="나눔바른고딕" panose="020B0600000101010101" charset="-127"/>
                      <a:ea typeface="나눔바른고딕" panose="020B0600000101010101" charset="-127"/>
                      <a:cs typeface="돋음"/>
                    </a:rPr>
                    <a:t>)</a:t>
                  </a:r>
                  <a:endParaRPr lang="ko-KR" altLang="en-US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endParaRPr>
                </a:p>
              </p:txBody>
            </p:sp>
          </p:grpSp>
        </p:grpSp>
      </p:grpSp>
      <p:sp>
        <p:nvSpPr>
          <p:cNvPr id="29" name="직사각형 28"/>
          <p:cNvSpPr/>
          <p:nvPr/>
        </p:nvSpPr>
        <p:spPr>
          <a:xfrm>
            <a:off x="1620837" y="3272058"/>
            <a:ext cx="144781" cy="353657"/>
          </a:xfrm>
          <a:prstGeom prst="rect">
            <a:avLst/>
          </a:prstGeom>
          <a:noFill/>
          <a:ln w="25400">
            <a:solidFill>
              <a:srgbClr val="FD531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0" name="타원 29"/>
          <p:cNvSpPr/>
          <p:nvPr/>
        </p:nvSpPr>
        <p:spPr>
          <a:xfrm>
            <a:off x="8213797" y="2755004"/>
            <a:ext cx="182880" cy="182880"/>
          </a:xfrm>
          <a:prstGeom prst="ellipse">
            <a:avLst/>
          </a:prstGeom>
          <a:solidFill>
            <a:srgbClr val="FD5312"/>
          </a:solidFill>
          <a:ln w="25400">
            <a:solidFill>
              <a:srgbClr val="FD531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b="1" dirty="0">
                <a:latin typeface="+mn-ea"/>
              </a:rPr>
              <a:t>1</a:t>
            </a:r>
            <a:endParaRPr lang="ko-KR" altLang="en-US" sz="1100" b="1" dirty="0">
              <a:latin typeface="+mn-ea"/>
            </a:endParaRPr>
          </a:p>
        </p:txBody>
      </p:sp>
      <p:sp>
        <p:nvSpPr>
          <p:cNvPr id="31" name="타원 30"/>
          <p:cNvSpPr/>
          <p:nvPr/>
        </p:nvSpPr>
        <p:spPr>
          <a:xfrm>
            <a:off x="1500821" y="3152809"/>
            <a:ext cx="182880" cy="182880"/>
          </a:xfrm>
          <a:prstGeom prst="ellipse">
            <a:avLst/>
          </a:prstGeom>
          <a:solidFill>
            <a:srgbClr val="FD5312"/>
          </a:solidFill>
          <a:ln w="25400">
            <a:solidFill>
              <a:srgbClr val="FD531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b="1" dirty="0">
                <a:latin typeface="+mn-ea"/>
              </a:rPr>
              <a:t>1</a:t>
            </a:r>
            <a:endParaRPr lang="ko-KR" altLang="en-US" sz="1100" b="1" dirty="0">
              <a:latin typeface="+mn-ea"/>
            </a:endParaRPr>
          </a:p>
        </p:txBody>
      </p:sp>
      <p:sp>
        <p:nvSpPr>
          <p:cNvPr id="33" name="직사각형 32">
            <a:extLst>
              <a:ext uri="{FF2B5EF4-FFF2-40B4-BE49-F238E27FC236}">
                <a16:creationId xmlns:a16="http://schemas.microsoft.com/office/drawing/2014/main" xmlns="" id="{7E13B21E-D9E5-4BE6-AB9C-ADCDEF6AE8BD}"/>
              </a:ext>
            </a:extLst>
          </p:cNvPr>
          <p:cNvSpPr/>
          <p:nvPr/>
        </p:nvSpPr>
        <p:spPr>
          <a:xfrm>
            <a:off x="340635" y="6087967"/>
            <a:ext cx="4643673" cy="203133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① 대상 학교를 선택하고</a:t>
            </a:r>
            <a:r>
              <a:rPr lang="ko-KR" altLang="en-US" sz="1100" b="1" dirty="0" smtClean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관할교육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(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지원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)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청을 변경한 후 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[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저장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] 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버튼을 클릭함</a:t>
            </a:r>
            <a:endParaRPr lang="en-US" altLang="ko-KR" sz="1100" b="1" dirty="0">
              <a:ln>
                <a:solidFill>
                  <a:schemeClr val="tx1">
                    <a:lumMod val="85000"/>
                    <a:lumOff val="15000"/>
                    <a:alpha val="0"/>
                  </a:schemeClr>
                </a:solidFill>
              </a:ln>
              <a:solidFill>
                <a:srgbClr val="FD5312"/>
              </a:solidFill>
              <a:latin typeface="나눔바른고딕" panose="020B0600000101010101" charset="-127"/>
              <a:ea typeface="나눔바른고딕" panose="020B0600000101010101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824593145"/>
      </p:ext>
    </p:extLst>
  </p:cSld>
  <p:clrMapOvr>
    <a:masterClrMapping/>
  </p:clrMapOvr>
</p:sld>
</file>

<file path=ppt/slides/slide1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그림 2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91375" y="806450"/>
            <a:ext cx="1975275" cy="5669535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</p:pic>
      <p:pic>
        <p:nvPicPr>
          <p:cNvPr id="29" name="그림 2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6511" y="1775725"/>
            <a:ext cx="5400000" cy="3600000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</p:pic>
      <p:sp>
        <p:nvSpPr>
          <p:cNvPr id="25" name="TextBox 24"/>
          <p:cNvSpPr txBox="1"/>
          <p:nvPr/>
        </p:nvSpPr>
        <p:spPr>
          <a:xfrm>
            <a:off x="116463" y="913221"/>
            <a:ext cx="7644849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90570"/>
            <a:r>
              <a:rPr lang="en-US" altLang="ko-KR" sz="2600" dirty="0">
                <a:solidFill>
                  <a:prstClr val="white"/>
                </a:solidFill>
                <a:latin typeface="HY울릉도M" panose="02030600000101010101" pitchFamily="18" charset="-127"/>
                <a:ea typeface="HY울릉도M" panose="02030600000101010101" pitchFamily="18" charset="-127"/>
              </a:rPr>
              <a:t>1. </a:t>
            </a:r>
            <a:r>
              <a:rPr lang="ko-KR" altLang="en-US" sz="2600" dirty="0">
                <a:solidFill>
                  <a:prstClr val="white"/>
                </a:solidFill>
                <a:latin typeface="HY울릉도M" panose="02030600000101010101" pitchFamily="18" charset="-127"/>
                <a:ea typeface="HY울릉도M" panose="02030600000101010101" pitchFamily="18" charset="-127"/>
              </a:rPr>
              <a:t>학교폭력 실태조사 추진 절차</a:t>
            </a: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1" y="628621"/>
            <a:ext cx="200119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9060" tIns="49530" rIns="99060" bIns="49530" numCol="1" anchor="ctr" anchorCtr="0" compatLnSpc="1">
            <a:prstTxWarp prst="textNoShape">
              <a:avLst/>
            </a:prstTxWarp>
            <a:spAutoFit/>
          </a:bodyPr>
          <a:lstStyle/>
          <a:p>
            <a:pPr defTabSz="990570"/>
            <a:endParaRPr lang="ko-KR" altLang="en-US" sz="1950">
              <a:solidFill>
                <a:prstClr val="black"/>
              </a:solidFill>
              <a:latin typeface="맑은 고딕"/>
              <a:ea typeface="맑은 고딕" panose="020B0503020000020004" pitchFamily="50" charset="-127"/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" y="628621"/>
            <a:ext cx="200119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9060" tIns="49530" rIns="99060" bIns="49530" numCol="1" anchor="ctr" anchorCtr="0" compatLnSpc="1">
            <a:prstTxWarp prst="textNoShape">
              <a:avLst/>
            </a:prstTxWarp>
            <a:spAutoFit/>
          </a:bodyPr>
          <a:lstStyle/>
          <a:p>
            <a:pPr defTabSz="990570"/>
            <a:endParaRPr lang="ko-KR" altLang="en-US" sz="1950">
              <a:solidFill>
                <a:prstClr val="black"/>
              </a:solidFill>
              <a:latin typeface="맑은 고딕"/>
              <a:ea typeface="맑은 고딕" panose="020B0503020000020004" pitchFamily="50" charset="-127"/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1" y="628621"/>
            <a:ext cx="200119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9060" tIns="49530" rIns="99060" bIns="49530" numCol="1" anchor="ctr" anchorCtr="0" compatLnSpc="1">
            <a:prstTxWarp prst="textNoShape">
              <a:avLst/>
            </a:prstTxWarp>
            <a:spAutoFit/>
          </a:bodyPr>
          <a:lstStyle/>
          <a:p>
            <a:pPr defTabSz="990570"/>
            <a:endParaRPr lang="ko-KR" altLang="en-US" sz="1950">
              <a:solidFill>
                <a:prstClr val="black"/>
              </a:solidFill>
              <a:latin typeface="맑은 고딕"/>
              <a:ea typeface="맑은 고딕" panose="020B0503020000020004" pitchFamily="50" charset="-127"/>
            </a:endParaRPr>
          </a:p>
        </p:txBody>
      </p:sp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1" y="628621"/>
            <a:ext cx="200119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9060" tIns="49530" rIns="99060" bIns="49530" numCol="1" anchor="ctr" anchorCtr="0" compatLnSpc="1">
            <a:prstTxWarp prst="textNoShape">
              <a:avLst/>
            </a:prstTxWarp>
            <a:spAutoFit/>
          </a:bodyPr>
          <a:lstStyle/>
          <a:p>
            <a:pPr defTabSz="990570"/>
            <a:endParaRPr lang="ko-KR" altLang="en-US" sz="1950">
              <a:solidFill>
                <a:prstClr val="black"/>
              </a:solidFill>
              <a:latin typeface="맑은 고딕"/>
              <a:ea typeface="맑은 고딕" panose="020B0503020000020004" pitchFamily="50" charset="-127"/>
            </a:endParaRPr>
          </a:p>
        </p:txBody>
      </p:sp>
      <p:sp>
        <p:nvSpPr>
          <p:cNvPr id="32" name="TextBox 4">
            <a:extLst>
              <a:ext uri="{FF2B5EF4-FFF2-40B4-BE49-F238E27FC236}">
                <a16:creationId xmlns:a16="http://schemas.microsoft.com/office/drawing/2014/main" xmlns="" id="{B2A2134E-34A5-422C-8D66-092F6558A4F0}"/>
              </a:ext>
            </a:extLst>
          </p:cNvPr>
          <p:cNvSpPr txBox="1"/>
          <p:nvPr/>
        </p:nvSpPr>
        <p:spPr>
          <a:xfrm>
            <a:off x="96327" y="39171"/>
            <a:ext cx="51569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000" b="1" spc="-70" dirty="0" err="1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학생정서</a:t>
            </a:r>
            <a:r>
              <a:rPr lang="ko-KR" altLang="en-US" sz="2000" b="1" spc="-70" dirty="0" err="1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맑은 고딕" panose="020B0503020000020004" pitchFamily="50" charset="-127"/>
              </a:rPr>
              <a:t>∙</a:t>
            </a:r>
            <a:r>
              <a:rPr lang="ko-KR" altLang="en-US" sz="2000" b="1" spc="-70" dirty="0" err="1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행동특성검사</a:t>
            </a:r>
            <a:r>
              <a:rPr lang="ko-KR" altLang="en-US" sz="2000" b="1" spc="-7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검사 참여 절차 및 화면 </a:t>
            </a:r>
          </a:p>
        </p:txBody>
      </p:sp>
      <p:sp>
        <p:nvSpPr>
          <p:cNvPr id="22" name="모서리가 둥근 직사각형 21">
            <a:extLst>
              <a:ext uri="{FF2B5EF4-FFF2-40B4-BE49-F238E27FC236}">
                <a16:creationId xmlns:a16="http://schemas.microsoft.com/office/drawing/2014/main" xmlns="" id="{A48839FD-54EA-214C-BE98-4BDD2DF3094C}"/>
              </a:ext>
            </a:extLst>
          </p:cNvPr>
          <p:cNvSpPr/>
          <p:nvPr/>
        </p:nvSpPr>
        <p:spPr>
          <a:xfrm>
            <a:off x="163006" y="802347"/>
            <a:ext cx="4789994" cy="669006"/>
          </a:xfrm>
          <a:prstGeom prst="roundRect">
            <a:avLst>
              <a:gd name="adj" fmla="val 50000"/>
            </a:avLst>
          </a:prstGeom>
          <a:solidFill>
            <a:srgbClr val="E2F0D9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2. </a:t>
            </a:r>
            <a:r>
              <a:rPr lang="ko-KR" altLang="en-US" sz="1400" b="1" dirty="0" err="1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학생정서</a:t>
            </a:r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·</a:t>
            </a:r>
            <a:r>
              <a:rPr lang="ko-KR" altLang="en-US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행동특성검사 온라인 검사</a:t>
            </a:r>
            <a:endParaRPr lang="en-US" altLang="ko-KR" sz="1400" b="1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66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r>
              <a:rPr lang="en-US" altLang="ko-KR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2.6. </a:t>
            </a:r>
            <a:r>
              <a:rPr lang="ko-KR" altLang="en-US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검사 참여 및 제출</a:t>
            </a:r>
            <a:r>
              <a:rPr lang="en-US" altLang="ko-KR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(2/3)</a:t>
            </a:r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– AMPQ-Ⅲ-Ⅰ</a:t>
            </a:r>
            <a:endParaRPr lang="ko-KR" altLang="en-US" sz="1400" b="1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66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16" name="타원 15"/>
          <p:cNvSpPr/>
          <p:nvPr/>
        </p:nvSpPr>
        <p:spPr>
          <a:xfrm>
            <a:off x="6648971" y="1755953"/>
            <a:ext cx="49529" cy="3545454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90570"/>
            <a:endParaRPr lang="ko-KR" altLang="en-US" sz="1950">
              <a:solidFill>
                <a:prstClr val="white"/>
              </a:solidFill>
              <a:latin typeface="맑은 고딕"/>
              <a:ea typeface="맑은 고딕" panose="020B0503020000020004" pitchFamily="50" charset="-127"/>
            </a:endParaRPr>
          </a:p>
        </p:txBody>
      </p:sp>
      <p:sp>
        <p:nvSpPr>
          <p:cNvPr id="13" name="직사각형 12">
            <a:extLst>
              <a:ext uri="{FF2B5EF4-FFF2-40B4-BE49-F238E27FC236}">
                <a16:creationId xmlns:a16="http://schemas.microsoft.com/office/drawing/2014/main" xmlns="" id="{7E13B21E-D9E5-4BE6-AB9C-ADCDEF6AE8BD}"/>
              </a:ext>
            </a:extLst>
          </p:cNvPr>
          <p:cNvSpPr/>
          <p:nvPr/>
        </p:nvSpPr>
        <p:spPr>
          <a:xfrm>
            <a:off x="739776" y="5589588"/>
            <a:ext cx="5437187" cy="812530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000">
              <a:lnSpc>
                <a:spcPct val="120000"/>
              </a:lnSpc>
            </a:pP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※ 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청소년 정서행동특성검사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(AMPQ-Ⅲ-Ⅰ) 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진행</a:t>
            </a:r>
            <a:endParaRPr lang="en-US" altLang="ko-KR" sz="1100" b="1" dirty="0">
              <a:ln>
                <a:solidFill>
                  <a:schemeClr val="tx1">
                    <a:lumMod val="85000"/>
                    <a:lumOff val="15000"/>
                    <a:alpha val="0"/>
                  </a:schemeClr>
                </a:solidFill>
              </a:ln>
              <a:solidFill>
                <a:srgbClr val="FD5312"/>
              </a:solidFill>
              <a:latin typeface="나눔바른고딕" panose="020B0600000101010101" charset="-127"/>
              <a:ea typeface="나눔바른고딕" panose="020B0600000101010101" charset="-127"/>
            </a:endParaRPr>
          </a:p>
          <a:p>
            <a:pPr marL="36000">
              <a:lnSpc>
                <a:spcPct val="120000"/>
              </a:lnSpc>
            </a:pP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① 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검사문항을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읽고 해당되는 보기 선택 후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[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다음문항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]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버튼 클릭</a:t>
            </a:r>
            <a:endParaRPr lang="en-US" altLang="ko-KR" sz="1100" b="1" dirty="0">
              <a:ln>
                <a:solidFill>
                  <a:schemeClr val="tx1">
                    <a:lumMod val="85000"/>
                    <a:lumOff val="15000"/>
                    <a:alpha val="0"/>
                  </a:schemeClr>
                </a:solidFill>
              </a:ln>
              <a:solidFill>
                <a:srgbClr val="FD5312"/>
              </a:solidFill>
              <a:latin typeface="나눔바른고딕" panose="020B0600000101010101" charset="-127"/>
              <a:ea typeface="나눔바른고딕" panose="020B0600000101010101" charset="-127"/>
            </a:endParaRPr>
          </a:p>
          <a:p>
            <a:pPr marL="36000">
              <a:lnSpc>
                <a:spcPct val="120000"/>
              </a:lnSpc>
            </a:pP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② 이전문항으로 이동해야 할 경우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[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이전문항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] 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버튼 클릭</a:t>
            </a:r>
            <a:endParaRPr lang="en-US" altLang="ko-KR" sz="1100" b="1" dirty="0">
              <a:ln>
                <a:solidFill>
                  <a:schemeClr val="tx1">
                    <a:lumMod val="85000"/>
                    <a:lumOff val="15000"/>
                    <a:alpha val="0"/>
                  </a:schemeClr>
                </a:solidFill>
              </a:ln>
              <a:solidFill>
                <a:srgbClr val="FD5312"/>
              </a:solidFill>
              <a:latin typeface="나눔바른고딕" panose="020B0600000101010101" charset="-127"/>
              <a:ea typeface="나눔바른고딕" panose="020B0600000101010101" charset="-127"/>
            </a:endParaRPr>
          </a:p>
          <a:p>
            <a:pPr marL="36000">
              <a:lnSpc>
                <a:spcPct val="120000"/>
              </a:lnSpc>
            </a:pP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③ 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학생정서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·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행동특성검사를 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임시저장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할 경우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[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임시저장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] 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버튼 클릭</a:t>
            </a:r>
            <a:endParaRPr lang="en-US" altLang="ko-KR" sz="1100" b="1" dirty="0">
              <a:ln>
                <a:solidFill>
                  <a:schemeClr val="tx1">
                    <a:lumMod val="85000"/>
                    <a:lumOff val="15000"/>
                    <a:alpha val="0"/>
                  </a:schemeClr>
                </a:solidFill>
              </a:ln>
              <a:solidFill>
                <a:srgbClr val="FD5312"/>
              </a:solidFill>
              <a:latin typeface="나눔바른고딕" panose="020B0600000101010101" charset="-127"/>
              <a:ea typeface="나눔바른고딕" panose="020B0600000101010101" charset="-127"/>
            </a:endParaRPr>
          </a:p>
        </p:txBody>
      </p:sp>
      <p:sp>
        <p:nvSpPr>
          <p:cNvPr id="37" name="직사각형 36"/>
          <p:cNvSpPr/>
          <p:nvPr/>
        </p:nvSpPr>
        <p:spPr>
          <a:xfrm>
            <a:off x="7889507" y="5526549"/>
            <a:ext cx="600969" cy="222445"/>
          </a:xfrm>
          <a:prstGeom prst="rect">
            <a:avLst/>
          </a:prstGeom>
          <a:noFill/>
          <a:ln w="25400">
            <a:solidFill>
              <a:srgbClr val="FD531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8" name="직사각형 37"/>
          <p:cNvSpPr/>
          <p:nvPr/>
        </p:nvSpPr>
        <p:spPr>
          <a:xfrm>
            <a:off x="7257883" y="5529537"/>
            <a:ext cx="596740" cy="226916"/>
          </a:xfrm>
          <a:prstGeom prst="rect">
            <a:avLst/>
          </a:prstGeom>
          <a:noFill/>
          <a:ln w="25400">
            <a:solidFill>
              <a:srgbClr val="FD531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9" name="직사각형 38"/>
          <p:cNvSpPr/>
          <p:nvPr/>
        </p:nvSpPr>
        <p:spPr>
          <a:xfrm>
            <a:off x="8528876" y="5524313"/>
            <a:ext cx="575971" cy="226916"/>
          </a:xfrm>
          <a:prstGeom prst="rect">
            <a:avLst/>
          </a:prstGeom>
          <a:noFill/>
          <a:ln w="25400">
            <a:solidFill>
              <a:srgbClr val="FD531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0" name="타원 39"/>
          <p:cNvSpPr/>
          <p:nvPr/>
        </p:nvSpPr>
        <p:spPr>
          <a:xfrm>
            <a:off x="7184196" y="5429504"/>
            <a:ext cx="182881" cy="182880"/>
          </a:xfrm>
          <a:prstGeom prst="ellipse">
            <a:avLst/>
          </a:prstGeom>
          <a:solidFill>
            <a:srgbClr val="FD5312"/>
          </a:solidFill>
          <a:ln w="25400">
            <a:solidFill>
              <a:srgbClr val="FD531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b="1" dirty="0">
                <a:latin typeface="+mn-ea"/>
              </a:rPr>
              <a:t>2</a:t>
            </a:r>
            <a:endParaRPr lang="ko-KR" altLang="en-US" sz="1100" b="1" dirty="0">
              <a:latin typeface="+mn-ea"/>
            </a:endParaRPr>
          </a:p>
        </p:txBody>
      </p:sp>
      <p:sp>
        <p:nvSpPr>
          <p:cNvPr id="41" name="타원 40"/>
          <p:cNvSpPr/>
          <p:nvPr/>
        </p:nvSpPr>
        <p:spPr>
          <a:xfrm>
            <a:off x="7858084" y="5429043"/>
            <a:ext cx="182881" cy="182880"/>
          </a:xfrm>
          <a:prstGeom prst="ellipse">
            <a:avLst/>
          </a:prstGeom>
          <a:solidFill>
            <a:srgbClr val="FD5312"/>
          </a:solidFill>
          <a:ln w="25400">
            <a:solidFill>
              <a:srgbClr val="FD531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b="1" dirty="0">
                <a:latin typeface="+mn-ea"/>
              </a:rPr>
              <a:t>3</a:t>
            </a:r>
            <a:endParaRPr lang="ko-KR" altLang="en-US" sz="1100" b="1" dirty="0">
              <a:latin typeface="+mn-ea"/>
            </a:endParaRPr>
          </a:p>
        </p:txBody>
      </p:sp>
      <p:sp>
        <p:nvSpPr>
          <p:cNvPr id="42" name="타원 41"/>
          <p:cNvSpPr/>
          <p:nvPr/>
        </p:nvSpPr>
        <p:spPr>
          <a:xfrm>
            <a:off x="8988699" y="5429043"/>
            <a:ext cx="182881" cy="182880"/>
          </a:xfrm>
          <a:prstGeom prst="ellipse">
            <a:avLst/>
          </a:prstGeom>
          <a:solidFill>
            <a:srgbClr val="FD5312"/>
          </a:solidFill>
          <a:ln w="25400">
            <a:solidFill>
              <a:srgbClr val="FD531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b="1" dirty="0">
                <a:latin typeface="+mn-ea"/>
              </a:rPr>
              <a:t>1</a:t>
            </a:r>
            <a:endParaRPr lang="ko-KR" altLang="en-US" sz="1100" b="1" dirty="0">
              <a:latin typeface="+mn-ea"/>
            </a:endParaRPr>
          </a:p>
        </p:txBody>
      </p:sp>
      <p:sp>
        <p:nvSpPr>
          <p:cNvPr id="30" name="직사각형 29"/>
          <p:cNvSpPr/>
          <p:nvPr/>
        </p:nvSpPr>
        <p:spPr>
          <a:xfrm>
            <a:off x="3191089" y="4887710"/>
            <a:ext cx="678902" cy="222445"/>
          </a:xfrm>
          <a:prstGeom prst="rect">
            <a:avLst/>
          </a:prstGeom>
          <a:noFill/>
          <a:ln w="25400">
            <a:solidFill>
              <a:srgbClr val="FD531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1" name="직사각형 30"/>
          <p:cNvSpPr/>
          <p:nvPr/>
        </p:nvSpPr>
        <p:spPr>
          <a:xfrm>
            <a:off x="2469770" y="4887710"/>
            <a:ext cx="683265" cy="222445"/>
          </a:xfrm>
          <a:prstGeom prst="rect">
            <a:avLst/>
          </a:prstGeom>
          <a:noFill/>
          <a:ln w="25400">
            <a:solidFill>
              <a:srgbClr val="FD531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3" name="직사각형 42"/>
          <p:cNvSpPr/>
          <p:nvPr/>
        </p:nvSpPr>
        <p:spPr>
          <a:xfrm>
            <a:off x="3919037" y="4887710"/>
            <a:ext cx="682047" cy="222445"/>
          </a:xfrm>
          <a:prstGeom prst="rect">
            <a:avLst/>
          </a:prstGeom>
          <a:noFill/>
          <a:ln w="25400">
            <a:solidFill>
              <a:srgbClr val="FD531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4" name="타원 43"/>
          <p:cNvSpPr/>
          <p:nvPr/>
        </p:nvSpPr>
        <p:spPr>
          <a:xfrm>
            <a:off x="2375122" y="4794967"/>
            <a:ext cx="182881" cy="182880"/>
          </a:xfrm>
          <a:prstGeom prst="ellipse">
            <a:avLst/>
          </a:prstGeom>
          <a:solidFill>
            <a:srgbClr val="FD5312"/>
          </a:solidFill>
          <a:ln w="25400">
            <a:solidFill>
              <a:srgbClr val="FD531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b="1" dirty="0">
                <a:latin typeface="+mn-ea"/>
              </a:rPr>
              <a:t>2</a:t>
            </a:r>
            <a:endParaRPr lang="ko-KR" altLang="en-US" sz="1100" b="1" dirty="0">
              <a:latin typeface="+mn-ea"/>
            </a:endParaRPr>
          </a:p>
        </p:txBody>
      </p:sp>
      <p:sp>
        <p:nvSpPr>
          <p:cNvPr id="45" name="타원 44"/>
          <p:cNvSpPr/>
          <p:nvPr/>
        </p:nvSpPr>
        <p:spPr>
          <a:xfrm>
            <a:off x="3180950" y="4794967"/>
            <a:ext cx="182881" cy="182880"/>
          </a:xfrm>
          <a:prstGeom prst="ellipse">
            <a:avLst/>
          </a:prstGeom>
          <a:solidFill>
            <a:srgbClr val="FD5312"/>
          </a:solidFill>
          <a:ln w="25400">
            <a:solidFill>
              <a:srgbClr val="FD531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b="1" dirty="0">
                <a:latin typeface="+mn-ea"/>
              </a:rPr>
              <a:t>3</a:t>
            </a:r>
            <a:endParaRPr lang="ko-KR" altLang="en-US" sz="1100" b="1" dirty="0">
              <a:latin typeface="+mn-ea"/>
            </a:endParaRPr>
          </a:p>
        </p:txBody>
      </p:sp>
      <p:sp>
        <p:nvSpPr>
          <p:cNvPr id="46" name="타원 45"/>
          <p:cNvSpPr/>
          <p:nvPr/>
        </p:nvSpPr>
        <p:spPr>
          <a:xfrm>
            <a:off x="4491170" y="4794967"/>
            <a:ext cx="182881" cy="182880"/>
          </a:xfrm>
          <a:prstGeom prst="ellipse">
            <a:avLst/>
          </a:prstGeom>
          <a:solidFill>
            <a:srgbClr val="FD5312"/>
          </a:solidFill>
          <a:ln w="25400">
            <a:solidFill>
              <a:srgbClr val="FD531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b="1" dirty="0">
                <a:latin typeface="+mn-ea"/>
              </a:rPr>
              <a:t>1</a:t>
            </a:r>
            <a:endParaRPr lang="ko-KR" altLang="en-US" sz="1100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687896346"/>
      </p:ext>
    </p:extLst>
  </p:cSld>
  <p:clrMapOvr>
    <a:masterClrMapping/>
  </p:clrMapOvr>
</p:sld>
</file>

<file path=ppt/slides/slide1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그림 2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91762" y="803737"/>
            <a:ext cx="1975275" cy="5852667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</p:pic>
      <p:pic>
        <p:nvPicPr>
          <p:cNvPr id="6" name="그림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7396" y="1775201"/>
            <a:ext cx="5400000" cy="3600000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</p:pic>
      <p:sp>
        <p:nvSpPr>
          <p:cNvPr id="25" name="TextBox 24"/>
          <p:cNvSpPr txBox="1"/>
          <p:nvPr/>
        </p:nvSpPr>
        <p:spPr>
          <a:xfrm>
            <a:off x="116463" y="913221"/>
            <a:ext cx="7644849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90570"/>
            <a:r>
              <a:rPr lang="en-US" altLang="ko-KR" sz="2600" dirty="0">
                <a:solidFill>
                  <a:prstClr val="white"/>
                </a:solidFill>
                <a:latin typeface="HY울릉도M" panose="02030600000101010101" pitchFamily="18" charset="-127"/>
                <a:ea typeface="HY울릉도M" panose="02030600000101010101" pitchFamily="18" charset="-127"/>
              </a:rPr>
              <a:t>1. </a:t>
            </a:r>
            <a:r>
              <a:rPr lang="ko-KR" altLang="en-US" sz="2600" dirty="0">
                <a:solidFill>
                  <a:prstClr val="white"/>
                </a:solidFill>
                <a:latin typeface="HY울릉도M" panose="02030600000101010101" pitchFamily="18" charset="-127"/>
                <a:ea typeface="HY울릉도M" panose="02030600000101010101" pitchFamily="18" charset="-127"/>
              </a:rPr>
              <a:t>학교폭력 실태조사 추진 절차</a:t>
            </a: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1" y="628621"/>
            <a:ext cx="200119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9060" tIns="49530" rIns="99060" bIns="49530" numCol="1" anchor="ctr" anchorCtr="0" compatLnSpc="1">
            <a:prstTxWarp prst="textNoShape">
              <a:avLst/>
            </a:prstTxWarp>
            <a:spAutoFit/>
          </a:bodyPr>
          <a:lstStyle/>
          <a:p>
            <a:pPr defTabSz="990570"/>
            <a:endParaRPr lang="ko-KR" altLang="en-US" sz="1950">
              <a:solidFill>
                <a:prstClr val="black"/>
              </a:solidFill>
              <a:latin typeface="맑은 고딕"/>
              <a:ea typeface="맑은 고딕" panose="020B0503020000020004" pitchFamily="50" charset="-127"/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" y="628621"/>
            <a:ext cx="200119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9060" tIns="49530" rIns="99060" bIns="49530" numCol="1" anchor="ctr" anchorCtr="0" compatLnSpc="1">
            <a:prstTxWarp prst="textNoShape">
              <a:avLst/>
            </a:prstTxWarp>
            <a:spAutoFit/>
          </a:bodyPr>
          <a:lstStyle/>
          <a:p>
            <a:pPr defTabSz="990570"/>
            <a:endParaRPr lang="ko-KR" altLang="en-US" sz="1950">
              <a:solidFill>
                <a:prstClr val="black"/>
              </a:solidFill>
              <a:latin typeface="맑은 고딕"/>
              <a:ea typeface="맑은 고딕" panose="020B0503020000020004" pitchFamily="50" charset="-127"/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1" y="628621"/>
            <a:ext cx="200119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9060" tIns="49530" rIns="99060" bIns="49530" numCol="1" anchor="ctr" anchorCtr="0" compatLnSpc="1">
            <a:prstTxWarp prst="textNoShape">
              <a:avLst/>
            </a:prstTxWarp>
            <a:spAutoFit/>
          </a:bodyPr>
          <a:lstStyle/>
          <a:p>
            <a:pPr defTabSz="990570"/>
            <a:endParaRPr lang="ko-KR" altLang="en-US" sz="1950">
              <a:solidFill>
                <a:prstClr val="black"/>
              </a:solidFill>
              <a:latin typeface="맑은 고딕"/>
              <a:ea typeface="맑은 고딕" panose="020B0503020000020004" pitchFamily="50" charset="-127"/>
            </a:endParaRPr>
          </a:p>
        </p:txBody>
      </p:sp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1" y="628621"/>
            <a:ext cx="200119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9060" tIns="49530" rIns="99060" bIns="49530" numCol="1" anchor="ctr" anchorCtr="0" compatLnSpc="1">
            <a:prstTxWarp prst="textNoShape">
              <a:avLst/>
            </a:prstTxWarp>
            <a:spAutoFit/>
          </a:bodyPr>
          <a:lstStyle/>
          <a:p>
            <a:pPr defTabSz="990570"/>
            <a:endParaRPr lang="ko-KR" altLang="en-US" sz="1950">
              <a:solidFill>
                <a:prstClr val="black"/>
              </a:solidFill>
              <a:latin typeface="맑은 고딕"/>
              <a:ea typeface="맑은 고딕" panose="020B0503020000020004" pitchFamily="50" charset="-127"/>
            </a:endParaRPr>
          </a:p>
        </p:txBody>
      </p:sp>
      <p:sp>
        <p:nvSpPr>
          <p:cNvPr id="32" name="TextBox 4">
            <a:extLst>
              <a:ext uri="{FF2B5EF4-FFF2-40B4-BE49-F238E27FC236}">
                <a16:creationId xmlns:a16="http://schemas.microsoft.com/office/drawing/2014/main" xmlns="" id="{B2A2134E-34A5-422C-8D66-092F6558A4F0}"/>
              </a:ext>
            </a:extLst>
          </p:cNvPr>
          <p:cNvSpPr txBox="1"/>
          <p:nvPr/>
        </p:nvSpPr>
        <p:spPr>
          <a:xfrm>
            <a:off x="96327" y="39171"/>
            <a:ext cx="51569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000" b="1" spc="-70" dirty="0" err="1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학생정서</a:t>
            </a:r>
            <a:r>
              <a:rPr lang="ko-KR" altLang="en-US" sz="2000" b="1" spc="-70" dirty="0" err="1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맑은 고딕" panose="020B0503020000020004" pitchFamily="50" charset="-127"/>
              </a:rPr>
              <a:t>∙</a:t>
            </a:r>
            <a:r>
              <a:rPr lang="ko-KR" altLang="en-US" sz="2000" b="1" spc="-70" dirty="0" err="1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행동특성검사</a:t>
            </a:r>
            <a:r>
              <a:rPr lang="ko-KR" altLang="en-US" sz="2000" b="1" spc="-7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검사 참여 절차 및 화면 </a:t>
            </a:r>
          </a:p>
        </p:txBody>
      </p:sp>
      <p:sp>
        <p:nvSpPr>
          <p:cNvPr id="37" name="직사각형 36">
            <a:extLst>
              <a:ext uri="{FF2B5EF4-FFF2-40B4-BE49-F238E27FC236}">
                <a16:creationId xmlns:a16="http://schemas.microsoft.com/office/drawing/2014/main" xmlns="" id="{7E13B21E-D9E5-4BE6-AB9C-ADCDEF6AE8BD}"/>
              </a:ext>
            </a:extLst>
          </p:cNvPr>
          <p:cNvSpPr/>
          <p:nvPr/>
        </p:nvSpPr>
        <p:spPr>
          <a:xfrm>
            <a:off x="739776" y="5814394"/>
            <a:ext cx="8445788" cy="194669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000">
              <a:lnSpc>
                <a:spcPct val="120000"/>
              </a:lnSpc>
            </a:pP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① 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[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제출하기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]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버튼을 클릭하여 검사결과 제출 </a:t>
            </a:r>
            <a:endParaRPr lang="en-US" altLang="ko-KR" sz="1100" b="1" dirty="0">
              <a:ln>
                <a:solidFill>
                  <a:schemeClr val="tx1">
                    <a:lumMod val="85000"/>
                    <a:lumOff val="15000"/>
                    <a:alpha val="0"/>
                  </a:schemeClr>
                </a:solidFill>
              </a:ln>
              <a:solidFill>
                <a:srgbClr val="FD5312"/>
              </a:solidFill>
              <a:latin typeface="나눔바른고딕" panose="020B0600000101010101" charset="-127"/>
              <a:ea typeface="나눔바른고딕" panose="020B0600000101010101" charset="-127"/>
            </a:endParaRPr>
          </a:p>
        </p:txBody>
      </p:sp>
      <p:sp>
        <p:nvSpPr>
          <p:cNvPr id="22" name="모서리가 둥근 직사각형 21">
            <a:extLst>
              <a:ext uri="{FF2B5EF4-FFF2-40B4-BE49-F238E27FC236}">
                <a16:creationId xmlns:a16="http://schemas.microsoft.com/office/drawing/2014/main" xmlns="" id="{A48839FD-54EA-214C-BE98-4BDD2DF3094C}"/>
              </a:ext>
            </a:extLst>
          </p:cNvPr>
          <p:cNvSpPr/>
          <p:nvPr/>
        </p:nvSpPr>
        <p:spPr>
          <a:xfrm>
            <a:off x="163006" y="802347"/>
            <a:ext cx="4789994" cy="669006"/>
          </a:xfrm>
          <a:prstGeom prst="roundRect">
            <a:avLst>
              <a:gd name="adj" fmla="val 50000"/>
            </a:avLst>
          </a:prstGeom>
          <a:solidFill>
            <a:srgbClr val="E2F0D9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2. </a:t>
            </a:r>
            <a:r>
              <a:rPr lang="ko-KR" altLang="en-US" sz="1400" b="1" dirty="0" err="1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학생정서</a:t>
            </a:r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·</a:t>
            </a:r>
            <a:r>
              <a:rPr lang="ko-KR" altLang="en-US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행동특성검사 온라인 검사</a:t>
            </a:r>
            <a:endParaRPr lang="en-US" altLang="ko-KR" sz="1400" b="1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66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r>
              <a:rPr lang="en-US" altLang="ko-KR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2.6. </a:t>
            </a:r>
            <a:r>
              <a:rPr lang="ko-KR" altLang="en-US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검사 참여 및 제출</a:t>
            </a:r>
            <a:r>
              <a:rPr lang="en-US" altLang="ko-KR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(3/3)</a:t>
            </a:r>
            <a:endParaRPr lang="ko-KR" altLang="en-US" b="1" spc="-50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66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16" name="타원 15"/>
          <p:cNvSpPr/>
          <p:nvPr/>
        </p:nvSpPr>
        <p:spPr>
          <a:xfrm>
            <a:off x="6648971" y="1755953"/>
            <a:ext cx="49529" cy="3545454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90570"/>
            <a:endParaRPr lang="ko-KR" altLang="en-US" sz="1950">
              <a:solidFill>
                <a:prstClr val="white"/>
              </a:solidFill>
              <a:latin typeface="맑은 고딕"/>
              <a:ea typeface="맑은 고딕" panose="020B0503020000020004" pitchFamily="50" charset="-127"/>
            </a:endParaRPr>
          </a:p>
        </p:txBody>
      </p:sp>
      <p:sp>
        <p:nvSpPr>
          <p:cNvPr id="27" name="직사각형 26"/>
          <p:cNvSpPr/>
          <p:nvPr/>
        </p:nvSpPr>
        <p:spPr>
          <a:xfrm>
            <a:off x="8507435" y="5407468"/>
            <a:ext cx="624914" cy="331493"/>
          </a:xfrm>
          <a:prstGeom prst="rect">
            <a:avLst/>
          </a:prstGeom>
          <a:noFill/>
          <a:ln w="25400">
            <a:solidFill>
              <a:srgbClr val="FD531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8" name="타원 27"/>
          <p:cNvSpPr/>
          <p:nvPr/>
        </p:nvSpPr>
        <p:spPr>
          <a:xfrm>
            <a:off x="8993857" y="5343491"/>
            <a:ext cx="182881" cy="182880"/>
          </a:xfrm>
          <a:prstGeom prst="ellipse">
            <a:avLst/>
          </a:prstGeom>
          <a:solidFill>
            <a:srgbClr val="FD5312"/>
          </a:solidFill>
          <a:ln w="25400">
            <a:solidFill>
              <a:srgbClr val="FD531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b="1" dirty="0">
                <a:latin typeface="+mn-ea"/>
              </a:rPr>
              <a:t>1</a:t>
            </a:r>
            <a:endParaRPr lang="ko-KR" altLang="en-US" sz="1100" b="1" dirty="0">
              <a:latin typeface="+mn-ea"/>
            </a:endParaRPr>
          </a:p>
        </p:txBody>
      </p:sp>
      <p:sp>
        <p:nvSpPr>
          <p:cNvPr id="21" name="직사각형 20"/>
          <p:cNvSpPr/>
          <p:nvPr/>
        </p:nvSpPr>
        <p:spPr>
          <a:xfrm>
            <a:off x="3919037" y="4887710"/>
            <a:ext cx="682047" cy="222445"/>
          </a:xfrm>
          <a:prstGeom prst="rect">
            <a:avLst/>
          </a:prstGeom>
          <a:noFill/>
          <a:ln w="25400">
            <a:solidFill>
              <a:srgbClr val="FD531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" name="타원 18"/>
          <p:cNvSpPr/>
          <p:nvPr/>
        </p:nvSpPr>
        <p:spPr>
          <a:xfrm>
            <a:off x="4510218" y="4796930"/>
            <a:ext cx="182881" cy="182880"/>
          </a:xfrm>
          <a:prstGeom prst="ellipse">
            <a:avLst/>
          </a:prstGeom>
          <a:solidFill>
            <a:srgbClr val="FD5312"/>
          </a:solidFill>
          <a:ln w="25400">
            <a:solidFill>
              <a:srgbClr val="FD531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b="1" dirty="0">
                <a:latin typeface="+mn-ea"/>
              </a:rPr>
              <a:t>1</a:t>
            </a:r>
            <a:endParaRPr lang="ko-KR" altLang="en-US" sz="1100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031570475"/>
      </p:ext>
    </p:extLst>
  </p:cSld>
  <p:clrMapOvr>
    <a:masterClrMapping/>
  </p:clrMapOvr>
</p:sld>
</file>

<file path=ppt/slides/slide1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그림 2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92114" y="1021111"/>
            <a:ext cx="1975275" cy="5035732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</p:pic>
      <p:pic>
        <p:nvPicPr>
          <p:cNvPr id="10" name="그림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9631" y="1775355"/>
            <a:ext cx="5400000" cy="3600000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</p:pic>
      <p:sp>
        <p:nvSpPr>
          <p:cNvPr id="25" name="TextBox 24"/>
          <p:cNvSpPr txBox="1"/>
          <p:nvPr/>
        </p:nvSpPr>
        <p:spPr>
          <a:xfrm>
            <a:off x="116463" y="913221"/>
            <a:ext cx="7644849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90570"/>
            <a:r>
              <a:rPr lang="en-US" altLang="ko-KR" sz="2600" dirty="0">
                <a:solidFill>
                  <a:prstClr val="white"/>
                </a:solidFill>
                <a:latin typeface="HY울릉도M" panose="02030600000101010101" pitchFamily="18" charset="-127"/>
                <a:ea typeface="HY울릉도M" panose="02030600000101010101" pitchFamily="18" charset="-127"/>
              </a:rPr>
              <a:t>1. </a:t>
            </a:r>
            <a:r>
              <a:rPr lang="ko-KR" altLang="en-US" sz="2600" dirty="0">
                <a:solidFill>
                  <a:prstClr val="white"/>
                </a:solidFill>
                <a:latin typeface="HY울릉도M" panose="02030600000101010101" pitchFamily="18" charset="-127"/>
                <a:ea typeface="HY울릉도M" panose="02030600000101010101" pitchFamily="18" charset="-127"/>
              </a:rPr>
              <a:t>학교폭력 실태조사 추진 절차</a:t>
            </a: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1" y="628621"/>
            <a:ext cx="200119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9060" tIns="49530" rIns="99060" bIns="49530" numCol="1" anchor="ctr" anchorCtr="0" compatLnSpc="1">
            <a:prstTxWarp prst="textNoShape">
              <a:avLst/>
            </a:prstTxWarp>
            <a:spAutoFit/>
          </a:bodyPr>
          <a:lstStyle/>
          <a:p>
            <a:pPr defTabSz="990570"/>
            <a:endParaRPr lang="ko-KR" altLang="en-US" sz="1950">
              <a:solidFill>
                <a:prstClr val="black"/>
              </a:solidFill>
              <a:latin typeface="맑은 고딕"/>
              <a:ea typeface="맑은 고딕" panose="020B0503020000020004" pitchFamily="50" charset="-127"/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" y="628621"/>
            <a:ext cx="200119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9060" tIns="49530" rIns="99060" bIns="49530" numCol="1" anchor="ctr" anchorCtr="0" compatLnSpc="1">
            <a:prstTxWarp prst="textNoShape">
              <a:avLst/>
            </a:prstTxWarp>
            <a:spAutoFit/>
          </a:bodyPr>
          <a:lstStyle/>
          <a:p>
            <a:pPr defTabSz="990570"/>
            <a:endParaRPr lang="ko-KR" altLang="en-US" sz="1950">
              <a:solidFill>
                <a:prstClr val="black"/>
              </a:solidFill>
              <a:latin typeface="맑은 고딕"/>
              <a:ea typeface="맑은 고딕" panose="020B0503020000020004" pitchFamily="50" charset="-127"/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1" y="628621"/>
            <a:ext cx="200119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9060" tIns="49530" rIns="99060" bIns="49530" numCol="1" anchor="ctr" anchorCtr="0" compatLnSpc="1">
            <a:prstTxWarp prst="textNoShape">
              <a:avLst/>
            </a:prstTxWarp>
            <a:spAutoFit/>
          </a:bodyPr>
          <a:lstStyle/>
          <a:p>
            <a:pPr defTabSz="990570"/>
            <a:endParaRPr lang="ko-KR" altLang="en-US" sz="1950">
              <a:solidFill>
                <a:prstClr val="black"/>
              </a:solidFill>
              <a:latin typeface="맑은 고딕"/>
              <a:ea typeface="맑은 고딕" panose="020B0503020000020004" pitchFamily="50" charset="-127"/>
            </a:endParaRPr>
          </a:p>
        </p:txBody>
      </p:sp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1" y="628621"/>
            <a:ext cx="200119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9060" tIns="49530" rIns="99060" bIns="49530" numCol="1" anchor="ctr" anchorCtr="0" compatLnSpc="1">
            <a:prstTxWarp prst="textNoShape">
              <a:avLst/>
            </a:prstTxWarp>
            <a:spAutoFit/>
          </a:bodyPr>
          <a:lstStyle/>
          <a:p>
            <a:pPr defTabSz="990570"/>
            <a:endParaRPr lang="ko-KR" altLang="en-US" sz="1950">
              <a:solidFill>
                <a:prstClr val="black"/>
              </a:solidFill>
              <a:latin typeface="맑은 고딕"/>
              <a:ea typeface="맑은 고딕" panose="020B0503020000020004" pitchFamily="50" charset="-127"/>
            </a:endParaRPr>
          </a:p>
        </p:txBody>
      </p:sp>
      <p:sp>
        <p:nvSpPr>
          <p:cNvPr id="32" name="TextBox 4">
            <a:extLst>
              <a:ext uri="{FF2B5EF4-FFF2-40B4-BE49-F238E27FC236}">
                <a16:creationId xmlns:a16="http://schemas.microsoft.com/office/drawing/2014/main" xmlns="" id="{B2A2134E-34A5-422C-8D66-092F6558A4F0}"/>
              </a:ext>
            </a:extLst>
          </p:cNvPr>
          <p:cNvSpPr txBox="1"/>
          <p:nvPr/>
        </p:nvSpPr>
        <p:spPr>
          <a:xfrm>
            <a:off x="96327" y="39171"/>
            <a:ext cx="51569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000" b="1" spc="-70" dirty="0" err="1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학생정서</a:t>
            </a:r>
            <a:r>
              <a:rPr lang="ko-KR" altLang="en-US" sz="2000" b="1" spc="-70" dirty="0" err="1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맑은 고딕" panose="020B0503020000020004" pitchFamily="50" charset="-127"/>
              </a:rPr>
              <a:t>∙</a:t>
            </a:r>
            <a:r>
              <a:rPr lang="ko-KR" altLang="en-US" sz="2000" b="1" spc="-70" dirty="0" err="1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행동특성검사</a:t>
            </a:r>
            <a:r>
              <a:rPr lang="ko-KR" altLang="en-US" sz="2000" b="1" spc="-7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검사 참여 절차 및 화면 </a:t>
            </a:r>
          </a:p>
        </p:txBody>
      </p:sp>
      <p:sp>
        <p:nvSpPr>
          <p:cNvPr id="37" name="직사각형 36">
            <a:extLst>
              <a:ext uri="{FF2B5EF4-FFF2-40B4-BE49-F238E27FC236}">
                <a16:creationId xmlns:a16="http://schemas.microsoft.com/office/drawing/2014/main" xmlns="" id="{7E13B21E-D9E5-4BE6-AB9C-ADCDEF6AE8BD}"/>
              </a:ext>
            </a:extLst>
          </p:cNvPr>
          <p:cNvSpPr/>
          <p:nvPr/>
        </p:nvSpPr>
        <p:spPr>
          <a:xfrm>
            <a:off x="739776" y="5814394"/>
            <a:ext cx="8445788" cy="203133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000">
              <a:lnSpc>
                <a:spcPct val="120000"/>
              </a:lnSpc>
            </a:pP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① 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학생정서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·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행동특성검사 결과 제출 후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안내문을 조회하고 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[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끝내기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] 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버튼을 클릭하여 검사 종료</a:t>
            </a:r>
            <a:endParaRPr lang="en-US" altLang="ko-KR" sz="1100" b="1" dirty="0">
              <a:ln>
                <a:solidFill>
                  <a:schemeClr val="tx1">
                    <a:lumMod val="85000"/>
                    <a:lumOff val="15000"/>
                    <a:alpha val="0"/>
                  </a:schemeClr>
                </a:solidFill>
              </a:ln>
              <a:solidFill>
                <a:srgbClr val="FD5312"/>
              </a:solidFill>
              <a:latin typeface="나눔바른고딕" panose="020B0600000101010101" charset="-127"/>
              <a:ea typeface="나눔바른고딕" panose="020B0600000101010101" charset="-127"/>
            </a:endParaRPr>
          </a:p>
        </p:txBody>
      </p:sp>
      <p:sp>
        <p:nvSpPr>
          <p:cNvPr id="22" name="모서리가 둥근 직사각형 21">
            <a:extLst>
              <a:ext uri="{FF2B5EF4-FFF2-40B4-BE49-F238E27FC236}">
                <a16:creationId xmlns:a16="http://schemas.microsoft.com/office/drawing/2014/main" xmlns="" id="{A48839FD-54EA-214C-BE98-4BDD2DF3094C}"/>
              </a:ext>
            </a:extLst>
          </p:cNvPr>
          <p:cNvSpPr/>
          <p:nvPr/>
        </p:nvSpPr>
        <p:spPr>
          <a:xfrm>
            <a:off x="163006" y="802347"/>
            <a:ext cx="4789994" cy="669006"/>
          </a:xfrm>
          <a:prstGeom prst="roundRect">
            <a:avLst>
              <a:gd name="adj" fmla="val 50000"/>
            </a:avLst>
          </a:prstGeom>
          <a:solidFill>
            <a:srgbClr val="E2F0D9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2. </a:t>
            </a:r>
            <a:r>
              <a:rPr lang="ko-KR" altLang="en-US" sz="1400" b="1" dirty="0" err="1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학생정서</a:t>
            </a:r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·</a:t>
            </a:r>
            <a:r>
              <a:rPr lang="ko-KR" altLang="en-US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행동특성검사 온라인 검사</a:t>
            </a:r>
            <a:endParaRPr lang="en-US" altLang="ko-KR" sz="1400" b="1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66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r>
              <a:rPr lang="en-US" altLang="ko-KR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2.7. </a:t>
            </a:r>
            <a:r>
              <a:rPr lang="ko-KR" altLang="en-US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검사 후</a:t>
            </a:r>
            <a:r>
              <a:rPr lang="en-US" altLang="ko-KR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, </a:t>
            </a:r>
            <a:r>
              <a:rPr lang="ko-KR" altLang="en-US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안내문 조회</a:t>
            </a:r>
            <a:endParaRPr lang="ko-KR" altLang="en-US" b="1" spc="-50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66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16" name="타원 15"/>
          <p:cNvSpPr/>
          <p:nvPr/>
        </p:nvSpPr>
        <p:spPr>
          <a:xfrm>
            <a:off x="6648971" y="1755953"/>
            <a:ext cx="49529" cy="3545454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90570"/>
            <a:endParaRPr lang="ko-KR" altLang="en-US" sz="1950">
              <a:solidFill>
                <a:prstClr val="white"/>
              </a:solidFill>
              <a:latin typeface="맑은 고딕"/>
              <a:ea typeface="맑은 고딕" panose="020B0503020000020004" pitchFamily="50" charset="-127"/>
            </a:endParaRPr>
          </a:p>
        </p:txBody>
      </p:sp>
      <p:sp>
        <p:nvSpPr>
          <p:cNvPr id="19" name="직사각형 18"/>
          <p:cNvSpPr/>
          <p:nvPr/>
        </p:nvSpPr>
        <p:spPr>
          <a:xfrm>
            <a:off x="7234106" y="4789625"/>
            <a:ext cx="1900817" cy="353928"/>
          </a:xfrm>
          <a:prstGeom prst="rect">
            <a:avLst/>
          </a:prstGeom>
          <a:noFill/>
          <a:ln w="25400">
            <a:solidFill>
              <a:srgbClr val="FD531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0" name="타원 19"/>
          <p:cNvSpPr/>
          <p:nvPr/>
        </p:nvSpPr>
        <p:spPr>
          <a:xfrm>
            <a:off x="7153744" y="4721245"/>
            <a:ext cx="182881" cy="182880"/>
          </a:xfrm>
          <a:prstGeom prst="ellipse">
            <a:avLst/>
          </a:prstGeom>
          <a:solidFill>
            <a:srgbClr val="FD5312"/>
          </a:solidFill>
          <a:ln w="25400">
            <a:solidFill>
              <a:srgbClr val="FD531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b="1" dirty="0">
                <a:latin typeface="+mn-ea"/>
              </a:rPr>
              <a:t>1</a:t>
            </a:r>
            <a:endParaRPr lang="ko-KR" altLang="en-US" sz="1100" b="1" dirty="0">
              <a:latin typeface="+mn-ea"/>
            </a:endParaRPr>
          </a:p>
        </p:txBody>
      </p:sp>
      <p:sp>
        <p:nvSpPr>
          <p:cNvPr id="21" name="직사각형 20"/>
          <p:cNvSpPr/>
          <p:nvPr/>
        </p:nvSpPr>
        <p:spPr>
          <a:xfrm>
            <a:off x="3197439" y="4894060"/>
            <a:ext cx="678902" cy="222445"/>
          </a:xfrm>
          <a:prstGeom prst="rect">
            <a:avLst/>
          </a:prstGeom>
          <a:noFill/>
          <a:ln w="25400">
            <a:solidFill>
              <a:srgbClr val="FD531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타원 14"/>
          <p:cNvSpPr/>
          <p:nvPr/>
        </p:nvSpPr>
        <p:spPr>
          <a:xfrm>
            <a:off x="3090838" y="4771009"/>
            <a:ext cx="182881" cy="182880"/>
          </a:xfrm>
          <a:prstGeom prst="ellipse">
            <a:avLst/>
          </a:prstGeom>
          <a:solidFill>
            <a:srgbClr val="FD5312"/>
          </a:solidFill>
          <a:ln w="25400">
            <a:solidFill>
              <a:srgbClr val="FD531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b="1" dirty="0">
                <a:latin typeface="+mn-ea"/>
              </a:rPr>
              <a:t>1</a:t>
            </a:r>
            <a:endParaRPr lang="ko-KR" altLang="en-US" sz="1100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638588436"/>
      </p:ext>
    </p:extLst>
  </p:cSld>
  <p:clrMapOvr>
    <a:masterClrMapping/>
  </p:clrMapOvr>
</p:sld>
</file>

<file path=ppt/slides/slide1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그림 3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94995" y="1028731"/>
            <a:ext cx="1987200" cy="4700514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</p:pic>
      <p:pic>
        <p:nvPicPr>
          <p:cNvPr id="7" name="그림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6126" y="1777317"/>
            <a:ext cx="5400000" cy="3600000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</p:pic>
      <p:sp>
        <p:nvSpPr>
          <p:cNvPr id="25" name="TextBox 24"/>
          <p:cNvSpPr txBox="1"/>
          <p:nvPr/>
        </p:nvSpPr>
        <p:spPr>
          <a:xfrm>
            <a:off x="116463" y="913221"/>
            <a:ext cx="7644849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90570"/>
            <a:r>
              <a:rPr lang="en-US" altLang="ko-KR" sz="2600" dirty="0">
                <a:solidFill>
                  <a:prstClr val="white"/>
                </a:solidFill>
                <a:latin typeface="HY울릉도M" panose="02030600000101010101" pitchFamily="18" charset="-127"/>
                <a:ea typeface="HY울릉도M" panose="02030600000101010101" pitchFamily="18" charset="-127"/>
              </a:rPr>
              <a:t>1. </a:t>
            </a:r>
            <a:r>
              <a:rPr lang="ko-KR" altLang="en-US" sz="2600" dirty="0">
                <a:solidFill>
                  <a:prstClr val="white"/>
                </a:solidFill>
                <a:latin typeface="HY울릉도M" panose="02030600000101010101" pitchFamily="18" charset="-127"/>
                <a:ea typeface="HY울릉도M" panose="02030600000101010101" pitchFamily="18" charset="-127"/>
              </a:rPr>
              <a:t>학교폭력 실태조사 추진 절차</a:t>
            </a: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1" y="628621"/>
            <a:ext cx="200119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9060" tIns="49530" rIns="99060" bIns="49530" numCol="1" anchor="ctr" anchorCtr="0" compatLnSpc="1">
            <a:prstTxWarp prst="textNoShape">
              <a:avLst/>
            </a:prstTxWarp>
            <a:spAutoFit/>
          </a:bodyPr>
          <a:lstStyle/>
          <a:p>
            <a:pPr defTabSz="990570"/>
            <a:endParaRPr lang="ko-KR" altLang="en-US" sz="1950">
              <a:solidFill>
                <a:prstClr val="black"/>
              </a:solidFill>
              <a:latin typeface="맑은 고딕"/>
              <a:ea typeface="맑은 고딕" panose="020B0503020000020004" pitchFamily="50" charset="-127"/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" y="628621"/>
            <a:ext cx="200119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9060" tIns="49530" rIns="99060" bIns="49530" numCol="1" anchor="ctr" anchorCtr="0" compatLnSpc="1">
            <a:prstTxWarp prst="textNoShape">
              <a:avLst/>
            </a:prstTxWarp>
            <a:spAutoFit/>
          </a:bodyPr>
          <a:lstStyle/>
          <a:p>
            <a:pPr defTabSz="990570"/>
            <a:endParaRPr lang="ko-KR" altLang="en-US" sz="1950">
              <a:solidFill>
                <a:prstClr val="black"/>
              </a:solidFill>
              <a:latin typeface="맑은 고딕"/>
              <a:ea typeface="맑은 고딕" panose="020B0503020000020004" pitchFamily="50" charset="-127"/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1" y="628621"/>
            <a:ext cx="200119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9060" tIns="49530" rIns="99060" bIns="49530" numCol="1" anchor="ctr" anchorCtr="0" compatLnSpc="1">
            <a:prstTxWarp prst="textNoShape">
              <a:avLst/>
            </a:prstTxWarp>
            <a:spAutoFit/>
          </a:bodyPr>
          <a:lstStyle/>
          <a:p>
            <a:pPr defTabSz="990570"/>
            <a:endParaRPr lang="ko-KR" altLang="en-US" sz="1950">
              <a:solidFill>
                <a:prstClr val="black"/>
              </a:solidFill>
              <a:latin typeface="맑은 고딕"/>
              <a:ea typeface="맑은 고딕" panose="020B0503020000020004" pitchFamily="50" charset="-127"/>
            </a:endParaRPr>
          </a:p>
        </p:txBody>
      </p:sp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1" y="628621"/>
            <a:ext cx="200119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9060" tIns="49530" rIns="99060" bIns="49530" numCol="1" anchor="ctr" anchorCtr="0" compatLnSpc="1">
            <a:prstTxWarp prst="textNoShape">
              <a:avLst/>
            </a:prstTxWarp>
            <a:spAutoFit/>
          </a:bodyPr>
          <a:lstStyle/>
          <a:p>
            <a:pPr defTabSz="990570"/>
            <a:endParaRPr lang="ko-KR" altLang="en-US" sz="1950">
              <a:solidFill>
                <a:prstClr val="black"/>
              </a:solidFill>
              <a:latin typeface="맑은 고딕"/>
              <a:ea typeface="맑은 고딕" panose="020B0503020000020004" pitchFamily="50" charset="-127"/>
            </a:endParaRPr>
          </a:p>
        </p:txBody>
      </p:sp>
      <p:sp>
        <p:nvSpPr>
          <p:cNvPr id="32" name="TextBox 4">
            <a:extLst>
              <a:ext uri="{FF2B5EF4-FFF2-40B4-BE49-F238E27FC236}">
                <a16:creationId xmlns:a16="http://schemas.microsoft.com/office/drawing/2014/main" xmlns="" id="{B2A2134E-34A5-422C-8D66-092F6558A4F0}"/>
              </a:ext>
            </a:extLst>
          </p:cNvPr>
          <p:cNvSpPr txBox="1"/>
          <p:nvPr/>
        </p:nvSpPr>
        <p:spPr>
          <a:xfrm>
            <a:off x="96327" y="39171"/>
            <a:ext cx="51569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000" b="1" spc="-7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학생정서</a:t>
            </a:r>
            <a:r>
              <a:rPr lang="ko-KR" altLang="en-US" sz="2000" b="1" spc="-7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맑은 고딕" panose="020B0503020000020004" pitchFamily="50" charset="-127"/>
              </a:rPr>
              <a:t>∙</a:t>
            </a:r>
            <a:r>
              <a:rPr lang="ko-KR" altLang="en-US" sz="2000" b="1" spc="-7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행동특성검사 검사 참여 절차 및 화면 </a:t>
            </a:r>
          </a:p>
        </p:txBody>
      </p:sp>
      <p:sp>
        <p:nvSpPr>
          <p:cNvPr id="18" name="직사각형 17">
            <a:extLst>
              <a:ext uri="{FF2B5EF4-FFF2-40B4-BE49-F238E27FC236}">
                <a16:creationId xmlns:a16="http://schemas.microsoft.com/office/drawing/2014/main" xmlns="" id="{7E13B21E-D9E5-4BE6-AB9C-ADCDEF6AE8BD}"/>
              </a:ext>
            </a:extLst>
          </p:cNvPr>
          <p:cNvSpPr/>
          <p:nvPr/>
        </p:nvSpPr>
        <p:spPr>
          <a:xfrm>
            <a:off x="739776" y="5584006"/>
            <a:ext cx="5437187" cy="396391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000">
              <a:lnSpc>
                <a:spcPct val="120000"/>
              </a:lnSpc>
            </a:pP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① 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[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자주 묻는 질문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]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을 클릭하여 자주 묻는 질문 조회 화면으로 이동</a:t>
            </a:r>
            <a:endParaRPr lang="en-US" altLang="ko-KR" sz="1100" b="1" dirty="0">
              <a:ln>
                <a:solidFill>
                  <a:schemeClr val="tx1">
                    <a:lumMod val="85000"/>
                    <a:lumOff val="15000"/>
                    <a:alpha val="0"/>
                  </a:schemeClr>
                </a:solidFill>
              </a:ln>
              <a:solidFill>
                <a:srgbClr val="FD5312"/>
              </a:solidFill>
              <a:latin typeface="나눔바른고딕" panose="020B0600000101010101" charset="-127"/>
              <a:ea typeface="나눔바른고딕" panose="020B0600000101010101" charset="-127"/>
            </a:endParaRPr>
          </a:p>
          <a:p>
            <a:pPr marL="36000">
              <a:lnSpc>
                <a:spcPct val="120000"/>
              </a:lnSpc>
            </a:pP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② 조회할 질문의 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[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화살표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]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를 클릭하여 자주 묻는 질문의 상세 내용을 확인</a:t>
            </a:r>
            <a:endParaRPr lang="en-US" altLang="ko-KR" sz="1100" b="1" dirty="0">
              <a:ln>
                <a:solidFill>
                  <a:schemeClr val="tx1">
                    <a:lumMod val="85000"/>
                    <a:lumOff val="15000"/>
                    <a:alpha val="0"/>
                  </a:schemeClr>
                </a:solidFill>
              </a:ln>
              <a:solidFill>
                <a:srgbClr val="FD5312"/>
              </a:solidFill>
              <a:latin typeface="나눔바른고딕" panose="020B0600000101010101" charset="-127"/>
              <a:ea typeface="나눔바른고딕" panose="020B0600000101010101" charset="-127"/>
            </a:endParaRPr>
          </a:p>
        </p:txBody>
      </p:sp>
      <p:sp>
        <p:nvSpPr>
          <p:cNvPr id="41" name="모서리가 둥근 직사각형 40">
            <a:extLst>
              <a:ext uri="{FF2B5EF4-FFF2-40B4-BE49-F238E27FC236}">
                <a16:creationId xmlns:a16="http://schemas.microsoft.com/office/drawing/2014/main" xmlns="" id="{A48839FD-54EA-214C-BE98-4BDD2DF3094C}"/>
              </a:ext>
            </a:extLst>
          </p:cNvPr>
          <p:cNvSpPr/>
          <p:nvPr/>
        </p:nvSpPr>
        <p:spPr>
          <a:xfrm>
            <a:off x="163006" y="802347"/>
            <a:ext cx="4789994" cy="669006"/>
          </a:xfrm>
          <a:prstGeom prst="roundRect">
            <a:avLst>
              <a:gd name="adj" fmla="val 50000"/>
            </a:avLst>
          </a:prstGeom>
          <a:solidFill>
            <a:srgbClr val="E2F0D9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2. </a:t>
            </a:r>
            <a:r>
              <a:rPr lang="ko-KR" altLang="en-US" sz="1400" b="1" dirty="0" err="1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학생정서</a:t>
            </a:r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·</a:t>
            </a:r>
            <a:r>
              <a:rPr lang="ko-KR" altLang="en-US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행동특성검사 온라인 검사</a:t>
            </a:r>
            <a:endParaRPr lang="en-US" altLang="ko-KR" sz="1400" b="1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66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r>
              <a:rPr lang="en-US" altLang="ko-KR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2.8. </a:t>
            </a:r>
            <a:r>
              <a:rPr lang="ko-KR" altLang="en-US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자주 묻는 질문</a:t>
            </a:r>
            <a:r>
              <a:rPr lang="en-US" altLang="ko-KR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(FAQ) </a:t>
            </a:r>
            <a:r>
              <a:rPr lang="ko-KR" altLang="en-US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조회</a:t>
            </a:r>
            <a:endParaRPr lang="ko-KR" altLang="en-US" sz="1400" b="1" spc="-50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66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17" name="타원 16"/>
          <p:cNvSpPr/>
          <p:nvPr/>
        </p:nvSpPr>
        <p:spPr>
          <a:xfrm>
            <a:off x="6648971" y="1755953"/>
            <a:ext cx="49529" cy="3545454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90570"/>
            <a:endParaRPr lang="ko-KR" altLang="en-US" sz="1950">
              <a:solidFill>
                <a:prstClr val="white"/>
              </a:solidFill>
              <a:latin typeface="맑은 고딕"/>
              <a:ea typeface="맑은 고딕" panose="020B0503020000020004" pitchFamily="50" charset="-127"/>
            </a:endParaRPr>
          </a:p>
        </p:txBody>
      </p:sp>
      <p:sp>
        <p:nvSpPr>
          <p:cNvPr id="22" name="직사각형 21"/>
          <p:cNvSpPr/>
          <p:nvPr/>
        </p:nvSpPr>
        <p:spPr>
          <a:xfrm>
            <a:off x="4729162" y="1773238"/>
            <a:ext cx="318917" cy="141287"/>
          </a:xfrm>
          <a:prstGeom prst="rect">
            <a:avLst/>
          </a:prstGeom>
          <a:noFill/>
          <a:ln w="25400">
            <a:solidFill>
              <a:srgbClr val="FD531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3" name="직사각형 22"/>
          <p:cNvSpPr/>
          <p:nvPr/>
        </p:nvSpPr>
        <p:spPr>
          <a:xfrm>
            <a:off x="5365699" y="3018284"/>
            <a:ext cx="131837" cy="190847"/>
          </a:xfrm>
          <a:prstGeom prst="rect">
            <a:avLst/>
          </a:prstGeom>
          <a:noFill/>
          <a:ln w="25400">
            <a:solidFill>
              <a:srgbClr val="FD531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1" name="타원 30"/>
          <p:cNvSpPr/>
          <p:nvPr/>
        </p:nvSpPr>
        <p:spPr>
          <a:xfrm>
            <a:off x="4595983" y="1628070"/>
            <a:ext cx="182880" cy="182880"/>
          </a:xfrm>
          <a:prstGeom prst="ellipse">
            <a:avLst/>
          </a:prstGeom>
          <a:solidFill>
            <a:srgbClr val="FD5312"/>
          </a:solidFill>
          <a:ln w="25400">
            <a:solidFill>
              <a:srgbClr val="FD531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b="1" dirty="0">
                <a:latin typeface="+mn-ea"/>
              </a:rPr>
              <a:t>1</a:t>
            </a:r>
            <a:endParaRPr lang="ko-KR" altLang="en-US" sz="1100" b="1" dirty="0">
              <a:latin typeface="+mn-ea"/>
            </a:endParaRPr>
          </a:p>
        </p:txBody>
      </p:sp>
      <p:sp>
        <p:nvSpPr>
          <p:cNvPr id="33" name="타원 32"/>
          <p:cNvSpPr/>
          <p:nvPr/>
        </p:nvSpPr>
        <p:spPr>
          <a:xfrm>
            <a:off x="5241544" y="2915967"/>
            <a:ext cx="182880" cy="182880"/>
          </a:xfrm>
          <a:prstGeom prst="ellipse">
            <a:avLst/>
          </a:prstGeom>
          <a:solidFill>
            <a:srgbClr val="FD5312"/>
          </a:solidFill>
          <a:ln w="25400">
            <a:solidFill>
              <a:srgbClr val="FD531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b="1" dirty="0">
                <a:latin typeface="+mn-ea"/>
              </a:rPr>
              <a:t>2</a:t>
            </a:r>
            <a:endParaRPr lang="ko-KR" altLang="en-US" sz="1100" b="1" dirty="0">
              <a:latin typeface="+mn-ea"/>
            </a:endParaRPr>
          </a:p>
        </p:txBody>
      </p:sp>
      <p:sp>
        <p:nvSpPr>
          <p:cNvPr id="21" name="직사각형 20"/>
          <p:cNvSpPr/>
          <p:nvPr/>
        </p:nvSpPr>
        <p:spPr>
          <a:xfrm>
            <a:off x="8187501" y="1587178"/>
            <a:ext cx="982498" cy="187671"/>
          </a:xfrm>
          <a:prstGeom prst="rect">
            <a:avLst/>
          </a:prstGeom>
          <a:noFill/>
          <a:ln w="25400">
            <a:solidFill>
              <a:srgbClr val="FD531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4" name="타원 23"/>
          <p:cNvSpPr/>
          <p:nvPr/>
        </p:nvSpPr>
        <p:spPr>
          <a:xfrm>
            <a:off x="8092422" y="1457585"/>
            <a:ext cx="182880" cy="182880"/>
          </a:xfrm>
          <a:prstGeom prst="ellipse">
            <a:avLst/>
          </a:prstGeom>
          <a:solidFill>
            <a:srgbClr val="FD5312"/>
          </a:solidFill>
          <a:ln w="25400">
            <a:solidFill>
              <a:srgbClr val="FD531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b="1" dirty="0">
                <a:latin typeface="+mn-ea"/>
              </a:rPr>
              <a:t>1</a:t>
            </a:r>
            <a:endParaRPr lang="ko-KR" altLang="en-US" sz="1100" b="1" dirty="0">
              <a:latin typeface="+mn-ea"/>
            </a:endParaRPr>
          </a:p>
        </p:txBody>
      </p:sp>
      <p:sp>
        <p:nvSpPr>
          <p:cNvPr id="28" name="직사각형 27"/>
          <p:cNvSpPr/>
          <p:nvPr/>
        </p:nvSpPr>
        <p:spPr>
          <a:xfrm>
            <a:off x="8882180" y="2984547"/>
            <a:ext cx="179270" cy="374603"/>
          </a:xfrm>
          <a:prstGeom prst="rect">
            <a:avLst/>
          </a:prstGeom>
          <a:noFill/>
          <a:ln w="25400">
            <a:solidFill>
              <a:srgbClr val="FD531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9" name="타원 28"/>
          <p:cNvSpPr/>
          <p:nvPr/>
        </p:nvSpPr>
        <p:spPr>
          <a:xfrm>
            <a:off x="8959115" y="2900253"/>
            <a:ext cx="182880" cy="182880"/>
          </a:xfrm>
          <a:prstGeom prst="ellipse">
            <a:avLst/>
          </a:prstGeom>
          <a:solidFill>
            <a:srgbClr val="FD5312"/>
          </a:solidFill>
          <a:ln w="25400">
            <a:solidFill>
              <a:srgbClr val="FD531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b="1" dirty="0">
                <a:latin typeface="+mn-ea"/>
              </a:rPr>
              <a:t>2</a:t>
            </a:r>
            <a:endParaRPr lang="ko-KR" altLang="en-US" sz="1100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737030089"/>
      </p:ext>
    </p:extLst>
  </p:cSld>
  <p:clrMapOvr>
    <a:masterClrMapping/>
  </p:clrMapOvr>
</p:sld>
</file>

<file path=ppt/slides/slide1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그림 4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95869" y="1022350"/>
            <a:ext cx="1988009" cy="4320000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</p:pic>
      <p:pic>
        <p:nvPicPr>
          <p:cNvPr id="39" name="그림 3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8708" y="1775725"/>
            <a:ext cx="5400000" cy="3600000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</p:pic>
      <p:sp>
        <p:nvSpPr>
          <p:cNvPr id="25" name="TextBox 24"/>
          <p:cNvSpPr txBox="1"/>
          <p:nvPr/>
        </p:nvSpPr>
        <p:spPr>
          <a:xfrm>
            <a:off x="116463" y="913221"/>
            <a:ext cx="7644849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90570"/>
            <a:r>
              <a:rPr lang="en-US" altLang="ko-KR" sz="2600" dirty="0">
                <a:solidFill>
                  <a:prstClr val="white"/>
                </a:solidFill>
                <a:latin typeface="HY울릉도M" panose="02030600000101010101" pitchFamily="18" charset="-127"/>
                <a:ea typeface="HY울릉도M" panose="02030600000101010101" pitchFamily="18" charset="-127"/>
              </a:rPr>
              <a:t>1. </a:t>
            </a:r>
            <a:r>
              <a:rPr lang="ko-KR" altLang="en-US" sz="2600" dirty="0">
                <a:solidFill>
                  <a:prstClr val="white"/>
                </a:solidFill>
                <a:latin typeface="HY울릉도M" panose="02030600000101010101" pitchFamily="18" charset="-127"/>
                <a:ea typeface="HY울릉도M" panose="02030600000101010101" pitchFamily="18" charset="-127"/>
              </a:rPr>
              <a:t>학교폭력 실태조사 추진 절차</a:t>
            </a: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1" y="628621"/>
            <a:ext cx="200119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9060" tIns="49530" rIns="99060" bIns="49530" numCol="1" anchor="ctr" anchorCtr="0" compatLnSpc="1">
            <a:prstTxWarp prst="textNoShape">
              <a:avLst/>
            </a:prstTxWarp>
            <a:spAutoFit/>
          </a:bodyPr>
          <a:lstStyle/>
          <a:p>
            <a:pPr defTabSz="990570"/>
            <a:endParaRPr lang="ko-KR" altLang="en-US" sz="1950">
              <a:solidFill>
                <a:prstClr val="black"/>
              </a:solidFill>
              <a:latin typeface="맑은 고딕"/>
              <a:ea typeface="맑은 고딕" panose="020B0503020000020004" pitchFamily="50" charset="-127"/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" y="628621"/>
            <a:ext cx="200119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9060" tIns="49530" rIns="99060" bIns="49530" numCol="1" anchor="ctr" anchorCtr="0" compatLnSpc="1">
            <a:prstTxWarp prst="textNoShape">
              <a:avLst/>
            </a:prstTxWarp>
            <a:spAutoFit/>
          </a:bodyPr>
          <a:lstStyle/>
          <a:p>
            <a:pPr defTabSz="990570"/>
            <a:endParaRPr lang="ko-KR" altLang="en-US" sz="1950">
              <a:solidFill>
                <a:prstClr val="black"/>
              </a:solidFill>
              <a:latin typeface="맑은 고딕"/>
              <a:ea typeface="맑은 고딕" panose="020B0503020000020004" pitchFamily="50" charset="-127"/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1" y="628621"/>
            <a:ext cx="200119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9060" tIns="49530" rIns="99060" bIns="49530" numCol="1" anchor="ctr" anchorCtr="0" compatLnSpc="1">
            <a:prstTxWarp prst="textNoShape">
              <a:avLst/>
            </a:prstTxWarp>
            <a:spAutoFit/>
          </a:bodyPr>
          <a:lstStyle/>
          <a:p>
            <a:pPr defTabSz="990570"/>
            <a:endParaRPr lang="ko-KR" altLang="en-US" sz="1950">
              <a:solidFill>
                <a:prstClr val="black"/>
              </a:solidFill>
              <a:latin typeface="맑은 고딕"/>
              <a:ea typeface="맑은 고딕" panose="020B0503020000020004" pitchFamily="50" charset="-127"/>
            </a:endParaRPr>
          </a:p>
        </p:txBody>
      </p:sp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1" y="628621"/>
            <a:ext cx="200119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9060" tIns="49530" rIns="99060" bIns="49530" numCol="1" anchor="ctr" anchorCtr="0" compatLnSpc="1">
            <a:prstTxWarp prst="textNoShape">
              <a:avLst/>
            </a:prstTxWarp>
            <a:spAutoFit/>
          </a:bodyPr>
          <a:lstStyle/>
          <a:p>
            <a:pPr defTabSz="990570"/>
            <a:endParaRPr lang="ko-KR" altLang="en-US" sz="1950">
              <a:solidFill>
                <a:prstClr val="black"/>
              </a:solidFill>
              <a:latin typeface="맑은 고딕"/>
              <a:ea typeface="맑은 고딕" panose="020B0503020000020004" pitchFamily="50" charset="-127"/>
            </a:endParaRPr>
          </a:p>
        </p:txBody>
      </p:sp>
      <p:sp>
        <p:nvSpPr>
          <p:cNvPr id="32" name="TextBox 4">
            <a:extLst>
              <a:ext uri="{FF2B5EF4-FFF2-40B4-BE49-F238E27FC236}">
                <a16:creationId xmlns:a16="http://schemas.microsoft.com/office/drawing/2014/main" xmlns="" id="{B2A2134E-34A5-422C-8D66-092F6558A4F0}"/>
              </a:ext>
            </a:extLst>
          </p:cNvPr>
          <p:cNvSpPr txBox="1"/>
          <p:nvPr/>
        </p:nvSpPr>
        <p:spPr>
          <a:xfrm>
            <a:off x="96327" y="39171"/>
            <a:ext cx="51569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000" b="1" spc="-7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학생정서</a:t>
            </a:r>
            <a:r>
              <a:rPr lang="ko-KR" altLang="en-US" sz="2000" b="1" spc="-7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맑은 고딕" panose="020B0503020000020004" pitchFamily="50" charset="-127"/>
              </a:rPr>
              <a:t>∙</a:t>
            </a:r>
            <a:r>
              <a:rPr lang="ko-KR" altLang="en-US" sz="2000" b="1" spc="-7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행동특성검사 검사 참여 절차 및 화면 </a:t>
            </a:r>
          </a:p>
        </p:txBody>
      </p:sp>
      <p:sp>
        <p:nvSpPr>
          <p:cNvPr id="18" name="직사각형 17">
            <a:extLst>
              <a:ext uri="{FF2B5EF4-FFF2-40B4-BE49-F238E27FC236}">
                <a16:creationId xmlns:a16="http://schemas.microsoft.com/office/drawing/2014/main" xmlns="" id="{7E13B21E-D9E5-4BE6-AB9C-ADCDEF6AE8BD}"/>
              </a:ext>
            </a:extLst>
          </p:cNvPr>
          <p:cNvSpPr/>
          <p:nvPr/>
        </p:nvSpPr>
        <p:spPr>
          <a:xfrm>
            <a:off x="739776" y="5589588"/>
            <a:ext cx="5430564" cy="812530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000">
              <a:lnSpc>
                <a:spcPct val="120000"/>
              </a:lnSpc>
            </a:pP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① 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[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검사참여안내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]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를 클릭하여 검사참여안내 화면으로 이동</a:t>
            </a:r>
            <a:endParaRPr lang="en-US" altLang="ko-KR" sz="1100" b="1" dirty="0">
              <a:ln>
                <a:solidFill>
                  <a:schemeClr val="tx1">
                    <a:lumMod val="85000"/>
                    <a:lumOff val="15000"/>
                    <a:alpha val="0"/>
                  </a:schemeClr>
                </a:solidFill>
              </a:ln>
              <a:solidFill>
                <a:srgbClr val="FD5312"/>
              </a:solidFill>
              <a:latin typeface="나눔바른고딕" panose="020B0600000101010101" charset="-127"/>
              <a:ea typeface="나눔바른고딕" panose="020B0600000101010101" charset="-127"/>
            </a:endParaRPr>
          </a:p>
          <a:p>
            <a:pPr marL="36000">
              <a:lnSpc>
                <a:spcPct val="120000"/>
              </a:lnSpc>
            </a:pP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② 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[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학생 참여방법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] 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또는 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[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학부모 참여방법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] 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탭을 클릭하여 학부모 검사참여방법 조회</a:t>
            </a:r>
            <a:endParaRPr lang="en-US" altLang="ko-KR" sz="1100" b="1" dirty="0">
              <a:ln>
                <a:solidFill>
                  <a:schemeClr val="tx1">
                    <a:lumMod val="85000"/>
                    <a:lumOff val="15000"/>
                    <a:alpha val="0"/>
                  </a:schemeClr>
                </a:solidFill>
              </a:ln>
              <a:solidFill>
                <a:srgbClr val="FD5312"/>
              </a:solidFill>
              <a:latin typeface="나눔바른고딕" panose="020B0600000101010101" charset="-127"/>
              <a:ea typeface="나눔바른고딕" panose="020B0600000101010101" charset="-127"/>
            </a:endParaRPr>
          </a:p>
          <a:p>
            <a:pPr marL="36000">
              <a:lnSpc>
                <a:spcPct val="120000"/>
              </a:lnSpc>
            </a:pP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③ 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[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다음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] 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버튼을 클릭하여 학생 검사참여방법 상세 조회</a:t>
            </a:r>
            <a:endParaRPr lang="en-US" altLang="ko-KR" sz="1100" b="1" dirty="0">
              <a:ln>
                <a:solidFill>
                  <a:schemeClr val="tx1">
                    <a:lumMod val="85000"/>
                    <a:lumOff val="15000"/>
                    <a:alpha val="0"/>
                  </a:schemeClr>
                </a:solidFill>
              </a:ln>
              <a:solidFill>
                <a:srgbClr val="FD5312"/>
              </a:solidFill>
              <a:latin typeface="나눔바른고딕" panose="020B0600000101010101" charset="-127"/>
              <a:ea typeface="나눔바른고딕" panose="020B0600000101010101" charset="-127"/>
            </a:endParaRPr>
          </a:p>
          <a:p>
            <a:pPr marL="36000">
              <a:lnSpc>
                <a:spcPct val="120000"/>
              </a:lnSpc>
            </a:pP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④ 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[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←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] 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버튼을 클릭하여 전 화면으로 돌아가기</a:t>
            </a:r>
            <a:endParaRPr lang="en-US" altLang="ko-KR" sz="1100" b="1" dirty="0">
              <a:ln>
                <a:solidFill>
                  <a:schemeClr val="tx1">
                    <a:lumMod val="85000"/>
                    <a:lumOff val="15000"/>
                    <a:alpha val="0"/>
                  </a:schemeClr>
                </a:solidFill>
              </a:ln>
              <a:solidFill>
                <a:srgbClr val="FD5312"/>
              </a:solidFill>
              <a:latin typeface="나눔바른고딕" panose="020B0600000101010101" charset="-127"/>
              <a:ea typeface="나눔바른고딕" panose="020B0600000101010101" charset="-127"/>
            </a:endParaRPr>
          </a:p>
        </p:txBody>
      </p:sp>
      <p:sp>
        <p:nvSpPr>
          <p:cNvPr id="41" name="모서리가 둥근 직사각형 40">
            <a:extLst>
              <a:ext uri="{FF2B5EF4-FFF2-40B4-BE49-F238E27FC236}">
                <a16:creationId xmlns:a16="http://schemas.microsoft.com/office/drawing/2014/main" xmlns="" id="{A48839FD-54EA-214C-BE98-4BDD2DF3094C}"/>
              </a:ext>
            </a:extLst>
          </p:cNvPr>
          <p:cNvSpPr/>
          <p:nvPr/>
        </p:nvSpPr>
        <p:spPr>
          <a:xfrm>
            <a:off x="163006" y="802347"/>
            <a:ext cx="4789994" cy="669006"/>
          </a:xfrm>
          <a:prstGeom prst="roundRect">
            <a:avLst>
              <a:gd name="adj" fmla="val 50000"/>
            </a:avLst>
          </a:prstGeom>
          <a:solidFill>
            <a:srgbClr val="E2F0D9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2. </a:t>
            </a:r>
            <a:r>
              <a:rPr lang="ko-KR" altLang="en-US" sz="1400" b="1" dirty="0" err="1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학생정서</a:t>
            </a:r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·</a:t>
            </a:r>
            <a:r>
              <a:rPr lang="ko-KR" altLang="en-US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행동특성검사 온라인 검사</a:t>
            </a:r>
            <a:endParaRPr lang="en-US" altLang="ko-KR" sz="1400" b="1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66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r>
              <a:rPr lang="en-US" altLang="ko-KR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2.9. </a:t>
            </a:r>
            <a:r>
              <a:rPr lang="ko-KR" altLang="en-US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검사 참여 안내</a:t>
            </a:r>
            <a:endParaRPr lang="ko-KR" altLang="en-US" sz="1400" b="1" spc="-50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66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17" name="타원 16"/>
          <p:cNvSpPr/>
          <p:nvPr/>
        </p:nvSpPr>
        <p:spPr>
          <a:xfrm>
            <a:off x="6648971" y="1755953"/>
            <a:ext cx="49529" cy="3545454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90570"/>
            <a:endParaRPr lang="ko-KR" altLang="en-US" sz="1950">
              <a:solidFill>
                <a:prstClr val="white"/>
              </a:solidFill>
              <a:latin typeface="맑은 고딕"/>
              <a:ea typeface="맑은 고딕" panose="020B0503020000020004" pitchFamily="50" charset="-127"/>
            </a:endParaRPr>
          </a:p>
        </p:txBody>
      </p:sp>
      <p:sp>
        <p:nvSpPr>
          <p:cNvPr id="22" name="직사각형 21"/>
          <p:cNvSpPr/>
          <p:nvPr/>
        </p:nvSpPr>
        <p:spPr>
          <a:xfrm>
            <a:off x="4402931" y="1773238"/>
            <a:ext cx="318917" cy="141287"/>
          </a:xfrm>
          <a:prstGeom prst="rect">
            <a:avLst/>
          </a:prstGeom>
          <a:noFill/>
          <a:ln w="25400">
            <a:solidFill>
              <a:srgbClr val="FD531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1" name="타원 30"/>
          <p:cNvSpPr/>
          <p:nvPr/>
        </p:nvSpPr>
        <p:spPr>
          <a:xfrm>
            <a:off x="4307852" y="1627360"/>
            <a:ext cx="182880" cy="182880"/>
          </a:xfrm>
          <a:prstGeom prst="ellipse">
            <a:avLst/>
          </a:prstGeom>
          <a:solidFill>
            <a:srgbClr val="FD5312"/>
          </a:solidFill>
          <a:ln w="25400">
            <a:solidFill>
              <a:srgbClr val="FD531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b="1" dirty="0">
                <a:latin typeface="+mn-ea"/>
              </a:rPr>
              <a:t>1</a:t>
            </a:r>
            <a:endParaRPr lang="ko-KR" altLang="en-US" sz="1100" b="1" dirty="0">
              <a:latin typeface="+mn-ea"/>
            </a:endParaRPr>
          </a:p>
        </p:txBody>
      </p:sp>
      <p:sp>
        <p:nvSpPr>
          <p:cNvPr id="21" name="직사각형 20"/>
          <p:cNvSpPr/>
          <p:nvPr/>
        </p:nvSpPr>
        <p:spPr>
          <a:xfrm>
            <a:off x="1327355" y="2372155"/>
            <a:ext cx="4466583" cy="165889"/>
          </a:xfrm>
          <a:prstGeom prst="rect">
            <a:avLst/>
          </a:prstGeom>
          <a:noFill/>
          <a:ln w="25400">
            <a:solidFill>
              <a:srgbClr val="FD531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3" name="타원 22"/>
          <p:cNvSpPr/>
          <p:nvPr/>
        </p:nvSpPr>
        <p:spPr>
          <a:xfrm>
            <a:off x="4246904" y="2279472"/>
            <a:ext cx="182880" cy="182880"/>
          </a:xfrm>
          <a:prstGeom prst="ellipse">
            <a:avLst/>
          </a:prstGeom>
          <a:solidFill>
            <a:srgbClr val="FD5312"/>
          </a:solidFill>
          <a:ln w="25400">
            <a:solidFill>
              <a:srgbClr val="FD531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b="1" dirty="0">
                <a:latin typeface="+mn-ea"/>
              </a:rPr>
              <a:t>2</a:t>
            </a:r>
            <a:endParaRPr lang="ko-KR" altLang="en-US" sz="1100" b="1" dirty="0">
              <a:latin typeface="+mn-ea"/>
            </a:endParaRPr>
          </a:p>
        </p:txBody>
      </p:sp>
      <p:sp>
        <p:nvSpPr>
          <p:cNvPr id="27" name="직사각형 26"/>
          <p:cNvSpPr/>
          <p:nvPr/>
        </p:nvSpPr>
        <p:spPr>
          <a:xfrm>
            <a:off x="3608042" y="4857831"/>
            <a:ext cx="661988" cy="222445"/>
          </a:xfrm>
          <a:prstGeom prst="rect">
            <a:avLst/>
          </a:prstGeom>
          <a:noFill/>
          <a:ln w="25400">
            <a:solidFill>
              <a:srgbClr val="FD531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8" name="타원 27"/>
          <p:cNvSpPr/>
          <p:nvPr/>
        </p:nvSpPr>
        <p:spPr>
          <a:xfrm>
            <a:off x="3516601" y="4765088"/>
            <a:ext cx="182881" cy="182880"/>
          </a:xfrm>
          <a:prstGeom prst="ellipse">
            <a:avLst/>
          </a:prstGeom>
          <a:solidFill>
            <a:srgbClr val="FD5312"/>
          </a:solidFill>
          <a:ln w="25400">
            <a:solidFill>
              <a:srgbClr val="FD531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b="1" dirty="0">
                <a:latin typeface="+mn-ea"/>
              </a:rPr>
              <a:t>3</a:t>
            </a:r>
            <a:endParaRPr lang="ko-KR" altLang="en-US" sz="1100" b="1" dirty="0">
              <a:latin typeface="+mn-ea"/>
            </a:endParaRPr>
          </a:p>
        </p:txBody>
      </p:sp>
      <p:sp>
        <p:nvSpPr>
          <p:cNvPr id="29" name="직사각형 28"/>
          <p:cNvSpPr/>
          <p:nvPr/>
        </p:nvSpPr>
        <p:spPr>
          <a:xfrm>
            <a:off x="7388318" y="1095265"/>
            <a:ext cx="167752" cy="155416"/>
          </a:xfrm>
          <a:prstGeom prst="rect">
            <a:avLst/>
          </a:prstGeom>
          <a:noFill/>
          <a:ln w="25400">
            <a:solidFill>
              <a:srgbClr val="FD531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0" name="타원 29"/>
          <p:cNvSpPr/>
          <p:nvPr/>
        </p:nvSpPr>
        <p:spPr>
          <a:xfrm>
            <a:off x="7289314" y="956301"/>
            <a:ext cx="182880" cy="182880"/>
          </a:xfrm>
          <a:prstGeom prst="ellipse">
            <a:avLst/>
          </a:prstGeom>
          <a:solidFill>
            <a:srgbClr val="FD5312"/>
          </a:solidFill>
          <a:ln w="25400">
            <a:solidFill>
              <a:srgbClr val="FD531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b="1" dirty="0">
                <a:latin typeface="+mn-ea"/>
              </a:rPr>
              <a:t>4</a:t>
            </a:r>
            <a:endParaRPr lang="ko-KR" altLang="en-US" sz="1100" b="1" dirty="0">
              <a:latin typeface="+mn-ea"/>
            </a:endParaRPr>
          </a:p>
        </p:txBody>
      </p:sp>
      <p:sp>
        <p:nvSpPr>
          <p:cNvPr id="33" name="직사각형 32"/>
          <p:cNvSpPr/>
          <p:nvPr/>
        </p:nvSpPr>
        <p:spPr>
          <a:xfrm>
            <a:off x="7195869" y="1542200"/>
            <a:ext cx="998782" cy="170610"/>
          </a:xfrm>
          <a:prstGeom prst="rect">
            <a:avLst/>
          </a:prstGeom>
          <a:noFill/>
          <a:ln w="25400">
            <a:solidFill>
              <a:srgbClr val="FD531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4" name="타원 33"/>
          <p:cNvSpPr/>
          <p:nvPr/>
        </p:nvSpPr>
        <p:spPr>
          <a:xfrm>
            <a:off x="7100790" y="1410427"/>
            <a:ext cx="182880" cy="182880"/>
          </a:xfrm>
          <a:prstGeom prst="ellipse">
            <a:avLst/>
          </a:prstGeom>
          <a:solidFill>
            <a:srgbClr val="FD5312"/>
          </a:solidFill>
          <a:ln w="25400">
            <a:solidFill>
              <a:srgbClr val="FD531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b="1" dirty="0">
                <a:latin typeface="+mn-ea"/>
              </a:rPr>
              <a:t>1</a:t>
            </a:r>
            <a:endParaRPr lang="ko-KR" altLang="en-US" sz="1100" b="1" dirty="0">
              <a:latin typeface="+mn-ea"/>
            </a:endParaRPr>
          </a:p>
        </p:txBody>
      </p:sp>
      <p:sp>
        <p:nvSpPr>
          <p:cNvPr id="35" name="직사각형 34"/>
          <p:cNvSpPr/>
          <p:nvPr/>
        </p:nvSpPr>
        <p:spPr>
          <a:xfrm>
            <a:off x="7254173" y="1801520"/>
            <a:ext cx="1873125" cy="160368"/>
          </a:xfrm>
          <a:prstGeom prst="rect">
            <a:avLst/>
          </a:prstGeom>
          <a:noFill/>
          <a:ln w="25400">
            <a:solidFill>
              <a:srgbClr val="FD531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6" name="타원 35"/>
          <p:cNvSpPr/>
          <p:nvPr/>
        </p:nvSpPr>
        <p:spPr>
          <a:xfrm>
            <a:off x="9046136" y="1698420"/>
            <a:ext cx="182880" cy="182880"/>
          </a:xfrm>
          <a:prstGeom prst="ellipse">
            <a:avLst/>
          </a:prstGeom>
          <a:solidFill>
            <a:srgbClr val="FD5312"/>
          </a:solidFill>
          <a:ln w="25400">
            <a:solidFill>
              <a:srgbClr val="FD531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b="1" dirty="0">
                <a:latin typeface="+mn-ea"/>
              </a:rPr>
              <a:t>2</a:t>
            </a:r>
            <a:endParaRPr lang="ko-KR" altLang="en-US" sz="1100" b="1" dirty="0">
              <a:latin typeface="+mn-ea"/>
            </a:endParaRPr>
          </a:p>
        </p:txBody>
      </p:sp>
      <p:sp>
        <p:nvSpPr>
          <p:cNvPr id="37" name="직사각형 36"/>
          <p:cNvSpPr/>
          <p:nvPr/>
        </p:nvSpPr>
        <p:spPr>
          <a:xfrm>
            <a:off x="8198239" y="4362323"/>
            <a:ext cx="935260" cy="314452"/>
          </a:xfrm>
          <a:prstGeom prst="rect">
            <a:avLst/>
          </a:prstGeom>
          <a:noFill/>
          <a:ln w="25400">
            <a:solidFill>
              <a:srgbClr val="FD531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8" name="타원 37"/>
          <p:cNvSpPr/>
          <p:nvPr/>
        </p:nvSpPr>
        <p:spPr>
          <a:xfrm>
            <a:off x="8128873" y="4272755"/>
            <a:ext cx="182881" cy="182880"/>
          </a:xfrm>
          <a:prstGeom prst="ellipse">
            <a:avLst/>
          </a:prstGeom>
          <a:solidFill>
            <a:srgbClr val="FD5312"/>
          </a:solidFill>
          <a:ln w="25400">
            <a:solidFill>
              <a:srgbClr val="FD531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b="1" dirty="0">
                <a:latin typeface="+mn-ea"/>
              </a:rPr>
              <a:t>3</a:t>
            </a:r>
            <a:endParaRPr lang="ko-KR" altLang="en-US" sz="1100" b="1" dirty="0">
              <a:latin typeface="+mn-ea"/>
            </a:endParaRPr>
          </a:p>
        </p:txBody>
      </p:sp>
      <p:sp>
        <p:nvSpPr>
          <p:cNvPr id="40" name="직사각형 39"/>
          <p:cNvSpPr/>
          <p:nvPr/>
        </p:nvSpPr>
        <p:spPr>
          <a:xfrm>
            <a:off x="5596731" y="1914935"/>
            <a:ext cx="152502" cy="153877"/>
          </a:xfrm>
          <a:prstGeom prst="rect">
            <a:avLst/>
          </a:prstGeom>
          <a:noFill/>
          <a:ln w="25400">
            <a:solidFill>
              <a:srgbClr val="FD531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2" name="타원 41"/>
          <p:cNvSpPr/>
          <p:nvPr/>
        </p:nvSpPr>
        <p:spPr>
          <a:xfrm>
            <a:off x="5490102" y="1781551"/>
            <a:ext cx="182880" cy="182880"/>
          </a:xfrm>
          <a:prstGeom prst="ellipse">
            <a:avLst/>
          </a:prstGeom>
          <a:solidFill>
            <a:srgbClr val="FD5312"/>
          </a:solidFill>
          <a:ln w="25400">
            <a:solidFill>
              <a:srgbClr val="FD531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b="1" dirty="0">
                <a:latin typeface="+mn-ea"/>
              </a:rPr>
              <a:t>4</a:t>
            </a:r>
            <a:endParaRPr lang="ko-KR" altLang="en-US" sz="1100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60775131"/>
      </p:ext>
    </p:extLst>
  </p:cSld>
  <p:clrMapOvr>
    <a:masterClrMapping/>
  </p:clrMapOvr>
</p:sld>
</file>

<file path=ppt/slides/slide1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24"/>
          <p:cNvSpPr txBox="1"/>
          <p:nvPr/>
        </p:nvSpPr>
        <p:spPr>
          <a:xfrm>
            <a:off x="116463" y="913221"/>
            <a:ext cx="7644849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90570"/>
            <a:r>
              <a:rPr lang="en-US" altLang="ko-KR" sz="2600" dirty="0">
                <a:solidFill>
                  <a:prstClr val="white"/>
                </a:solidFill>
                <a:latin typeface="HY울릉도M" panose="02030600000101010101" pitchFamily="18" charset="-127"/>
                <a:ea typeface="HY울릉도M" panose="02030600000101010101" pitchFamily="18" charset="-127"/>
              </a:rPr>
              <a:t>1. </a:t>
            </a:r>
            <a:r>
              <a:rPr lang="ko-KR" altLang="en-US" sz="2600" dirty="0">
                <a:solidFill>
                  <a:prstClr val="white"/>
                </a:solidFill>
                <a:latin typeface="HY울릉도M" panose="02030600000101010101" pitchFamily="18" charset="-127"/>
                <a:ea typeface="HY울릉도M" panose="02030600000101010101" pitchFamily="18" charset="-127"/>
              </a:rPr>
              <a:t>학교폭력 실태조사 추진 절차</a:t>
            </a: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1" y="628621"/>
            <a:ext cx="200119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9060" tIns="49530" rIns="99060" bIns="49530" numCol="1" anchor="ctr" anchorCtr="0" compatLnSpc="1">
            <a:prstTxWarp prst="textNoShape">
              <a:avLst/>
            </a:prstTxWarp>
            <a:spAutoFit/>
          </a:bodyPr>
          <a:lstStyle/>
          <a:p>
            <a:pPr defTabSz="990570"/>
            <a:endParaRPr lang="ko-KR" altLang="en-US" sz="1950">
              <a:solidFill>
                <a:prstClr val="black"/>
              </a:solidFill>
              <a:latin typeface="맑은 고딕"/>
              <a:ea typeface="맑은 고딕" panose="020B0503020000020004" pitchFamily="50" charset="-127"/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" y="628621"/>
            <a:ext cx="200119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9060" tIns="49530" rIns="99060" bIns="49530" numCol="1" anchor="ctr" anchorCtr="0" compatLnSpc="1">
            <a:prstTxWarp prst="textNoShape">
              <a:avLst/>
            </a:prstTxWarp>
            <a:spAutoFit/>
          </a:bodyPr>
          <a:lstStyle/>
          <a:p>
            <a:pPr defTabSz="990570"/>
            <a:endParaRPr lang="ko-KR" altLang="en-US" sz="1950">
              <a:solidFill>
                <a:prstClr val="black"/>
              </a:solidFill>
              <a:latin typeface="맑은 고딕"/>
              <a:ea typeface="맑은 고딕" panose="020B0503020000020004" pitchFamily="50" charset="-127"/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1" y="628621"/>
            <a:ext cx="200119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9060" tIns="49530" rIns="99060" bIns="49530" numCol="1" anchor="ctr" anchorCtr="0" compatLnSpc="1">
            <a:prstTxWarp prst="textNoShape">
              <a:avLst/>
            </a:prstTxWarp>
            <a:spAutoFit/>
          </a:bodyPr>
          <a:lstStyle/>
          <a:p>
            <a:pPr defTabSz="990570"/>
            <a:endParaRPr lang="ko-KR" altLang="en-US" sz="1950">
              <a:solidFill>
                <a:prstClr val="black"/>
              </a:solidFill>
              <a:latin typeface="맑은 고딕"/>
              <a:ea typeface="맑은 고딕" panose="020B0503020000020004" pitchFamily="50" charset="-127"/>
            </a:endParaRPr>
          </a:p>
        </p:txBody>
      </p:sp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1" y="628621"/>
            <a:ext cx="200119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9060" tIns="49530" rIns="99060" bIns="49530" numCol="1" anchor="ctr" anchorCtr="0" compatLnSpc="1">
            <a:prstTxWarp prst="textNoShape">
              <a:avLst/>
            </a:prstTxWarp>
            <a:spAutoFit/>
          </a:bodyPr>
          <a:lstStyle/>
          <a:p>
            <a:pPr defTabSz="990570"/>
            <a:endParaRPr lang="ko-KR" altLang="en-US" sz="1950">
              <a:solidFill>
                <a:prstClr val="black"/>
              </a:solidFill>
              <a:latin typeface="맑은 고딕"/>
              <a:ea typeface="맑은 고딕" panose="020B0503020000020004" pitchFamily="50" charset="-127"/>
            </a:endParaRPr>
          </a:p>
        </p:txBody>
      </p:sp>
      <p:sp>
        <p:nvSpPr>
          <p:cNvPr id="32" name="TextBox 4">
            <a:extLst>
              <a:ext uri="{FF2B5EF4-FFF2-40B4-BE49-F238E27FC236}">
                <a16:creationId xmlns:a16="http://schemas.microsoft.com/office/drawing/2014/main" xmlns="" id="{B2A2134E-34A5-422C-8D66-092F6558A4F0}"/>
              </a:ext>
            </a:extLst>
          </p:cNvPr>
          <p:cNvSpPr txBox="1"/>
          <p:nvPr/>
        </p:nvSpPr>
        <p:spPr>
          <a:xfrm>
            <a:off x="96327" y="39171"/>
            <a:ext cx="51569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/>
            </a:pPr>
            <a:r>
              <a:rPr lang="en-US" altLang="ko-KR" sz="2000" b="1" spc="-7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white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[</a:t>
            </a:r>
            <a:r>
              <a:rPr lang="ko-KR" altLang="en-US" sz="2000" b="1" spc="-7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white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기타</a:t>
            </a:r>
            <a:r>
              <a:rPr lang="en-US" altLang="ko-KR" sz="2000" b="1" spc="-7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white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] </a:t>
            </a:r>
            <a:r>
              <a:rPr lang="ko-KR" altLang="en-US" sz="2000" b="1" spc="-70" dirty="0" err="1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white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나이스</a:t>
            </a:r>
            <a:r>
              <a:rPr lang="ko-KR" altLang="en-US" sz="2000" b="1" spc="-7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white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시스템 사용 질의 방법</a:t>
            </a:r>
          </a:p>
        </p:txBody>
      </p:sp>
      <p:sp>
        <p:nvSpPr>
          <p:cNvPr id="43" name="직사각형 42">
            <a:extLst>
              <a:ext uri="{FF2B5EF4-FFF2-40B4-BE49-F238E27FC236}">
                <a16:creationId xmlns:a16="http://schemas.microsoft.com/office/drawing/2014/main" xmlns="" id="{7E13B21E-D9E5-4BE6-AB9C-ADCDEF6AE8BD}"/>
              </a:ext>
            </a:extLst>
          </p:cNvPr>
          <p:cNvSpPr/>
          <p:nvPr/>
        </p:nvSpPr>
        <p:spPr>
          <a:xfrm>
            <a:off x="535875" y="971699"/>
            <a:ext cx="8445788" cy="221599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000">
              <a:lnSpc>
                <a:spcPct val="120000"/>
              </a:lnSpc>
            </a:pPr>
            <a:r>
              <a:rPr lang="ko-KR" altLang="en-US" sz="12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나이스</a:t>
            </a:r>
            <a:r>
              <a:rPr lang="ko-KR" altLang="en-US" sz="12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사용자 지원시스템</a:t>
            </a:r>
            <a:r>
              <a:rPr lang="en-US" altLang="ko-KR" sz="12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(help.neis.go.kr) </a:t>
            </a:r>
            <a:r>
              <a:rPr lang="ko-KR" altLang="en-US" sz="12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접속 후 </a:t>
            </a:r>
            <a:r>
              <a:rPr lang="ko-KR" altLang="en-US" sz="12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질의등록</a:t>
            </a:r>
            <a:r>
              <a:rPr lang="en-US" altLang="ko-KR" sz="12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, [</a:t>
            </a:r>
            <a:r>
              <a:rPr lang="ko-KR" altLang="en-US" sz="12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학교행정</a:t>
            </a:r>
            <a:r>
              <a:rPr lang="en-US" altLang="ko-KR" sz="12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-</a:t>
            </a:r>
            <a:r>
              <a:rPr lang="ko-KR" altLang="en-US" sz="12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교육설문</a:t>
            </a:r>
            <a:r>
              <a:rPr lang="en-US" altLang="ko-KR" sz="12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-</a:t>
            </a:r>
            <a:r>
              <a:rPr lang="ko-KR" altLang="en-US" sz="12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학생정서</a:t>
            </a:r>
            <a:r>
              <a:rPr lang="en-US" altLang="ko-KR" sz="12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·</a:t>
            </a:r>
            <a:r>
              <a:rPr lang="ko-KR" altLang="en-US" sz="12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행동특성검사</a:t>
            </a:r>
            <a:r>
              <a:rPr lang="en-US" altLang="ko-KR" sz="12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]</a:t>
            </a:r>
            <a:r>
              <a:rPr lang="ko-KR" altLang="en-US" sz="12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</a:t>
            </a:r>
            <a:r>
              <a:rPr lang="ko-KR" altLang="en-US" sz="12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업무구분</a:t>
            </a:r>
            <a:r>
              <a:rPr lang="ko-KR" altLang="en-US" sz="12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선택 </a:t>
            </a:r>
            <a:endParaRPr lang="en-US" altLang="ko-KR" sz="1200" b="1" dirty="0">
              <a:ln>
                <a:solidFill>
                  <a:schemeClr val="tx1">
                    <a:lumMod val="85000"/>
                    <a:lumOff val="15000"/>
                    <a:alpha val="0"/>
                  </a:schemeClr>
                </a:solidFill>
              </a:ln>
              <a:solidFill>
                <a:srgbClr val="FD5312"/>
              </a:solidFill>
              <a:latin typeface="나눔바른고딕" panose="020B0600000101010101" charset="-127"/>
              <a:ea typeface="나눔바른고딕" panose="020B0600000101010101" charset="-127"/>
            </a:endParaRPr>
          </a:p>
        </p:txBody>
      </p:sp>
      <p:sp>
        <p:nvSpPr>
          <p:cNvPr id="45" name="타원 44">
            <a:extLst>
              <a:ext uri="{FF2B5EF4-FFF2-40B4-BE49-F238E27FC236}">
                <a16:creationId xmlns:a16="http://schemas.microsoft.com/office/drawing/2014/main" xmlns="" id="{F558A55A-FB4B-4FED-88C3-27B6F94556EC}"/>
              </a:ext>
            </a:extLst>
          </p:cNvPr>
          <p:cNvSpPr/>
          <p:nvPr/>
        </p:nvSpPr>
        <p:spPr>
          <a:xfrm>
            <a:off x="7176381" y="4639551"/>
            <a:ext cx="182880" cy="182880"/>
          </a:xfrm>
          <a:prstGeom prst="ellipse">
            <a:avLst/>
          </a:prstGeom>
          <a:solidFill>
            <a:srgbClr val="FD5312"/>
          </a:solidFill>
          <a:ln w="25400">
            <a:solidFill>
              <a:srgbClr val="FD531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b="1" dirty="0">
                <a:latin typeface="+mn-ea"/>
              </a:rPr>
              <a:t>1</a:t>
            </a:r>
            <a:endParaRPr lang="ko-KR" altLang="en-US" sz="1100" b="1" dirty="0">
              <a:latin typeface="+mn-ea"/>
            </a:endParaRPr>
          </a:p>
        </p:txBody>
      </p:sp>
      <p:sp>
        <p:nvSpPr>
          <p:cNvPr id="46" name="직사각형 45">
            <a:extLst>
              <a:ext uri="{FF2B5EF4-FFF2-40B4-BE49-F238E27FC236}">
                <a16:creationId xmlns:a16="http://schemas.microsoft.com/office/drawing/2014/main" xmlns="" id="{7E13B21E-D9E5-4BE6-AB9C-ADCDEF6AE8BD}"/>
              </a:ext>
            </a:extLst>
          </p:cNvPr>
          <p:cNvSpPr/>
          <p:nvPr/>
        </p:nvSpPr>
        <p:spPr>
          <a:xfrm>
            <a:off x="633842" y="5205172"/>
            <a:ext cx="8534647" cy="1295226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81610" marR="63500" indent="-181610" algn="just" fontAlgn="base">
              <a:lnSpc>
                <a:spcPct val="150000"/>
              </a:lnSpc>
              <a:spcBef>
                <a:spcPts val="140"/>
              </a:spcBef>
            </a:pP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Q. 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학생정서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·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행동특성검사 메뉴가 보이지 않을 경우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, 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해당 학교의 업무분장관리 담당자에게 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‘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학교행정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-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교육설문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-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학생정서행동특성검사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’ 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권한 부여를 요청하시기 바랍니다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. </a:t>
            </a:r>
          </a:p>
          <a:p>
            <a:pPr marL="273050" marR="63500" indent="-273050" algn="just" fontAlgn="base">
              <a:lnSpc>
                <a:spcPct val="150000"/>
              </a:lnSpc>
              <a:spcBef>
                <a:spcPts val="140"/>
              </a:spcBef>
            </a:pPr>
            <a:r>
              <a:rPr lang="en-US" altLang="ko-KR" sz="1100" b="1" kern="0" dirty="0"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 ※ </a:t>
            </a:r>
            <a:r>
              <a:rPr lang="en-US" altLang="ko-KR" sz="1100" b="1" kern="0" spc="-30" dirty="0"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{</a:t>
            </a:r>
            <a:r>
              <a:rPr lang="ko-KR" altLang="en-US" sz="1100" b="1" kern="0" spc="-30" dirty="0"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업무분장설정업무</a:t>
            </a:r>
            <a:r>
              <a:rPr lang="en-US" altLang="ko-KR" sz="1100" b="1" kern="0" spc="-30" dirty="0"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-</a:t>
            </a:r>
            <a:r>
              <a:rPr lang="ko-KR" altLang="en-US" sz="1100" b="1" kern="0" spc="-30" dirty="0"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학교업무분장관리</a:t>
            </a:r>
            <a:r>
              <a:rPr lang="en-US" altLang="ko-KR" sz="1100" b="1" kern="0" spc="-30" dirty="0"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-</a:t>
            </a:r>
            <a:r>
              <a:rPr lang="ko-KR" altLang="en-US" sz="1100" b="1" kern="0" spc="-30" dirty="0"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학교업무분장설정</a:t>
            </a:r>
            <a:r>
              <a:rPr lang="en-US" altLang="ko-KR" sz="1100" b="1" kern="0" spc="-30" dirty="0"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} </a:t>
            </a:r>
            <a:r>
              <a:rPr lang="ko-KR" altLang="en-US" sz="1100" b="1" kern="0" spc="-30" dirty="0"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메뉴의 업무관리</a:t>
            </a:r>
            <a:r>
              <a:rPr lang="en-US" altLang="ko-KR" sz="1100" b="1" kern="0" spc="-30" dirty="0"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(</a:t>
            </a:r>
            <a:r>
              <a:rPr lang="ko-KR" altLang="en-US" sz="1100" b="1" kern="0" spc="-30" dirty="0"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부서원 편성</a:t>
            </a:r>
            <a:r>
              <a:rPr lang="en-US" altLang="ko-KR" sz="1100" b="1" kern="0" spc="-30" dirty="0"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) </a:t>
            </a:r>
            <a:r>
              <a:rPr lang="ko-KR" altLang="en-US" sz="1100" b="1" kern="0" spc="-30" dirty="0" err="1"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스탭퍼</a:t>
            </a:r>
            <a:r>
              <a:rPr lang="ko-KR" altLang="en-US" sz="1100" b="1" kern="0" dirty="0"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</a:t>
            </a:r>
            <a:r>
              <a:rPr lang="ko-KR" altLang="en-US" sz="1100" b="1" kern="0" spc="-20" dirty="0"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화면에서 학교행정업무에 사용자를 추가하고 업무관리</a:t>
            </a:r>
            <a:r>
              <a:rPr lang="en-US" altLang="ko-KR" sz="1100" b="1" kern="0" spc="-20" dirty="0"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(</a:t>
            </a:r>
            <a:r>
              <a:rPr lang="ko-KR" altLang="en-US" sz="1100" b="1" kern="0" spc="-20" dirty="0"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메뉴</a:t>
            </a:r>
            <a:r>
              <a:rPr lang="en-US" altLang="ko-KR" sz="1100" b="1" kern="0" spc="-20" dirty="0"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, </a:t>
            </a:r>
            <a:r>
              <a:rPr lang="ko-KR" altLang="en-US" sz="1100" b="1" kern="0" spc="-20" dirty="0" err="1"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자료권한</a:t>
            </a:r>
            <a:r>
              <a:rPr lang="ko-KR" altLang="en-US" sz="1100" b="1" kern="0" spc="-20" dirty="0"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관리</a:t>
            </a:r>
            <a:r>
              <a:rPr lang="en-US" altLang="ko-KR" sz="1100" b="1" kern="0" spc="-10" dirty="0"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) </a:t>
            </a:r>
            <a:r>
              <a:rPr lang="ko-KR" altLang="en-US" sz="1100" b="1" kern="0" spc="-10" dirty="0" err="1"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스탭퍼</a:t>
            </a:r>
            <a:r>
              <a:rPr lang="ko-KR" altLang="en-US" sz="1100" b="1" kern="0" spc="-10" dirty="0"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화면에서 추가된 사용자의 </a:t>
            </a:r>
            <a:r>
              <a:rPr lang="ko-KR" altLang="en-US" sz="1100" b="1" kern="0" spc="-10" dirty="0" err="1"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사용메뉴와</a:t>
            </a:r>
            <a:r>
              <a:rPr lang="ko-KR" altLang="en-US" sz="1100" b="1" kern="0" spc="-10" dirty="0"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</a:t>
            </a:r>
            <a:r>
              <a:rPr lang="ko-KR" altLang="en-US" sz="1100" b="1" kern="0" spc="-10" dirty="0" err="1"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학년반</a:t>
            </a:r>
            <a:r>
              <a:rPr lang="ko-KR" altLang="en-US" sz="1100" b="1" kern="0" spc="-10" dirty="0"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</a:t>
            </a:r>
            <a:r>
              <a:rPr lang="ko-KR" altLang="en-US" sz="1100" b="1" kern="0" spc="-10" dirty="0" err="1"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자료권한을</a:t>
            </a:r>
            <a:r>
              <a:rPr lang="ko-KR" altLang="en-US" sz="1100" b="1" kern="0" spc="-10" dirty="0"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설정하면 됩니다</a:t>
            </a:r>
            <a:r>
              <a:rPr lang="en-US" altLang="ko-KR" sz="1100" b="1" kern="0" spc="-10" dirty="0"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.</a:t>
            </a:r>
            <a:endParaRPr lang="ko-KR" altLang="en-US" sz="1100" b="1" kern="0" dirty="0">
              <a:solidFill>
                <a:srgbClr val="FD5312"/>
              </a:solidFill>
              <a:latin typeface="나눔바른고딕" panose="020B0600000101010101" charset="-127"/>
              <a:ea typeface="나눔바른고딕" panose="020B0600000101010101" charset="-127"/>
            </a:endParaRPr>
          </a:p>
          <a:p>
            <a:pPr marL="187960" marR="63500" indent="-187960" algn="just" fontAlgn="base">
              <a:lnSpc>
                <a:spcPct val="150000"/>
              </a:lnSpc>
              <a:spcBef>
                <a:spcPts val="140"/>
              </a:spcBef>
            </a:pPr>
            <a:r>
              <a:rPr lang="en-US" altLang="ko-KR" sz="1100" b="1" kern="0" dirty="0"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 ※ </a:t>
            </a:r>
            <a:r>
              <a:rPr lang="ko-KR" altLang="en-US" sz="1100" b="1" kern="0" dirty="0"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‘</a:t>
            </a:r>
            <a:r>
              <a:rPr lang="ko-KR" altLang="en-US" sz="1100" b="1" kern="0" dirty="0" err="1"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학생정서</a:t>
            </a:r>
            <a:r>
              <a:rPr lang="en-US" altLang="ko-KR" sz="1100" b="1" kern="0" dirty="0">
                <a:solidFill>
                  <a:srgbClr val="FD5312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·</a:t>
            </a:r>
            <a:r>
              <a:rPr lang="ko-KR" altLang="en-US" sz="1100" b="1" kern="0" dirty="0"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행동특성검사 학교 </a:t>
            </a:r>
            <a:r>
              <a:rPr lang="ko-KR" altLang="en-US" sz="1100" b="1" kern="0" dirty="0" err="1"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업무담당자’는</a:t>
            </a:r>
            <a:r>
              <a:rPr lang="ko-KR" altLang="en-US" sz="1100" b="1" kern="0" dirty="0"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</a:t>
            </a:r>
            <a:r>
              <a:rPr lang="ko-KR" altLang="en-US" sz="1100" b="1" kern="0" dirty="0" err="1"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학년반</a:t>
            </a:r>
            <a:r>
              <a:rPr lang="ko-KR" altLang="en-US" sz="1100" b="1" kern="0" dirty="0"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전체 </a:t>
            </a:r>
            <a:r>
              <a:rPr lang="ko-KR" altLang="en-US" sz="1100" b="1" kern="0" dirty="0" err="1"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자료권한이</a:t>
            </a:r>
            <a:r>
              <a:rPr lang="ko-KR" altLang="en-US" sz="1100" b="1" kern="0" dirty="0"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필요합니다</a:t>
            </a:r>
            <a:r>
              <a:rPr lang="en-US" altLang="ko-KR" sz="1100" b="1" kern="0" dirty="0"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.</a:t>
            </a:r>
            <a:endParaRPr lang="ko-KR" altLang="en-US" sz="1100" b="1" kern="0" spc="0" dirty="0">
              <a:solidFill>
                <a:srgbClr val="FD5312"/>
              </a:solidFill>
              <a:effectLst/>
              <a:latin typeface="나눔바른고딕" panose="020B0600000101010101" charset="-127"/>
              <a:ea typeface="나눔바른고딕" panose="020B0600000101010101" charset="-127"/>
            </a:endParaRPr>
          </a:p>
        </p:txBody>
      </p:sp>
      <p:pic>
        <p:nvPicPr>
          <p:cNvPr id="47" name="그림 4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875" y="1294407"/>
            <a:ext cx="7612950" cy="3731511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</p:pic>
      <p:sp>
        <p:nvSpPr>
          <p:cNvPr id="48" name="모서리가 둥근 직사각형 20">
            <a:extLst>
              <a:ext uri="{FF2B5EF4-FFF2-40B4-BE49-F238E27FC236}">
                <a16:creationId xmlns:a16="http://schemas.microsoft.com/office/drawing/2014/main" xmlns="" id="{B4F8944C-4396-412D-8A4B-17042E8EDFBA}"/>
              </a:ext>
            </a:extLst>
          </p:cNvPr>
          <p:cNvSpPr/>
          <p:nvPr/>
        </p:nvSpPr>
        <p:spPr>
          <a:xfrm>
            <a:off x="1614998" y="3849481"/>
            <a:ext cx="442402" cy="367225"/>
          </a:xfrm>
          <a:prstGeom prst="roundRect">
            <a:avLst>
              <a:gd name="adj" fmla="val 10747"/>
            </a:avLst>
          </a:prstGeom>
          <a:noFill/>
          <a:ln w="25400">
            <a:solidFill>
              <a:srgbClr val="FD531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9" name="모서리가 둥근 직사각형 48">
            <a:extLst>
              <a:ext uri="{FF2B5EF4-FFF2-40B4-BE49-F238E27FC236}">
                <a16:creationId xmlns:a16="http://schemas.microsoft.com/office/drawing/2014/main" xmlns="" id="{B4F8944C-4396-412D-8A4B-17042E8EDFBA}"/>
              </a:ext>
            </a:extLst>
          </p:cNvPr>
          <p:cNvSpPr/>
          <p:nvPr/>
        </p:nvSpPr>
        <p:spPr>
          <a:xfrm>
            <a:off x="6380753" y="1785979"/>
            <a:ext cx="3347080" cy="3070204"/>
          </a:xfrm>
          <a:prstGeom prst="roundRect">
            <a:avLst>
              <a:gd name="adj" fmla="val 562"/>
            </a:avLst>
          </a:prstGeom>
          <a:noFill/>
          <a:ln w="25400">
            <a:solidFill>
              <a:srgbClr val="FD531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990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1025" name="_x349504496" descr="EMB0000866c513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0" y="1807881"/>
            <a:ext cx="3302541" cy="3016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10983735"/>
      </p:ext>
    </p:extLst>
  </p:cSld>
  <p:clrMapOvr>
    <a:masterClrMapping/>
  </p:clrMapOvr>
</p:sld>
</file>

<file path=ppt/slides/slide1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28"/>
          <a:stretch/>
        </p:blipFill>
        <p:spPr>
          <a:xfrm>
            <a:off x="0" y="0"/>
            <a:ext cx="9904576" cy="6858000"/>
          </a:xfrm>
          <a:prstGeom prst="rect">
            <a:avLst/>
          </a:prstGeom>
        </p:spPr>
      </p:pic>
      <p:sp>
        <p:nvSpPr>
          <p:cNvPr id="18" name="矩形 18"/>
          <p:cNvSpPr/>
          <p:nvPr/>
        </p:nvSpPr>
        <p:spPr>
          <a:xfrm>
            <a:off x="476075" y="1417356"/>
            <a:ext cx="8968450" cy="4257052"/>
          </a:xfrm>
          <a:prstGeom prst="rect">
            <a:avLst/>
          </a:prstGeom>
          <a:solidFill>
            <a:schemeClr val="bg1">
              <a:alpha val="8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Montserrat SemiBold" panose="00000700000000000000" charset="0"/>
                <a:cs typeface="Montserrat SemiBold" panose="00000700000000000000" charset="0"/>
              </a:rPr>
              <a:t>-</a:t>
            </a:r>
            <a:endParaRPr lang="zh-CN" altLang="en-US" dirty="0">
              <a:latin typeface="Montserrat SemiBold" panose="00000700000000000000" charset="0"/>
              <a:cs typeface="Montserrat SemiBold" panose="00000700000000000000" charset="0"/>
            </a:endParaRPr>
          </a:p>
        </p:txBody>
      </p:sp>
      <p:grpSp>
        <p:nvGrpSpPr>
          <p:cNvPr id="19" name="组合 19"/>
          <p:cNvGrpSpPr/>
          <p:nvPr/>
        </p:nvGrpSpPr>
        <p:grpSpPr>
          <a:xfrm flipH="1">
            <a:off x="910838" y="1806662"/>
            <a:ext cx="8107584" cy="3488958"/>
            <a:chOff x="1295400" y="1122996"/>
            <a:chExt cx="6544141" cy="2935213"/>
          </a:xfrm>
        </p:grpSpPr>
        <p:sp>
          <p:nvSpPr>
            <p:cNvPr id="20" name="矩形 3"/>
            <p:cNvSpPr/>
            <p:nvPr/>
          </p:nvSpPr>
          <p:spPr>
            <a:xfrm>
              <a:off x="1295400" y="1122996"/>
              <a:ext cx="6544141" cy="2935213"/>
            </a:xfrm>
            <a:custGeom>
              <a:avLst/>
              <a:gdLst>
                <a:gd name="connsiteX0" fmla="*/ 0 w 7581900"/>
                <a:gd name="connsiteY0" fmla="*/ 0 h 3390900"/>
                <a:gd name="connsiteX1" fmla="*/ 7581900 w 7581900"/>
                <a:gd name="connsiteY1" fmla="*/ 0 h 3390900"/>
                <a:gd name="connsiteX2" fmla="*/ 7581900 w 7581900"/>
                <a:gd name="connsiteY2" fmla="*/ 3390900 h 3390900"/>
                <a:gd name="connsiteX3" fmla="*/ 0 w 7581900"/>
                <a:gd name="connsiteY3" fmla="*/ 3390900 h 3390900"/>
                <a:gd name="connsiteX4" fmla="*/ 0 w 7581900"/>
                <a:gd name="connsiteY4" fmla="*/ 0 h 3390900"/>
                <a:gd name="connsiteX0-1" fmla="*/ 0 w 7581900"/>
                <a:gd name="connsiteY0-2" fmla="*/ 0 h 3390900"/>
                <a:gd name="connsiteX1-3" fmla="*/ 7581900 w 7581900"/>
                <a:gd name="connsiteY1-4" fmla="*/ 0 h 3390900"/>
                <a:gd name="connsiteX2-5" fmla="*/ 7581900 w 7581900"/>
                <a:gd name="connsiteY2-6" fmla="*/ 3390900 h 3390900"/>
                <a:gd name="connsiteX3-7" fmla="*/ 0 w 7581900"/>
                <a:gd name="connsiteY3-8" fmla="*/ 3390900 h 3390900"/>
                <a:gd name="connsiteX4-9" fmla="*/ 91440 w 7581900"/>
                <a:gd name="connsiteY4-10" fmla="*/ 91440 h 3390900"/>
                <a:gd name="connsiteX0-11" fmla="*/ 22860 w 7604760"/>
                <a:gd name="connsiteY0-12" fmla="*/ 0 h 3390900"/>
                <a:gd name="connsiteX1-13" fmla="*/ 7604760 w 7604760"/>
                <a:gd name="connsiteY1-14" fmla="*/ 0 h 3390900"/>
                <a:gd name="connsiteX2-15" fmla="*/ 7604760 w 7604760"/>
                <a:gd name="connsiteY2-16" fmla="*/ 3390900 h 3390900"/>
                <a:gd name="connsiteX3-17" fmla="*/ 22860 w 7604760"/>
                <a:gd name="connsiteY3-18" fmla="*/ 3390900 h 3390900"/>
                <a:gd name="connsiteX4-19" fmla="*/ 0 w 7604760"/>
                <a:gd name="connsiteY4-20" fmla="*/ 1672590 h 3390900"/>
                <a:gd name="connsiteX0-21" fmla="*/ 0 w 7581900"/>
                <a:gd name="connsiteY0-22" fmla="*/ 0 h 3390900"/>
                <a:gd name="connsiteX1-23" fmla="*/ 7581900 w 7581900"/>
                <a:gd name="connsiteY1-24" fmla="*/ 0 h 3390900"/>
                <a:gd name="connsiteX2-25" fmla="*/ 7581900 w 7581900"/>
                <a:gd name="connsiteY2-26" fmla="*/ 3390900 h 3390900"/>
                <a:gd name="connsiteX3-27" fmla="*/ 0 w 7581900"/>
                <a:gd name="connsiteY3-28" fmla="*/ 3390900 h 3390900"/>
                <a:gd name="connsiteX4-29" fmla="*/ 5715 w 7581900"/>
                <a:gd name="connsiteY4-30" fmla="*/ 1672590 h 3390900"/>
                <a:gd name="connsiteX0-31" fmla="*/ 3790950 w 7581900"/>
                <a:gd name="connsiteY0-32" fmla="*/ 0 h 3390900"/>
                <a:gd name="connsiteX1-33" fmla="*/ 7581900 w 7581900"/>
                <a:gd name="connsiteY1-34" fmla="*/ 0 h 3390900"/>
                <a:gd name="connsiteX2-35" fmla="*/ 7581900 w 7581900"/>
                <a:gd name="connsiteY2-36" fmla="*/ 3390900 h 3390900"/>
                <a:gd name="connsiteX3-37" fmla="*/ 0 w 7581900"/>
                <a:gd name="connsiteY3-38" fmla="*/ 3390900 h 3390900"/>
                <a:gd name="connsiteX4-39" fmla="*/ 5715 w 7581900"/>
                <a:gd name="connsiteY4-40" fmla="*/ 1672590 h 3390900"/>
                <a:gd name="connsiteX0-1" fmla="*/ 1008420 w 7581900"/>
                <a:gd name="connsiteY0-2" fmla="*/ 25455 h 3390900"/>
                <a:gd name="connsiteX1-3" fmla="*/ 7581900 w 7581900"/>
                <a:gd name="connsiteY1-4" fmla="*/ 0 h 3390900"/>
                <a:gd name="connsiteX2-5" fmla="*/ 7581900 w 7581900"/>
                <a:gd name="connsiteY2-6" fmla="*/ 3390900 h 3390900"/>
                <a:gd name="connsiteX3-7" fmla="*/ 0 w 7581900"/>
                <a:gd name="connsiteY3-8" fmla="*/ 3390900 h 3390900"/>
                <a:gd name="connsiteX4-9" fmla="*/ 5715 w 7581900"/>
                <a:gd name="connsiteY4-10" fmla="*/ 1672590 h 3390900"/>
                <a:gd name="connsiteX0-11" fmla="*/ 1008420 w 7581900"/>
                <a:gd name="connsiteY0-12" fmla="*/ 25455 h 3390900"/>
                <a:gd name="connsiteX1-13" fmla="*/ 7581900 w 7581900"/>
                <a:gd name="connsiteY1-14" fmla="*/ 0 h 3390900"/>
                <a:gd name="connsiteX2-15" fmla="*/ 7581900 w 7581900"/>
                <a:gd name="connsiteY2-16" fmla="*/ 3390900 h 3390900"/>
                <a:gd name="connsiteX3-17" fmla="*/ 0 w 7581900"/>
                <a:gd name="connsiteY3-18" fmla="*/ 3390900 h 3390900"/>
                <a:gd name="connsiteX4-19" fmla="*/ 18479 w 7581900"/>
                <a:gd name="connsiteY4-20" fmla="*/ 730777 h 33909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7581900" h="3390900">
                  <a:moveTo>
                    <a:pt x="1008420" y="25455"/>
                  </a:moveTo>
                  <a:lnTo>
                    <a:pt x="7581900" y="0"/>
                  </a:lnTo>
                  <a:lnTo>
                    <a:pt x="7581900" y="3390900"/>
                  </a:lnTo>
                  <a:lnTo>
                    <a:pt x="0" y="3390900"/>
                  </a:lnTo>
                  <a:cubicBezTo>
                    <a:pt x="0" y="2260600"/>
                    <a:pt x="18479" y="730777"/>
                    <a:pt x="18479" y="730777"/>
                  </a:cubicBezTo>
                </a:path>
              </a:pathLst>
            </a:custGeom>
            <a:noFill/>
            <a:ln w="57150"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latin typeface="Montserrat SemiBold" panose="00000700000000000000" charset="0"/>
                <a:ea typeface="方正黑体简体" panose="02000000000000000000" pitchFamily="65" charset="-122"/>
                <a:cs typeface="Montserrat SemiBold" panose="00000700000000000000" charset="0"/>
                <a:sym typeface="+mn-lt"/>
              </a:endParaRPr>
            </a:p>
          </p:txBody>
        </p:sp>
        <p:sp>
          <p:nvSpPr>
            <p:cNvPr id="21" name="矩形 21"/>
            <p:cNvSpPr/>
            <p:nvPr/>
          </p:nvSpPr>
          <p:spPr>
            <a:xfrm>
              <a:off x="1295400" y="1122996"/>
              <a:ext cx="762000" cy="518517"/>
            </a:xfrm>
            <a:prstGeom prst="rect">
              <a:avLst/>
            </a:prstGeom>
            <a:solidFill>
              <a:srgbClr val="002060"/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Montserrat SemiBold" panose="00000700000000000000" charset="0"/>
                <a:cs typeface="Montserrat SemiBold" panose="00000700000000000000" charset="0"/>
              </a:endParaRPr>
            </a:p>
          </p:txBody>
        </p:sp>
      </p:grpSp>
      <p:sp>
        <p:nvSpPr>
          <p:cNvPr id="16" name="TextBox 4">
            <a:extLst>
              <a:ext uri="{FF2B5EF4-FFF2-40B4-BE49-F238E27FC236}">
                <a16:creationId xmlns:a16="http://schemas.microsoft.com/office/drawing/2014/main" xmlns="" id="{B2A2134E-34A5-422C-8D66-092F6558A4F0}"/>
              </a:ext>
            </a:extLst>
          </p:cNvPr>
          <p:cNvSpPr txBox="1"/>
          <p:nvPr/>
        </p:nvSpPr>
        <p:spPr>
          <a:xfrm>
            <a:off x="3732624" y="3193426"/>
            <a:ext cx="2640467" cy="7325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ts val="4800"/>
              </a:lnSpc>
            </a:pPr>
            <a:r>
              <a:rPr lang="ko-KR" altLang="en-US" sz="4800" b="1" spc="-2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rgbClr val="002060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질의 응답</a:t>
            </a:r>
            <a:endParaRPr lang="en-US" altLang="ko-KR" sz="6000" b="1" spc="-20" dirty="0">
              <a:ln>
                <a:solidFill>
                  <a:schemeClr val="accent1">
                    <a:shade val="50000"/>
                    <a:alpha val="0"/>
                  </a:schemeClr>
                </a:solidFill>
              </a:ln>
              <a:solidFill>
                <a:srgbClr val="002060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682580180"/>
      </p:ext>
    </p:extLst>
  </p:cSld>
  <p:clrMapOvr>
    <a:masterClrMapping/>
  </p:clrMapOvr>
</p:sld>
</file>

<file path=ppt/slides/slide1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28"/>
          <a:stretch/>
        </p:blipFill>
        <p:spPr>
          <a:xfrm>
            <a:off x="0" y="0"/>
            <a:ext cx="9904576" cy="6858000"/>
          </a:xfrm>
          <a:prstGeom prst="rect">
            <a:avLst/>
          </a:prstGeom>
        </p:spPr>
      </p:pic>
      <p:sp>
        <p:nvSpPr>
          <p:cNvPr id="18" name="矩形 18"/>
          <p:cNvSpPr/>
          <p:nvPr/>
        </p:nvSpPr>
        <p:spPr>
          <a:xfrm>
            <a:off x="476075" y="1417356"/>
            <a:ext cx="8968450" cy="4257052"/>
          </a:xfrm>
          <a:prstGeom prst="rect">
            <a:avLst/>
          </a:prstGeom>
          <a:solidFill>
            <a:schemeClr val="bg1">
              <a:alpha val="8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Montserrat SemiBold" panose="00000700000000000000" charset="0"/>
                <a:cs typeface="Montserrat SemiBold" panose="00000700000000000000" charset="0"/>
              </a:rPr>
              <a:t>-</a:t>
            </a:r>
            <a:endParaRPr lang="zh-CN" altLang="en-US" dirty="0">
              <a:latin typeface="Montserrat SemiBold" panose="00000700000000000000" charset="0"/>
              <a:cs typeface="Montserrat SemiBold" panose="00000700000000000000" charset="0"/>
            </a:endParaRPr>
          </a:p>
        </p:txBody>
      </p:sp>
      <p:grpSp>
        <p:nvGrpSpPr>
          <p:cNvPr id="19" name="组合 19"/>
          <p:cNvGrpSpPr/>
          <p:nvPr/>
        </p:nvGrpSpPr>
        <p:grpSpPr>
          <a:xfrm flipH="1">
            <a:off x="910838" y="1806662"/>
            <a:ext cx="8107584" cy="3488958"/>
            <a:chOff x="1295400" y="1122996"/>
            <a:chExt cx="6544141" cy="2935213"/>
          </a:xfrm>
        </p:grpSpPr>
        <p:sp>
          <p:nvSpPr>
            <p:cNvPr id="20" name="矩形 3"/>
            <p:cNvSpPr/>
            <p:nvPr/>
          </p:nvSpPr>
          <p:spPr>
            <a:xfrm>
              <a:off x="1295400" y="1122996"/>
              <a:ext cx="6544141" cy="2935213"/>
            </a:xfrm>
            <a:custGeom>
              <a:avLst/>
              <a:gdLst>
                <a:gd name="connsiteX0" fmla="*/ 0 w 7581900"/>
                <a:gd name="connsiteY0" fmla="*/ 0 h 3390900"/>
                <a:gd name="connsiteX1" fmla="*/ 7581900 w 7581900"/>
                <a:gd name="connsiteY1" fmla="*/ 0 h 3390900"/>
                <a:gd name="connsiteX2" fmla="*/ 7581900 w 7581900"/>
                <a:gd name="connsiteY2" fmla="*/ 3390900 h 3390900"/>
                <a:gd name="connsiteX3" fmla="*/ 0 w 7581900"/>
                <a:gd name="connsiteY3" fmla="*/ 3390900 h 3390900"/>
                <a:gd name="connsiteX4" fmla="*/ 0 w 7581900"/>
                <a:gd name="connsiteY4" fmla="*/ 0 h 3390900"/>
                <a:gd name="connsiteX0-1" fmla="*/ 0 w 7581900"/>
                <a:gd name="connsiteY0-2" fmla="*/ 0 h 3390900"/>
                <a:gd name="connsiteX1-3" fmla="*/ 7581900 w 7581900"/>
                <a:gd name="connsiteY1-4" fmla="*/ 0 h 3390900"/>
                <a:gd name="connsiteX2-5" fmla="*/ 7581900 w 7581900"/>
                <a:gd name="connsiteY2-6" fmla="*/ 3390900 h 3390900"/>
                <a:gd name="connsiteX3-7" fmla="*/ 0 w 7581900"/>
                <a:gd name="connsiteY3-8" fmla="*/ 3390900 h 3390900"/>
                <a:gd name="connsiteX4-9" fmla="*/ 91440 w 7581900"/>
                <a:gd name="connsiteY4-10" fmla="*/ 91440 h 3390900"/>
                <a:gd name="connsiteX0-11" fmla="*/ 22860 w 7604760"/>
                <a:gd name="connsiteY0-12" fmla="*/ 0 h 3390900"/>
                <a:gd name="connsiteX1-13" fmla="*/ 7604760 w 7604760"/>
                <a:gd name="connsiteY1-14" fmla="*/ 0 h 3390900"/>
                <a:gd name="connsiteX2-15" fmla="*/ 7604760 w 7604760"/>
                <a:gd name="connsiteY2-16" fmla="*/ 3390900 h 3390900"/>
                <a:gd name="connsiteX3-17" fmla="*/ 22860 w 7604760"/>
                <a:gd name="connsiteY3-18" fmla="*/ 3390900 h 3390900"/>
                <a:gd name="connsiteX4-19" fmla="*/ 0 w 7604760"/>
                <a:gd name="connsiteY4-20" fmla="*/ 1672590 h 3390900"/>
                <a:gd name="connsiteX0-21" fmla="*/ 0 w 7581900"/>
                <a:gd name="connsiteY0-22" fmla="*/ 0 h 3390900"/>
                <a:gd name="connsiteX1-23" fmla="*/ 7581900 w 7581900"/>
                <a:gd name="connsiteY1-24" fmla="*/ 0 h 3390900"/>
                <a:gd name="connsiteX2-25" fmla="*/ 7581900 w 7581900"/>
                <a:gd name="connsiteY2-26" fmla="*/ 3390900 h 3390900"/>
                <a:gd name="connsiteX3-27" fmla="*/ 0 w 7581900"/>
                <a:gd name="connsiteY3-28" fmla="*/ 3390900 h 3390900"/>
                <a:gd name="connsiteX4-29" fmla="*/ 5715 w 7581900"/>
                <a:gd name="connsiteY4-30" fmla="*/ 1672590 h 3390900"/>
                <a:gd name="connsiteX0-31" fmla="*/ 3790950 w 7581900"/>
                <a:gd name="connsiteY0-32" fmla="*/ 0 h 3390900"/>
                <a:gd name="connsiteX1-33" fmla="*/ 7581900 w 7581900"/>
                <a:gd name="connsiteY1-34" fmla="*/ 0 h 3390900"/>
                <a:gd name="connsiteX2-35" fmla="*/ 7581900 w 7581900"/>
                <a:gd name="connsiteY2-36" fmla="*/ 3390900 h 3390900"/>
                <a:gd name="connsiteX3-37" fmla="*/ 0 w 7581900"/>
                <a:gd name="connsiteY3-38" fmla="*/ 3390900 h 3390900"/>
                <a:gd name="connsiteX4-39" fmla="*/ 5715 w 7581900"/>
                <a:gd name="connsiteY4-40" fmla="*/ 1672590 h 3390900"/>
                <a:gd name="connsiteX0-1" fmla="*/ 1008420 w 7581900"/>
                <a:gd name="connsiteY0-2" fmla="*/ 25455 h 3390900"/>
                <a:gd name="connsiteX1-3" fmla="*/ 7581900 w 7581900"/>
                <a:gd name="connsiteY1-4" fmla="*/ 0 h 3390900"/>
                <a:gd name="connsiteX2-5" fmla="*/ 7581900 w 7581900"/>
                <a:gd name="connsiteY2-6" fmla="*/ 3390900 h 3390900"/>
                <a:gd name="connsiteX3-7" fmla="*/ 0 w 7581900"/>
                <a:gd name="connsiteY3-8" fmla="*/ 3390900 h 3390900"/>
                <a:gd name="connsiteX4-9" fmla="*/ 5715 w 7581900"/>
                <a:gd name="connsiteY4-10" fmla="*/ 1672590 h 3390900"/>
                <a:gd name="connsiteX0-11" fmla="*/ 1008420 w 7581900"/>
                <a:gd name="connsiteY0-12" fmla="*/ 25455 h 3390900"/>
                <a:gd name="connsiteX1-13" fmla="*/ 7581900 w 7581900"/>
                <a:gd name="connsiteY1-14" fmla="*/ 0 h 3390900"/>
                <a:gd name="connsiteX2-15" fmla="*/ 7581900 w 7581900"/>
                <a:gd name="connsiteY2-16" fmla="*/ 3390900 h 3390900"/>
                <a:gd name="connsiteX3-17" fmla="*/ 0 w 7581900"/>
                <a:gd name="connsiteY3-18" fmla="*/ 3390900 h 3390900"/>
                <a:gd name="connsiteX4-19" fmla="*/ 18479 w 7581900"/>
                <a:gd name="connsiteY4-20" fmla="*/ 730777 h 33909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7581900" h="3390900">
                  <a:moveTo>
                    <a:pt x="1008420" y="25455"/>
                  </a:moveTo>
                  <a:lnTo>
                    <a:pt x="7581900" y="0"/>
                  </a:lnTo>
                  <a:lnTo>
                    <a:pt x="7581900" y="3390900"/>
                  </a:lnTo>
                  <a:lnTo>
                    <a:pt x="0" y="3390900"/>
                  </a:lnTo>
                  <a:cubicBezTo>
                    <a:pt x="0" y="2260600"/>
                    <a:pt x="18479" y="730777"/>
                    <a:pt x="18479" y="730777"/>
                  </a:cubicBezTo>
                </a:path>
              </a:pathLst>
            </a:custGeom>
            <a:noFill/>
            <a:ln w="57150"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latin typeface="Montserrat SemiBold" panose="00000700000000000000" charset="0"/>
                <a:ea typeface="方正黑体简体" panose="02000000000000000000" pitchFamily="65" charset="-122"/>
                <a:cs typeface="Montserrat SemiBold" panose="00000700000000000000" charset="0"/>
                <a:sym typeface="+mn-lt"/>
              </a:endParaRPr>
            </a:p>
          </p:txBody>
        </p:sp>
        <p:sp>
          <p:nvSpPr>
            <p:cNvPr id="21" name="矩形 21"/>
            <p:cNvSpPr/>
            <p:nvPr/>
          </p:nvSpPr>
          <p:spPr>
            <a:xfrm>
              <a:off x="1295400" y="1122996"/>
              <a:ext cx="762000" cy="518517"/>
            </a:xfrm>
            <a:prstGeom prst="rect">
              <a:avLst/>
            </a:prstGeom>
            <a:solidFill>
              <a:srgbClr val="002060"/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Montserrat SemiBold" panose="00000700000000000000" charset="0"/>
                <a:cs typeface="Montserrat SemiBold" panose="00000700000000000000" charset="0"/>
              </a:endParaRPr>
            </a:p>
          </p:txBody>
        </p:sp>
      </p:grpSp>
      <p:sp>
        <p:nvSpPr>
          <p:cNvPr id="16" name="TextBox 4">
            <a:extLst>
              <a:ext uri="{FF2B5EF4-FFF2-40B4-BE49-F238E27FC236}">
                <a16:creationId xmlns:a16="http://schemas.microsoft.com/office/drawing/2014/main" xmlns="" id="{B2A2134E-34A5-422C-8D66-092F6558A4F0}"/>
              </a:ext>
            </a:extLst>
          </p:cNvPr>
          <p:cNvSpPr txBox="1"/>
          <p:nvPr/>
        </p:nvSpPr>
        <p:spPr>
          <a:xfrm>
            <a:off x="3592359" y="3193426"/>
            <a:ext cx="2920992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ts val="4800"/>
              </a:lnSpc>
            </a:pPr>
            <a:r>
              <a:rPr lang="ko-KR" altLang="en-US" sz="4800" b="1" spc="-2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rgbClr val="002060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감사합니다</a:t>
            </a:r>
            <a:endParaRPr lang="en-US" altLang="ko-KR" sz="6000" b="1" spc="-20" dirty="0">
              <a:ln>
                <a:solidFill>
                  <a:schemeClr val="accent1">
                    <a:shade val="50000"/>
                    <a:alpha val="0"/>
                  </a:schemeClr>
                </a:solidFill>
              </a:ln>
              <a:solidFill>
                <a:srgbClr val="002060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95032397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TextBox 4">
            <a:extLst>
              <a:ext uri="{FF2B5EF4-FFF2-40B4-BE49-F238E27FC236}">
                <a16:creationId xmlns:a16="http://schemas.microsoft.com/office/drawing/2014/main" xmlns="" id="{B2A2134E-34A5-422C-8D66-092F6558A4F0}"/>
              </a:ext>
            </a:extLst>
          </p:cNvPr>
          <p:cNvSpPr txBox="1"/>
          <p:nvPr/>
        </p:nvSpPr>
        <p:spPr>
          <a:xfrm>
            <a:off x="96327" y="39171"/>
            <a:ext cx="51569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000" b="1" spc="-7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시도교육청 주요 업무처리 방법</a:t>
            </a:r>
          </a:p>
        </p:txBody>
      </p:sp>
      <p:sp>
        <p:nvSpPr>
          <p:cNvPr id="58" name="모서리가 둥근 직사각형 57">
            <a:extLst>
              <a:ext uri="{FF2B5EF4-FFF2-40B4-BE49-F238E27FC236}">
                <a16:creationId xmlns:a16="http://schemas.microsoft.com/office/drawing/2014/main" xmlns="" id="{A48839FD-54EA-214C-BE98-4BDD2DF3094C}"/>
              </a:ext>
            </a:extLst>
          </p:cNvPr>
          <p:cNvSpPr/>
          <p:nvPr/>
        </p:nvSpPr>
        <p:spPr>
          <a:xfrm>
            <a:off x="163006" y="802347"/>
            <a:ext cx="3637469" cy="669006"/>
          </a:xfrm>
          <a:prstGeom prst="roundRect">
            <a:avLst>
              <a:gd name="adj" fmla="val 50000"/>
            </a:avLst>
          </a:prstGeom>
          <a:solidFill>
            <a:srgbClr val="E2F0D9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2. </a:t>
            </a:r>
            <a:r>
              <a:rPr lang="ko-KR" altLang="en-US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교육청 </a:t>
            </a:r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– </a:t>
            </a:r>
            <a:r>
              <a:rPr lang="ko-KR" altLang="en-US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설문대상관리</a:t>
            </a:r>
            <a:endParaRPr lang="en-US" altLang="ko-KR" sz="1400" b="1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66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r>
              <a:rPr lang="en-US" altLang="ko-KR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2.3. </a:t>
            </a:r>
            <a:r>
              <a:rPr lang="ko-KR" altLang="en-US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온라인검사기간설정</a:t>
            </a:r>
            <a:r>
              <a:rPr lang="en-US" altLang="ko-KR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(1/4)</a:t>
            </a:r>
            <a:endParaRPr lang="ko-KR" altLang="en-US" b="1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66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33" name="사각형: 둥근 모서리 81">
            <a:extLst>
              <a:ext uri="{FF2B5EF4-FFF2-40B4-BE49-F238E27FC236}">
                <a16:creationId xmlns:a16="http://schemas.microsoft.com/office/drawing/2014/main" xmlns="" id="{E908EED5-9D07-442C-87CA-697451B62CB7}"/>
              </a:ext>
            </a:extLst>
          </p:cNvPr>
          <p:cNvSpPr/>
          <p:nvPr/>
        </p:nvSpPr>
        <p:spPr>
          <a:xfrm>
            <a:off x="4829695" y="802347"/>
            <a:ext cx="4803255" cy="550546"/>
          </a:xfrm>
          <a:prstGeom prst="roundRect">
            <a:avLst>
              <a:gd name="adj" fmla="val 6492"/>
            </a:avLst>
          </a:prstGeom>
          <a:solidFill>
            <a:schemeClr val="bg1"/>
          </a:solidFill>
          <a:ln w="6350">
            <a:solidFill>
              <a:schemeClr val="bg1">
                <a:lumMod val="75000"/>
              </a:schemeClr>
            </a:solidFill>
          </a:ln>
          <a:effectLst>
            <a:outerShdw blurRad="889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defTabSz="1090746" fontAlgn="ctr" latinLnBrk="0">
              <a:buClr>
                <a:srgbClr val="336699"/>
              </a:buClr>
              <a:defRPr/>
            </a:pPr>
            <a:endParaRPr kumimoji="1" lang="en-US" altLang="ko-KR" sz="200" b="1" kern="0" dirty="0">
              <a:ln w="0">
                <a:solidFill>
                  <a:srgbClr val="0B4355">
                    <a:alpha val="5000"/>
                  </a:srgbClr>
                </a:solidFill>
              </a:ln>
              <a:solidFill>
                <a:srgbClr val="C00000"/>
              </a:solidFill>
              <a:latin typeface="나눔바른고딕" panose="020B0600000101010101" charset="-127"/>
              <a:ea typeface="나눔바른고딕" panose="020B0600000101010101" charset="-127"/>
              <a:sym typeface="Wingdings" pitchFamily="2" charset="2"/>
            </a:endParaRPr>
          </a:p>
        </p:txBody>
      </p:sp>
      <p:grpSp>
        <p:nvGrpSpPr>
          <p:cNvPr id="34" name="그룹 33"/>
          <p:cNvGrpSpPr/>
          <p:nvPr/>
        </p:nvGrpSpPr>
        <p:grpSpPr>
          <a:xfrm>
            <a:off x="4984309" y="907605"/>
            <a:ext cx="4469254" cy="364742"/>
            <a:chOff x="4984309" y="907605"/>
            <a:chExt cx="3757053" cy="364742"/>
          </a:xfrm>
        </p:grpSpPr>
        <p:cxnSp>
          <p:nvCxnSpPr>
            <p:cNvPr id="35" name="직선 화살표 연결선 34"/>
            <p:cNvCxnSpPr/>
            <p:nvPr/>
          </p:nvCxnSpPr>
          <p:spPr>
            <a:xfrm>
              <a:off x="5621471" y="1109350"/>
              <a:ext cx="13866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직선 화살표 연결선 40"/>
            <p:cNvCxnSpPr/>
            <p:nvPr/>
          </p:nvCxnSpPr>
          <p:spPr>
            <a:xfrm>
              <a:off x="6397296" y="1109350"/>
              <a:ext cx="13866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직선 화살표 연결선 56"/>
            <p:cNvCxnSpPr/>
            <p:nvPr/>
          </p:nvCxnSpPr>
          <p:spPr>
            <a:xfrm>
              <a:off x="7169966" y="1109350"/>
              <a:ext cx="13866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직선 화살표 연결선 58"/>
            <p:cNvCxnSpPr/>
            <p:nvPr/>
          </p:nvCxnSpPr>
          <p:spPr>
            <a:xfrm>
              <a:off x="7939923" y="1109350"/>
              <a:ext cx="13866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0" name="그룹 59"/>
            <p:cNvGrpSpPr/>
            <p:nvPr/>
          </p:nvGrpSpPr>
          <p:grpSpPr>
            <a:xfrm>
              <a:off x="4984309" y="907605"/>
              <a:ext cx="3757053" cy="364742"/>
              <a:chOff x="4984309" y="907605"/>
              <a:chExt cx="3757053" cy="364742"/>
            </a:xfrm>
          </p:grpSpPr>
          <p:sp>
            <p:nvSpPr>
              <p:cNvPr id="61" name="Rectangle 113"/>
              <p:cNvSpPr>
                <a:spLocks noChangeArrowheads="1"/>
              </p:cNvSpPr>
              <p:nvPr/>
            </p:nvSpPr>
            <p:spPr bwMode="auto">
              <a:xfrm>
                <a:off x="5760136" y="1076885"/>
                <a:ext cx="662774" cy="195461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관할교육지원청관리</a:t>
                </a:r>
              </a:p>
            </p:txBody>
          </p:sp>
          <p:sp>
            <p:nvSpPr>
              <p:cNvPr id="62" name="Rectangle 113"/>
              <p:cNvSpPr>
                <a:spLocks noChangeArrowheads="1"/>
              </p:cNvSpPr>
              <p:nvPr/>
            </p:nvSpPr>
            <p:spPr bwMode="auto">
              <a:xfrm>
                <a:off x="5760134" y="907606"/>
                <a:ext cx="662776" cy="169279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교육청</a:t>
                </a:r>
                <a:r>
                  <a:rPr lang="en-US" altLang="ko-KR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  <p:sp>
            <p:nvSpPr>
              <p:cNvPr id="63" name="Rectangle 113"/>
              <p:cNvSpPr>
                <a:spLocks noChangeArrowheads="1"/>
              </p:cNvSpPr>
              <p:nvPr/>
            </p:nvSpPr>
            <p:spPr bwMode="auto">
              <a:xfrm>
                <a:off x="8078587" y="1076883"/>
                <a:ext cx="66277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ko-KR" altLang="en-US" sz="7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참여번호관리</a:t>
                </a:r>
              </a:p>
            </p:txBody>
          </p:sp>
          <p:sp>
            <p:nvSpPr>
              <p:cNvPr id="64" name="Rectangle 113"/>
              <p:cNvSpPr>
                <a:spLocks noChangeArrowheads="1"/>
              </p:cNvSpPr>
              <p:nvPr/>
            </p:nvSpPr>
            <p:spPr bwMode="auto">
              <a:xfrm>
                <a:off x="8078586" y="907605"/>
                <a:ext cx="662776" cy="16927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ko-KR" altLang="en-US" sz="8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</a:t>
                </a:r>
                <a:r>
                  <a:rPr lang="en-US" altLang="ko-KR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  <p:sp>
            <p:nvSpPr>
              <p:cNvPr id="65" name="Rectangle 113"/>
              <p:cNvSpPr>
                <a:spLocks noChangeArrowheads="1"/>
              </p:cNvSpPr>
              <p:nvPr/>
            </p:nvSpPr>
            <p:spPr bwMode="auto">
              <a:xfrm>
                <a:off x="6535961" y="1076885"/>
                <a:ext cx="662774" cy="195461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dirty="0">
                    <a:solidFill>
                      <a:srgbClr val="000000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온라인검사기간설정</a:t>
                </a:r>
              </a:p>
            </p:txBody>
          </p:sp>
          <p:sp>
            <p:nvSpPr>
              <p:cNvPr id="66" name="Rectangle 113"/>
              <p:cNvSpPr>
                <a:spLocks noChangeArrowheads="1"/>
              </p:cNvSpPr>
              <p:nvPr/>
            </p:nvSpPr>
            <p:spPr bwMode="auto">
              <a:xfrm>
                <a:off x="6535959" y="907606"/>
                <a:ext cx="662776" cy="169279"/>
              </a:xfrm>
              <a:prstGeom prst="rect">
                <a:avLst/>
              </a:prstGeom>
              <a:solidFill>
                <a:srgbClr val="006600"/>
              </a:solidFill>
              <a:ln>
                <a:solidFill>
                  <a:srgbClr val="006600"/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교육청</a:t>
                </a:r>
                <a:r>
                  <a:rPr lang="en-US" altLang="ko-KR" sz="800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dirty="0">
                  <a:solidFill>
                    <a:schemeClr val="bg1"/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  <p:sp>
            <p:nvSpPr>
              <p:cNvPr id="67" name="Rectangle 113"/>
              <p:cNvSpPr>
                <a:spLocks noChangeArrowheads="1"/>
              </p:cNvSpPr>
              <p:nvPr/>
            </p:nvSpPr>
            <p:spPr bwMode="auto">
              <a:xfrm>
                <a:off x="7308630" y="1076885"/>
                <a:ext cx="66277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ko-KR" altLang="en-US" sz="7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온라인검사기간조회</a:t>
                </a:r>
              </a:p>
            </p:txBody>
          </p:sp>
          <p:sp>
            <p:nvSpPr>
              <p:cNvPr id="68" name="Rectangle 113"/>
              <p:cNvSpPr>
                <a:spLocks noChangeArrowheads="1"/>
              </p:cNvSpPr>
              <p:nvPr/>
            </p:nvSpPr>
            <p:spPr bwMode="auto">
              <a:xfrm>
                <a:off x="7308629" y="907607"/>
                <a:ext cx="662776" cy="16927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ko-KR" altLang="en-US" sz="8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</a:t>
                </a:r>
                <a:r>
                  <a:rPr lang="en-US" altLang="ko-KR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  <p:grpSp>
            <p:nvGrpSpPr>
              <p:cNvPr id="69" name="그룹 68"/>
              <p:cNvGrpSpPr/>
              <p:nvPr/>
            </p:nvGrpSpPr>
            <p:grpSpPr>
              <a:xfrm>
                <a:off x="4984309" y="907606"/>
                <a:ext cx="662776" cy="364740"/>
                <a:chOff x="4984309" y="907606"/>
                <a:chExt cx="662776" cy="364740"/>
              </a:xfrm>
            </p:grpSpPr>
            <p:sp>
              <p:nvSpPr>
                <p:cNvPr id="70" name="Rectangle 113"/>
                <p:cNvSpPr>
                  <a:spLocks noChangeArrowheads="1"/>
                </p:cNvSpPr>
                <p:nvPr/>
              </p:nvSpPr>
              <p:spPr bwMode="auto">
                <a:xfrm>
                  <a:off x="4984311" y="1076885"/>
                  <a:ext cx="662774" cy="195461"/>
                </a:xfrm>
                <a:prstGeom prst="rect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solidFill>
                    <a:schemeClr val="bg1">
                      <a:lumMod val="75000"/>
                    </a:schemeClr>
                  </a:solidFill>
                  <a:headEnd/>
                  <a:tailEnd/>
                </a:ln>
              </p:spPr>
              <p:style>
                <a:lnRef idx="1">
                  <a:schemeClr val="accent4"/>
                </a:lnRef>
                <a:fillRef idx="2">
                  <a:schemeClr val="accent4"/>
                </a:fillRef>
                <a:effectRef idx="1">
                  <a:schemeClr val="accent4"/>
                </a:effectRef>
                <a:fontRef idx="minor">
                  <a:schemeClr val="dk1"/>
                </a:fontRef>
              </p:style>
              <p:txBody>
                <a:bodyPr lIns="0" tIns="0" rIns="0" bIns="0" anchor="ctr"/>
                <a:lstStyle/>
                <a:p>
                  <a:pPr algn="ctr"/>
                  <a:r>
                    <a:rPr lang="ko-KR" altLang="en-US" sz="700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latin typeface="나눔바른고딕" panose="020B0600000101010101" charset="-127"/>
                      <a:ea typeface="나눔바른고딕" panose="020B0600000101010101" charset="-127"/>
                      <a:cs typeface="돋음"/>
                    </a:rPr>
                    <a:t>대상학교관리</a:t>
                  </a:r>
                </a:p>
              </p:txBody>
            </p:sp>
            <p:sp>
              <p:nvSpPr>
                <p:cNvPr id="71" name="Rectangle 113"/>
                <p:cNvSpPr>
                  <a:spLocks noChangeArrowheads="1"/>
                </p:cNvSpPr>
                <p:nvPr/>
              </p:nvSpPr>
              <p:spPr bwMode="auto">
                <a:xfrm>
                  <a:off x="4984309" y="907606"/>
                  <a:ext cx="662776" cy="169279"/>
                </a:xfrm>
                <a:prstGeom prst="rect">
                  <a:avLst/>
                </a:prstGeom>
                <a:solidFill>
                  <a:schemeClr val="bg1">
                    <a:lumMod val="75000"/>
                  </a:schemeClr>
                </a:solidFill>
                <a:ln>
                  <a:solidFill>
                    <a:schemeClr val="bg1">
                      <a:lumMod val="75000"/>
                    </a:schemeClr>
                  </a:solidFill>
                  <a:headEnd/>
                  <a:tailEnd/>
                </a:ln>
              </p:spPr>
              <p:style>
                <a:lnRef idx="1">
                  <a:schemeClr val="accent4"/>
                </a:lnRef>
                <a:fillRef idx="2">
                  <a:schemeClr val="accent4"/>
                </a:fillRef>
                <a:effectRef idx="1">
                  <a:schemeClr val="accent4"/>
                </a:effectRef>
                <a:fontRef idx="minor">
                  <a:schemeClr val="dk1"/>
                </a:fontRef>
              </p:style>
              <p:txBody>
                <a:bodyPr lIns="0" tIns="20893" rIns="0" bIns="0" anchor="ctr"/>
                <a:lstStyle/>
                <a:p>
                  <a:pPr algn="ctr"/>
                  <a:r>
                    <a:rPr lang="ko-KR" altLang="en-US" sz="800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latin typeface="나눔바른고딕" panose="020B0600000101010101" charset="-127"/>
                      <a:ea typeface="나눔바른고딕" panose="020B0600000101010101" charset="-127"/>
                      <a:cs typeface="돋음"/>
                    </a:rPr>
                    <a:t>나이스</a:t>
                  </a:r>
                  <a:r>
                    <a:rPr lang="en-US" altLang="ko-KR" sz="800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latin typeface="나눔바른고딕" panose="020B0600000101010101" charset="-127"/>
                      <a:ea typeface="나눔바른고딕" panose="020B0600000101010101" charset="-127"/>
                      <a:cs typeface="돋음"/>
                    </a:rPr>
                    <a:t>(</a:t>
                  </a:r>
                  <a:r>
                    <a:rPr lang="ko-KR" altLang="en-US" sz="800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latin typeface="나눔바른고딕" panose="020B0600000101010101" charset="-127"/>
                      <a:ea typeface="나눔바른고딕" panose="020B0600000101010101" charset="-127"/>
                      <a:cs typeface="돋음"/>
                    </a:rPr>
                    <a:t>교육청</a:t>
                  </a:r>
                  <a:r>
                    <a:rPr lang="en-US" altLang="ko-KR" sz="800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latin typeface="나눔바른고딕" panose="020B0600000101010101" charset="-127"/>
                      <a:ea typeface="나눔바른고딕" panose="020B0600000101010101" charset="-127"/>
                      <a:cs typeface="돋음"/>
                    </a:rPr>
                    <a:t>)</a:t>
                  </a:r>
                  <a:endParaRPr lang="ko-KR" altLang="en-US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endParaRPr>
                </a:p>
              </p:txBody>
            </p:sp>
          </p:grpSp>
        </p:grpSp>
      </p:grpSp>
      <p:sp>
        <p:nvSpPr>
          <p:cNvPr id="25" name="직사각형 24"/>
          <p:cNvSpPr/>
          <p:nvPr/>
        </p:nvSpPr>
        <p:spPr>
          <a:xfrm>
            <a:off x="2054227" y="2825367"/>
            <a:ext cx="5527673" cy="398443"/>
          </a:xfrm>
          <a:prstGeom prst="rect">
            <a:avLst/>
          </a:prstGeom>
          <a:noFill/>
          <a:ln w="25400">
            <a:solidFill>
              <a:srgbClr val="FD531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2" name="타원 71"/>
          <p:cNvSpPr/>
          <p:nvPr/>
        </p:nvSpPr>
        <p:spPr>
          <a:xfrm>
            <a:off x="1962787" y="2733927"/>
            <a:ext cx="182880" cy="182880"/>
          </a:xfrm>
          <a:prstGeom prst="ellipse">
            <a:avLst/>
          </a:prstGeom>
          <a:solidFill>
            <a:srgbClr val="FD5312"/>
          </a:solidFill>
          <a:ln w="25400">
            <a:solidFill>
              <a:srgbClr val="FD531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b="1" dirty="0">
                <a:latin typeface="+mn-ea"/>
              </a:rPr>
              <a:t>1</a:t>
            </a:r>
            <a:endParaRPr lang="ko-KR" altLang="en-US" sz="1100" b="1" dirty="0">
              <a:latin typeface="+mn-ea"/>
            </a:endParaRPr>
          </a:p>
        </p:txBody>
      </p:sp>
      <p:sp>
        <p:nvSpPr>
          <p:cNvPr id="28" name="직사각형 27">
            <a:extLst>
              <a:ext uri="{FF2B5EF4-FFF2-40B4-BE49-F238E27FC236}">
                <a16:creationId xmlns:a16="http://schemas.microsoft.com/office/drawing/2014/main" xmlns="" id="{7E13B21E-D9E5-4BE6-AB9C-ADCDEF6AE8BD}"/>
              </a:ext>
            </a:extLst>
          </p:cNvPr>
          <p:cNvSpPr/>
          <p:nvPr/>
        </p:nvSpPr>
        <p:spPr>
          <a:xfrm>
            <a:off x="340634" y="6087967"/>
            <a:ext cx="8159565" cy="406265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① 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[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추가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] 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버튼을 클릭하여 검사 시작일 및 종료일을 입력하고 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[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저장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]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버튼을 클릭함</a:t>
            </a:r>
            <a:endParaRPr lang="en-US" altLang="ko-KR" sz="1100" b="1" dirty="0">
              <a:ln>
                <a:solidFill>
                  <a:schemeClr val="tx1">
                    <a:lumMod val="85000"/>
                    <a:lumOff val="15000"/>
                    <a:alpha val="0"/>
                  </a:schemeClr>
                </a:solidFill>
              </a:ln>
              <a:solidFill>
                <a:srgbClr val="FD5312"/>
              </a:solidFill>
              <a:latin typeface="나눔바른고딕" panose="020B0600000101010101" charset="-127"/>
              <a:ea typeface="나눔바른고딕" panose="020B0600000101010101" charset="-127"/>
            </a:endParaRPr>
          </a:p>
          <a:p>
            <a:pPr>
              <a:lnSpc>
                <a:spcPct val="120000"/>
              </a:lnSpc>
            </a:pP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    [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변경 사항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] 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검사결과조회시작일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, 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종료일 </a:t>
            </a:r>
            <a:r>
              <a:rPr lang="ko-KR" altLang="en-US" sz="1100" b="1" dirty="0" smtClean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제외</a:t>
            </a:r>
            <a:r>
              <a:rPr lang="en-US" altLang="ko-KR" sz="1100" b="1" dirty="0" smtClean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</a:t>
            </a:r>
            <a:endParaRPr lang="ko-KR" altLang="en-US" sz="1100" b="1" dirty="0">
              <a:ln>
                <a:solidFill>
                  <a:schemeClr val="tx1">
                    <a:lumMod val="85000"/>
                    <a:lumOff val="15000"/>
                    <a:alpha val="0"/>
                  </a:schemeClr>
                </a:solidFill>
              </a:ln>
              <a:solidFill>
                <a:srgbClr val="FD5312"/>
              </a:solidFill>
              <a:latin typeface="나눔바른고딕" panose="020B0600000101010101" charset="-127"/>
              <a:ea typeface="나눔바른고딕" panose="020B0600000101010101" charset="-127"/>
            </a:endParaRPr>
          </a:p>
        </p:txBody>
      </p:sp>
      <p:sp>
        <p:nvSpPr>
          <p:cNvPr id="30" name="직사각형 29"/>
          <p:cNvSpPr/>
          <p:nvPr/>
        </p:nvSpPr>
        <p:spPr>
          <a:xfrm>
            <a:off x="9127672" y="2656103"/>
            <a:ext cx="257744" cy="152742"/>
          </a:xfrm>
          <a:prstGeom prst="rect">
            <a:avLst/>
          </a:prstGeom>
          <a:noFill/>
          <a:ln w="25400">
            <a:solidFill>
              <a:srgbClr val="FD531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" name="그림 1">
            <a:extLst>
              <a:ext uri="{FF2B5EF4-FFF2-40B4-BE49-F238E27FC236}">
                <a16:creationId xmlns:a16="http://schemas.microsoft.com/office/drawing/2014/main" xmlns="" id="{5B110EFE-131D-459B-17F8-34398092924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0800" y="1782000"/>
            <a:ext cx="9360000" cy="4216680"/>
          </a:xfrm>
          <a:prstGeom prst="rect">
            <a:avLst/>
          </a:prstGeom>
          <a:ln w="635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400359025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TextBox 4">
            <a:extLst>
              <a:ext uri="{FF2B5EF4-FFF2-40B4-BE49-F238E27FC236}">
                <a16:creationId xmlns:a16="http://schemas.microsoft.com/office/drawing/2014/main" xmlns="" id="{B2A2134E-34A5-422C-8D66-092F6558A4F0}"/>
              </a:ext>
            </a:extLst>
          </p:cNvPr>
          <p:cNvSpPr txBox="1"/>
          <p:nvPr/>
        </p:nvSpPr>
        <p:spPr>
          <a:xfrm>
            <a:off x="96327" y="39171"/>
            <a:ext cx="51569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000" b="1" spc="-7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시도교육청 주요 업무처리 방법</a:t>
            </a:r>
          </a:p>
        </p:txBody>
      </p:sp>
      <p:sp>
        <p:nvSpPr>
          <p:cNvPr id="58" name="모서리가 둥근 직사각형 57">
            <a:extLst>
              <a:ext uri="{FF2B5EF4-FFF2-40B4-BE49-F238E27FC236}">
                <a16:creationId xmlns:a16="http://schemas.microsoft.com/office/drawing/2014/main" xmlns="" id="{A48839FD-54EA-214C-BE98-4BDD2DF3094C}"/>
              </a:ext>
            </a:extLst>
          </p:cNvPr>
          <p:cNvSpPr/>
          <p:nvPr/>
        </p:nvSpPr>
        <p:spPr>
          <a:xfrm>
            <a:off x="163006" y="802347"/>
            <a:ext cx="3637469" cy="669006"/>
          </a:xfrm>
          <a:prstGeom prst="roundRect">
            <a:avLst>
              <a:gd name="adj" fmla="val 50000"/>
            </a:avLst>
          </a:prstGeom>
          <a:solidFill>
            <a:srgbClr val="E2F0D9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2. </a:t>
            </a:r>
            <a:r>
              <a:rPr lang="ko-KR" altLang="en-US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교육청 </a:t>
            </a:r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– </a:t>
            </a:r>
            <a:r>
              <a:rPr lang="ko-KR" altLang="en-US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설문대상관리</a:t>
            </a:r>
            <a:endParaRPr lang="en-US" altLang="ko-KR" sz="1400" b="1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66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r>
              <a:rPr lang="en-US" altLang="ko-KR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2.3. </a:t>
            </a:r>
            <a:r>
              <a:rPr lang="ko-KR" altLang="en-US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온라인검사기간설정</a:t>
            </a:r>
            <a:r>
              <a:rPr lang="en-US" altLang="ko-KR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(2/4)</a:t>
            </a:r>
            <a:endParaRPr lang="ko-KR" altLang="en-US" b="1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66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33" name="사각형: 둥근 모서리 81">
            <a:extLst>
              <a:ext uri="{FF2B5EF4-FFF2-40B4-BE49-F238E27FC236}">
                <a16:creationId xmlns:a16="http://schemas.microsoft.com/office/drawing/2014/main" xmlns="" id="{E908EED5-9D07-442C-87CA-697451B62CB7}"/>
              </a:ext>
            </a:extLst>
          </p:cNvPr>
          <p:cNvSpPr/>
          <p:nvPr/>
        </p:nvSpPr>
        <p:spPr>
          <a:xfrm>
            <a:off x="4829695" y="802347"/>
            <a:ext cx="4803255" cy="550546"/>
          </a:xfrm>
          <a:prstGeom prst="roundRect">
            <a:avLst>
              <a:gd name="adj" fmla="val 6492"/>
            </a:avLst>
          </a:prstGeom>
          <a:solidFill>
            <a:schemeClr val="bg1"/>
          </a:solidFill>
          <a:ln w="6350">
            <a:solidFill>
              <a:schemeClr val="bg1">
                <a:lumMod val="75000"/>
              </a:schemeClr>
            </a:solidFill>
          </a:ln>
          <a:effectLst>
            <a:outerShdw blurRad="889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defTabSz="1090746" fontAlgn="ctr" latinLnBrk="0">
              <a:buClr>
                <a:srgbClr val="336699"/>
              </a:buClr>
              <a:defRPr/>
            </a:pPr>
            <a:endParaRPr kumimoji="1" lang="en-US" altLang="ko-KR" sz="200" b="1" kern="0" dirty="0">
              <a:ln w="0">
                <a:solidFill>
                  <a:srgbClr val="0B4355">
                    <a:alpha val="5000"/>
                  </a:srgbClr>
                </a:solidFill>
              </a:ln>
              <a:solidFill>
                <a:srgbClr val="C00000"/>
              </a:solidFill>
              <a:latin typeface="나눔바른고딕" panose="020B0600000101010101" charset="-127"/>
              <a:ea typeface="나눔바른고딕" panose="020B0600000101010101" charset="-127"/>
              <a:sym typeface="Wingdings" pitchFamily="2" charset="2"/>
            </a:endParaRPr>
          </a:p>
        </p:txBody>
      </p:sp>
      <p:grpSp>
        <p:nvGrpSpPr>
          <p:cNvPr id="34" name="그룹 33"/>
          <p:cNvGrpSpPr/>
          <p:nvPr/>
        </p:nvGrpSpPr>
        <p:grpSpPr>
          <a:xfrm>
            <a:off x="4984309" y="907605"/>
            <a:ext cx="4469254" cy="364742"/>
            <a:chOff x="4984309" y="907605"/>
            <a:chExt cx="3757053" cy="364742"/>
          </a:xfrm>
        </p:grpSpPr>
        <p:cxnSp>
          <p:nvCxnSpPr>
            <p:cNvPr id="35" name="직선 화살표 연결선 34"/>
            <p:cNvCxnSpPr/>
            <p:nvPr/>
          </p:nvCxnSpPr>
          <p:spPr>
            <a:xfrm>
              <a:off x="5621471" y="1109350"/>
              <a:ext cx="13866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직선 화살표 연결선 40"/>
            <p:cNvCxnSpPr/>
            <p:nvPr/>
          </p:nvCxnSpPr>
          <p:spPr>
            <a:xfrm>
              <a:off x="6397296" y="1109350"/>
              <a:ext cx="13866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직선 화살표 연결선 56"/>
            <p:cNvCxnSpPr/>
            <p:nvPr/>
          </p:nvCxnSpPr>
          <p:spPr>
            <a:xfrm>
              <a:off x="7169966" y="1109350"/>
              <a:ext cx="13866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직선 화살표 연결선 58"/>
            <p:cNvCxnSpPr/>
            <p:nvPr/>
          </p:nvCxnSpPr>
          <p:spPr>
            <a:xfrm>
              <a:off x="7939923" y="1109350"/>
              <a:ext cx="13866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0" name="그룹 59"/>
            <p:cNvGrpSpPr/>
            <p:nvPr/>
          </p:nvGrpSpPr>
          <p:grpSpPr>
            <a:xfrm>
              <a:off x="4984309" y="907605"/>
              <a:ext cx="3757053" cy="364742"/>
              <a:chOff x="4984309" y="907605"/>
              <a:chExt cx="3757053" cy="364742"/>
            </a:xfrm>
          </p:grpSpPr>
          <p:sp>
            <p:nvSpPr>
              <p:cNvPr id="61" name="Rectangle 113"/>
              <p:cNvSpPr>
                <a:spLocks noChangeArrowheads="1"/>
              </p:cNvSpPr>
              <p:nvPr/>
            </p:nvSpPr>
            <p:spPr bwMode="auto">
              <a:xfrm>
                <a:off x="5760136" y="1076885"/>
                <a:ext cx="662774" cy="195461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관할교육지원청관리</a:t>
                </a:r>
              </a:p>
            </p:txBody>
          </p:sp>
          <p:sp>
            <p:nvSpPr>
              <p:cNvPr id="62" name="Rectangle 113"/>
              <p:cNvSpPr>
                <a:spLocks noChangeArrowheads="1"/>
              </p:cNvSpPr>
              <p:nvPr/>
            </p:nvSpPr>
            <p:spPr bwMode="auto">
              <a:xfrm>
                <a:off x="5760134" y="907606"/>
                <a:ext cx="662776" cy="169279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교육청</a:t>
                </a:r>
                <a:r>
                  <a:rPr lang="en-US" altLang="ko-KR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  <p:sp>
            <p:nvSpPr>
              <p:cNvPr id="63" name="Rectangle 113"/>
              <p:cNvSpPr>
                <a:spLocks noChangeArrowheads="1"/>
              </p:cNvSpPr>
              <p:nvPr/>
            </p:nvSpPr>
            <p:spPr bwMode="auto">
              <a:xfrm>
                <a:off x="8078587" y="1076883"/>
                <a:ext cx="66277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ko-KR" altLang="en-US" sz="7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참여번호관리</a:t>
                </a:r>
              </a:p>
            </p:txBody>
          </p:sp>
          <p:sp>
            <p:nvSpPr>
              <p:cNvPr id="64" name="Rectangle 113"/>
              <p:cNvSpPr>
                <a:spLocks noChangeArrowheads="1"/>
              </p:cNvSpPr>
              <p:nvPr/>
            </p:nvSpPr>
            <p:spPr bwMode="auto">
              <a:xfrm>
                <a:off x="8078586" y="907605"/>
                <a:ext cx="662776" cy="16927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ko-KR" altLang="en-US" sz="8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</a:t>
                </a:r>
                <a:r>
                  <a:rPr lang="en-US" altLang="ko-KR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  <p:sp>
            <p:nvSpPr>
              <p:cNvPr id="65" name="Rectangle 113"/>
              <p:cNvSpPr>
                <a:spLocks noChangeArrowheads="1"/>
              </p:cNvSpPr>
              <p:nvPr/>
            </p:nvSpPr>
            <p:spPr bwMode="auto">
              <a:xfrm>
                <a:off x="6535961" y="1076885"/>
                <a:ext cx="662774" cy="195461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dirty="0">
                    <a:solidFill>
                      <a:srgbClr val="000000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온라인검사기간설정</a:t>
                </a:r>
              </a:p>
            </p:txBody>
          </p:sp>
          <p:sp>
            <p:nvSpPr>
              <p:cNvPr id="66" name="Rectangle 113"/>
              <p:cNvSpPr>
                <a:spLocks noChangeArrowheads="1"/>
              </p:cNvSpPr>
              <p:nvPr/>
            </p:nvSpPr>
            <p:spPr bwMode="auto">
              <a:xfrm>
                <a:off x="6535959" y="907606"/>
                <a:ext cx="662776" cy="169279"/>
              </a:xfrm>
              <a:prstGeom prst="rect">
                <a:avLst/>
              </a:prstGeom>
              <a:solidFill>
                <a:srgbClr val="006600"/>
              </a:solidFill>
              <a:ln>
                <a:solidFill>
                  <a:srgbClr val="006600"/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교육청</a:t>
                </a:r>
                <a:r>
                  <a:rPr lang="en-US" altLang="ko-KR" sz="800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dirty="0">
                  <a:solidFill>
                    <a:schemeClr val="bg1"/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  <p:sp>
            <p:nvSpPr>
              <p:cNvPr id="67" name="Rectangle 113"/>
              <p:cNvSpPr>
                <a:spLocks noChangeArrowheads="1"/>
              </p:cNvSpPr>
              <p:nvPr/>
            </p:nvSpPr>
            <p:spPr bwMode="auto">
              <a:xfrm>
                <a:off x="7308630" y="1076885"/>
                <a:ext cx="66277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ko-KR" altLang="en-US" sz="7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온라인검사기간조회</a:t>
                </a:r>
              </a:p>
            </p:txBody>
          </p:sp>
          <p:sp>
            <p:nvSpPr>
              <p:cNvPr id="68" name="Rectangle 113"/>
              <p:cNvSpPr>
                <a:spLocks noChangeArrowheads="1"/>
              </p:cNvSpPr>
              <p:nvPr/>
            </p:nvSpPr>
            <p:spPr bwMode="auto">
              <a:xfrm>
                <a:off x="7308629" y="907607"/>
                <a:ext cx="662776" cy="16927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ko-KR" altLang="en-US" sz="8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</a:t>
                </a:r>
                <a:r>
                  <a:rPr lang="en-US" altLang="ko-KR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  <p:grpSp>
            <p:nvGrpSpPr>
              <p:cNvPr id="69" name="그룹 68"/>
              <p:cNvGrpSpPr/>
              <p:nvPr/>
            </p:nvGrpSpPr>
            <p:grpSpPr>
              <a:xfrm>
                <a:off x="4984309" y="907606"/>
                <a:ext cx="662776" cy="364740"/>
                <a:chOff x="4984309" y="907606"/>
                <a:chExt cx="662776" cy="364740"/>
              </a:xfrm>
            </p:grpSpPr>
            <p:sp>
              <p:nvSpPr>
                <p:cNvPr id="70" name="Rectangle 113"/>
                <p:cNvSpPr>
                  <a:spLocks noChangeArrowheads="1"/>
                </p:cNvSpPr>
                <p:nvPr/>
              </p:nvSpPr>
              <p:spPr bwMode="auto">
                <a:xfrm>
                  <a:off x="4984311" y="1076885"/>
                  <a:ext cx="662774" cy="195461"/>
                </a:xfrm>
                <a:prstGeom prst="rect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solidFill>
                    <a:schemeClr val="bg1">
                      <a:lumMod val="75000"/>
                    </a:schemeClr>
                  </a:solidFill>
                  <a:headEnd/>
                  <a:tailEnd/>
                </a:ln>
              </p:spPr>
              <p:style>
                <a:lnRef idx="1">
                  <a:schemeClr val="accent4"/>
                </a:lnRef>
                <a:fillRef idx="2">
                  <a:schemeClr val="accent4"/>
                </a:fillRef>
                <a:effectRef idx="1">
                  <a:schemeClr val="accent4"/>
                </a:effectRef>
                <a:fontRef idx="minor">
                  <a:schemeClr val="dk1"/>
                </a:fontRef>
              </p:style>
              <p:txBody>
                <a:bodyPr lIns="0" tIns="0" rIns="0" bIns="0" anchor="ctr"/>
                <a:lstStyle/>
                <a:p>
                  <a:pPr algn="ctr"/>
                  <a:r>
                    <a:rPr lang="ko-KR" altLang="en-US" sz="700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latin typeface="나눔바른고딕" panose="020B0600000101010101" charset="-127"/>
                      <a:ea typeface="나눔바른고딕" panose="020B0600000101010101" charset="-127"/>
                      <a:cs typeface="돋음"/>
                    </a:rPr>
                    <a:t>대상학교관리</a:t>
                  </a:r>
                </a:p>
              </p:txBody>
            </p:sp>
            <p:sp>
              <p:nvSpPr>
                <p:cNvPr id="71" name="Rectangle 113"/>
                <p:cNvSpPr>
                  <a:spLocks noChangeArrowheads="1"/>
                </p:cNvSpPr>
                <p:nvPr/>
              </p:nvSpPr>
              <p:spPr bwMode="auto">
                <a:xfrm>
                  <a:off x="4984309" y="907606"/>
                  <a:ext cx="662776" cy="169279"/>
                </a:xfrm>
                <a:prstGeom prst="rect">
                  <a:avLst/>
                </a:prstGeom>
                <a:solidFill>
                  <a:schemeClr val="bg1">
                    <a:lumMod val="75000"/>
                  </a:schemeClr>
                </a:solidFill>
                <a:ln>
                  <a:solidFill>
                    <a:schemeClr val="bg1">
                      <a:lumMod val="75000"/>
                    </a:schemeClr>
                  </a:solidFill>
                  <a:headEnd/>
                  <a:tailEnd/>
                </a:ln>
              </p:spPr>
              <p:style>
                <a:lnRef idx="1">
                  <a:schemeClr val="accent4"/>
                </a:lnRef>
                <a:fillRef idx="2">
                  <a:schemeClr val="accent4"/>
                </a:fillRef>
                <a:effectRef idx="1">
                  <a:schemeClr val="accent4"/>
                </a:effectRef>
                <a:fontRef idx="minor">
                  <a:schemeClr val="dk1"/>
                </a:fontRef>
              </p:style>
              <p:txBody>
                <a:bodyPr lIns="0" tIns="20893" rIns="0" bIns="0" anchor="ctr"/>
                <a:lstStyle/>
                <a:p>
                  <a:pPr algn="ctr"/>
                  <a:r>
                    <a:rPr lang="ko-KR" altLang="en-US" sz="800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latin typeface="나눔바른고딕" panose="020B0600000101010101" charset="-127"/>
                      <a:ea typeface="나눔바른고딕" panose="020B0600000101010101" charset="-127"/>
                      <a:cs typeface="돋음"/>
                    </a:rPr>
                    <a:t>나이스</a:t>
                  </a:r>
                  <a:r>
                    <a:rPr lang="en-US" altLang="ko-KR" sz="800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latin typeface="나눔바른고딕" panose="020B0600000101010101" charset="-127"/>
                      <a:ea typeface="나눔바른고딕" panose="020B0600000101010101" charset="-127"/>
                      <a:cs typeface="돋음"/>
                    </a:rPr>
                    <a:t>(</a:t>
                  </a:r>
                  <a:r>
                    <a:rPr lang="ko-KR" altLang="en-US" sz="800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latin typeface="나눔바른고딕" panose="020B0600000101010101" charset="-127"/>
                      <a:ea typeface="나눔바른고딕" panose="020B0600000101010101" charset="-127"/>
                      <a:cs typeface="돋음"/>
                    </a:rPr>
                    <a:t>교육청</a:t>
                  </a:r>
                  <a:r>
                    <a:rPr lang="en-US" altLang="ko-KR" sz="800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latin typeface="나눔바른고딕" panose="020B0600000101010101" charset="-127"/>
                      <a:ea typeface="나눔바른고딕" panose="020B0600000101010101" charset="-127"/>
                      <a:cs typeface="돋음"/>
                    </a:rPr>
                    <a:t>)</a:t>
                  </a:r>
                  <a:endParaRPr lang="ko-KR" altLang="en-US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endParaRPr>
                </a:p>
              </p:txBody>
            </p:sp>
          </p:grpSp>
        </p:grpSp>
      </p:grpSp>
      <p:sp>
        <p:nvSpPr>
          <p:cNvPr id="32" name="직사각형 31"/>
          <p:cNvSpPr/>
          <p:nvPr/>
        </p:nvSpPr>
        <p:spPr>
          <a:xfrm>
            <a:off x="8954611" y="3038665"/>
            <a:ext cx="644843" cy="164118"/>
          </a:xfrm>
          <a:prstGeom prst="rect">
            <a:avLst/>
          </a:prstGeom>
          <a:noFill/>
          <a:ln w="25400">
            <a:solidFill>
              <a:srgbClr val="FD531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6" name="타원 35"/>
          <p:cNvSpPr/>
          <p:nvPr/>
        </p:nvSpPr>
        <p:spPr>
          <a:xfrm>
            <a:off x="8863171" y="2855785"/>
            <a:ext cx="182880" cy="182880"/>
          </a:xfrm>
          <a:prstGeom prst="ellipse">
            <a:avLst/>
          </a:prstGeom>
          <a:solidFill>
            <a:srgbClr val="FD5312"/>
          </a:solidFill>
          <a:ln w="25400">
            <a:solidFill>
              <a:srgbClr val="FD531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b="1" dirty="0">
                <a:latin typeface="+mn-ea"/>
              </a:rPr>
              <a:t>2</a:t>
            </a:r>
            <a:endParaRPr lang="ko-KR" altLang="en-US" sz="1100" b="1" dirty="0">
              <a:latin typeface="+mn-ea"/>
            </a:endParaRPr>
          </a:p>
        </p:txBody>
      </p:sp>
      <p:sp>
        <p:nvSpPr>
          <p:cNvPr id="28" name="직사각형 27">
            <a:extLst>
              <a:ext uri="{FF2B5EF4-FFF2-40B4-BE49-F238E27FC236}">
                <a16:creationId xmlns:a16="http://schemas.microsoft.com/office/drawing/2014/main" xmlns="" id="{7E13B21E-D9E5-4BE6-AB9C-ADCDEF6AE8BD}"/>
              </a:ext>
            </a:extLst>
          </p:cNvPr>
          <p:cNvSpPr/>
          <p:nvPr/>
        </p:nvSpPr>
        <p:spPr>
          <a:xfrm>
            <a:off x="340635" y="6087967"/>
            <a:ext cx="4643673" cy="203133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② 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[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대상학교지정하기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] 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버튼을 클릭하여 해당 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검사기간의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검사진행학교를  지정함</a:t>
            </a:r>
            <a:endParaRPr lang="en-US" altLang="ko-KR" sz="1100" b="1" dirty="0">
              <a:ln>
                <a:solidFill>
                  <a:schemeClr val="tx1">
                    <a:lumMod val="85000"/>
                    <a:lumOff val="15000"/>
                    <a:alpha val="0"/>
                  </a:schemeClr>
                </a:solidFill>
              </a:ln>
              <a:solidFill>
                <a:srgbClr val="FD5312"/>
              </a:solidFill>
              <a:latin typeface="나눔바른고딕" panose="020B0600000101010101" charset="-127"/>
              <a:ea typeface="나눔바른고딕" panose="020B0600000101010101" charset="-127"/>
            </a:endParaRPr>
          </a:p>
        </p:txBody>
      </p:sp>
      <p:pic>
        <p:nvPicPr>
          <p:cNvPr id="2" name="그림 1">
            <a:extLst>
              <a:ext uri="{FF2B5EF4-FFF2-40B4-BE49-F238E27FC236}">
                <a16:creationId xmlns:a16="http://schemas.microsoft.com/office/drawing/2014/main" xmlns="" id="{675370AD-B260-9CC5-1807-ED97A6FEFE4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0800" y="1782000"/>
            <a:ext cx="9360000" cy="4216680"/>
          </a:xfrm>
          <a:prstGeom prst="rect">
            <a:avLst/>
          </a:prstGeom>
          <a:ln w="635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415255757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그림 29"/>
          <p:cNvPicPr>
            <a:picLocks/>
          </p:cNvPicPr>
          <p:nvPr/>
        </p:nvPicPr>
        <p:blipFill rotWithShape="1">
          <a:blip r:embed="rId3"/>
          <a:srcRect l="-6" t="18" r="85" b="-68"/>
          <a:stretch/>
        </p:blipFill>
        <p:spPr>
          <a:xfrm>
            <a:off x="280570" y="1780858"/>
            <a:ext cx="9360000" cy="4201200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</p:pic>
      <p:sp>
        <p:nvSpPr>
          <p:cNvPr id="93" name="TextBox 4">
            <a:extLst>
              <a:ext uri="{FF2B5EF4-FFF2-40B4-BE49-F238E27FC236}">
                <a16:creationId xmlns:a16="http://schemas.microsoft.com/office/drawing/2014/main" xmlns="" id="{B2A2134E-34A5-422C-8D66-092F6558A4F0}"/>
              </a:ext>
            </a:extLst>
          </p:cNvPr>
          <p:cNvSpPr txBox="1"/>
          <p:nvPr/>
        </p:nvSpPr>
        <p:spPr>
          <a:xfrm>
            <a:off x="96327" y="39171"/>
            <a:ext cx="51569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000" b="1" spc="-7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시도교육청 주요 업무처리 방법</a:t>
            </a:r>
          </a:p>
        </p:txBody>
      </p:sp>
      <p:sp>
        <p:nvSpPr>
          <p:cNvPr id="58" name="모서리가 둥근 직사각형 57">
            <a:extLst>
              <a:ext uri="{FF2B5EF4-FFF2-40B4-BE49-F238E27FC236}">
                <a16:creationId xmlns:a16="http://schemas.microsoft.com/office/drawing/2014/main" xmlns="" id="{A48839FD-54EA-214C-BE98-4BDD2DF3094C}"/>
              </a:ext>
            </a:extLst>
          </p:cNvPr>
          <p:cNvSpPr/>
          <p:nvPr/>
        </p:nvSpPr>
        <p:spPr>
          <a:xfrm>
            <a:off x="163006" y="802347"/>
            <a:ext cx="3637469" cy="669006"/>
          </a:xfrm>
          <a:prstGeom prst="roundRect">
            <a:avLst>
              <a:gd name="adj" fmla="val 50000"/>
            </a:avLst>
          </a:prstGeom>
          <a:solidFill>
            <a:srgbClr val="E2F0D9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2. </a:t>
            </a:r>
            <a:r>
              <a:rPr lang="ko-KR" altLang="en-US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교육청 </a:t>
            </a:r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– </a:t>
            </a:r>
            <a:r>
              <a:rPr lang="ko-KR" altLang="en-US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설문대상관리</a:t>
            </a:r>
            <a:endParaRPr lang="en-US" altLang="ko-KR" sz="1400" b="1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66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r>
              <a:rPr lang="en-US" altLang="ko-KR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2.3. </a:t>
            </a:r>
            <a:r>
              <a:rPr lang="ko-KR" altLang="en-US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온라인검사기간설정</a:t>
            </a:r>
            <a:r>
              <a:rPr lang="en-US" altLang="ko-KR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(3/4)</a:t>
            </a:r>
            <a:endParaRPr lang="ko-KR" altLang="en-US" b="1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66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33" name="사각형: 둥근 모서리 81">
            <a:extLst>
              <a:ext uri="{FF2B5EF4-FFF2-40B4-BE49-F238E27FC236}">
                <a16:creationId xmlns:a16="http://schemas.microsoft.com/office/drawing/2014/main" xmlns="" id="{E908EED5-9D07-442C-87CA-697451B62CB7}"/>
              </a:ext>
            </a:extLst>
          </p:cNvPr>
          <p:cNvSpPr/>
          <p:nvPr/>
        </p:nvSpPr>
        <p:spPr>
          <a:xfrm>
            <a:off x="4829695" y="802347"/>
            <a:ext cx="4803255" cy="550546"/>
          </a:xfrm>
          <a:prstGeom prst="roundRect">
            <a:avLst>
              <a:gd name="adj" fmla="val 6492"/>
            </a:avLst>
          </a:prstGeom>
          <a:solidFill>
            <a:schemeClr val="bg1"/>
          </a:solidFill>
          <a:ln w="6350">
            <a:solidFill>
              <a:schemeClr val="bg1">
                <a:lumMod val="75000"/>
              </a:schemeClr>
            </a:solidFill>
          </a:ln>
          <a:effectLst>
            <a:outerShdw blurRad="889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defTabSz="1090746" fontAlgn="ctr" latinLnBrk="0">
              <a:buClr>
                <a:srgbClr val="336699"/>
              </a:buClr>
              <a:defRPr/>
            </a:pPr>
            <a:endParaRPr kumimoji="1" lang="en-US" altLang="ko-KR" sz="200" b="1" kern="0" dirty="0">
              <a:ln w="0">
                <a:solidFill>
                  <a:srgbClr val="0B4355">
                    <a:alpha val="5000"/>
                  </a:srgbClr>
                </a:solidFill>
              </a:ln>
              <a:solidFill>
                <a:srgbClr val="C00000"/>
              </a:solidFill>
              <a:latin typeface="나눔바른고딕" panose="020B0600000101010101" charset="-127"/>
              <a:ea typeface="나눔바른고딕" panose="020B0600000101010101" charset="-127"/>
              <a:sym typeface="Wingdings" pitchFamily="2" charset="2"/>
            </a:endParaRPr>
          </a:p>
        </p:txBody>
      </p:sp>
      <p:grpSp>
        <p:nvGrpSpPr>
          <p:cNvPr id="34" name="그룹 33"/>
          <p:cNvGrpSpPr/>
          <p:nvPr/>
        </p:nvGrpSpPr>
        <p:grpSpPr>
          <a:xfrm>
            <a:off x="4984309" y="907605"/>
            <a:ext cx="4469254" cy="364742"/>
            <a:chOff x="4984309" y="907605"/>
            <a:chExt cx="3757053" cy="364742"/>
          </a:xfrm>
        </p:grpSpPr>
        <p:cxnSp>
          <p:nvCxnSpPr>
            <p:cNvPr id="35" name="직선 화살표 연결선 34"/>
            <p:cNvCxnSpPr/>
            <p:nvPr/>
          </p:nvCxnSpPr>
          <p:spPr>
            <a:xfrm>
              <a:off x="5621471" y="1109350"/>
              <a:ext cx="13866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직선 화살표 연결선 40"/>
            <p:cNvCxnSpPr/>
            <p:nvPr/>
          </p:nvCxnSpPr>
          <p:spPr>
            <a:xfrm>
              <a:off x="6397296" y="1109350"/>
              <a:ext cx="13866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직선 화살표 연결선 56"/>
            <p:cNvCxnSpPr/>
            <p:nvPr/>
          </p:nvCxnSpPr>
          <p:spPr>
            <a:xfrm>
              <a:off x="7169966" y="1109350"/>
              <a:ext cx="13866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직선 화살표 연결선 58"/>
            <p:cNvCxnSpPr/>
            <p:nvPr/>
          </p:nvCxnSpPr>
          <p:spPr>
            <a:xfrm>
              <a:off x="7939923" y="1109350"/>
              <a:ext cx="13866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0" name="그룹 59"/>
            <p:cNvGrpSpPr/>
            <p:nvPr/>
          </p:nvGrpSpPr>
          <p:grpSpPr>
            <a:xfrm>
              <a:off x="4984309" y="907605"/>
              <a:ext cx="3757053" cy="364742"/>
              <a:chOff x="4984309" y="907605"/>
              <a:chExt cx="3757053" cy="364742"/>
            </a:xfrm>
          </p:grpSpPr>
          <p:sp>
            <p:nvSpPr>
              <p:cNvPr id="61" name="Rectangle 113"/>
              <p:cNvSpPr>
                <a:spLocks noChangeArrowheads="1"/>
              </p:cNvSpPr>
              <p:nvPr/>
            </p:nvSpPr>
            <p:spPr bwMode="auto">
              <a:xfrm>
                <a:off x="5760136" y="1076885"/>
                <a:ext cx="662774" cy="195461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관할교육지원청관리</a:t>
                </a:r>
              </a:p>
            </p:txBody>
          </p:sp>
          <p:sp>
            <p:nvSpPr>
              <p:cNvPr id="62" name="Rectangle 113"/>
              <p:cNvSpPr>
                <a:spLocks noChangeArrowheads="1"/>
              </p:cNvSpPr>
              <p:nvPr/>
            </p:nvSpPr>
            <p:spPr bwMode="auto">
              <a:xfrm>
                <a:off x="5760134" y="907606"/>
                <a:ext cx="662776" cy="169279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교육청</a:t>
                </a:r>
                <a:r>
                  <a:rPr lang="en-US" altLang="ko-KR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  <p:sp>
            <p:nvSpPr>
              <p:cNvPr id="63" name="Rectangle 113"/>
              <p:cNvSpPr>
                <a:spLocks noChangeArrowheads="1"/>
              </p:cNvSpPr>
              <p:nvPr/>
            </p:nvSpPr>
            <p:spPr bwMode="auto">
              <a:xfrm>
                <a:off x="8078587" y="1076883"/>
                <a:ext cx="66277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ko-KR" altLang="en-US" sz="7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참여번호관리</a:t>
                </a:r>
              </a:p>
            </p:txBody>
          </p:sp>
          <p:sp>
            <p:nvSpPr>
              <p:cNvPr id="64" name="Rectangle 113"/>
              <p:cNvSpPr>
                <a:spLocks noChangeArrowheads="1"/>
              </p:cNvSpPr>
              <p:nvPr/>
            </p:nvSpPr>
            <p:spPr bwMode="auto">
              <a:xfrm>
                <a:off x="8078586" y="907605"/>
                <a:ext cx="662776" cy="16927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ko-KR" altLang="en-US" sz="8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</a:t>
                </a:r>
                <a:r>
                  <a:rPr lang="en-US" altLang="ko-KR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  <p:sp>
            <p:nvSpPr>
              <p:cNvPr id="65" name="Rectangle 113"/>
              <p:cNvSpPr>
                <a:spLocks noChangeArrowheads="1"/>
              </p:cNvSpPr>
              <p:nvPr/>
            </p:nvSpPr>
            <p:spPr bwMode="auto">
              <a:xfrm>
                <a:off x="6535961" y="1076885"/>
                <a:ext cx="662774" cy="195461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dirty="0">
                    <a:solidFill>
                      <a:srgbClr val="000000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온라인검사기간설정</a:t>
                </a:r>
              </a:p>
            </p:txBody>
          </p:sp>
          <p:sp>
            <p:nvSpPr>
              <p:cNvPr id="66" name="Rectangle 113"/>
              <p:cNvSpPr>
                <a:spLocks noChangeArrowheads="1"/>
              </p:cNvSpPr>
              <p:nvPr/>
            </p:nvSpPr>
            <p:spPr bwMode="auto">
              <a:xfrm>
                <a:off x="6535959" y="907606"/>
                <a:ext cx="662776" cy="169279"/>
              </a:xfrm>
              <a:prstGeom prst="rect">
                <a:avLst/>
              </a:prstGeom>
              <a:solidFill>
                <a:srgbClr val="006600"/>
              </a:solidFill>
              <a:ln>
                <a:solidFill>
                  <a:srgbClr val="006600"/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교육청</a:t>
                </a:r>
                <a:r>
                  <a:rPr lang="en-US" altLang="ko-KR" sz="800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dirty="0">
                  <a:solidFill>
                    <a:schemeClr val="bg1"/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  <p:sp>
            <p:nvSpPr>
              <p:cNvPr id="67" name="Rectangle 113"/>
              <p:cNvSpPr>
                <a:spLocks noChangeArrowheads="1"/>
              </p:cNvSpPr>
              <p:nvPr/>
            </p:nvSpPr>
            <p:spPr bwMode="auto">
              <a:xfrm>
                <a:off x="7308630" y="1076885"/>
                <a:ext cx="66277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ko-KR" altLang="en-US" sz="7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온라인검사기간조회</a:t>
                </a:r>
              </a:p>
            </p:txBody>
          </p:sp>
          <p:sp>
            <p:nvSpPr>
              <p:cNvPr id="68" name="Rectangle 113"/>
              <p:cNvSpPr>
                <a:spLocks noChangeArrowheads="1"/>
              </p:cNvSpPr>
              <p:nvPr/>
            </p:nvSpPr>
            <p:spPr bwMode="auto">
              <a:xfrm>
                <a:off x="7308629" y="907607"/>
                <a:ext cx="662776" cy="16927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ko-KR" altLang="en-US" sz="8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</a:t>
                </a:r>
                <a:r>
                  <a:rPr lang="en-US" altLang="ko-KR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  <p:grpSp>
            <p:nvGrpSpPr>
              <p:cNvPr id="69" name="그룹 68"/>
              <p:cNvGrpSpPr/>
              <p:nvPr/>
            </p:nvGrpSpPr>
            <p:grpSpPr>
              <a:xfrm>
                <a:off x="4984309" y="907606"/>
                <a:ext cx="662776" cy="364740"/>
                <a:chOff x="4984309" y="907606"/>
                <a:chExt cx="662776" cy="364740"/>
              </a:xfrm>
            </p:grpSpPr>
            <p:sp>
              <p:nvSpPr>
                <p:cNvPr id="70" name="Rectangle 113"/>
                <p:cNvSpPr>
                  <a:spLocks noChangeArrowheads="1"/>
                </p:cNvSpPr>
                <p:nvPr/>
              </p:nvSpPr>
              <p:spPr bwMode="auto">
                <a:xfrm>
                  <a:off x="4984311" y="1076885"/>
                  <a:ext cx="662774" cy="195461"/>
                </a:xfrm>
                <a:prstGeom prst="rect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solidFill>
                    <a:schemeClr val="bg1">
                      <a:lumMod val="75000"/>
                    </a:schemeClr>
                  </a:solidFill>
                  <a:headEnd/>
                  <a:tailEnd/>
                </a:ln>
              </p:spPr>
              <p:style>
                <a:lnRef idx="1">
                  <a:schemeClr val="accent4"/>
                </a:lnRef>
                <a:fillRef idx="2">
                  <a:schemeClr val="accent4"/>
                </a:fillRef>
                <a:effectRef idx="1">
                  <a:schemeClr val="accent4"/>
                </a:effectRef>
                <a:fontRef idx="minor">
                  <a:schemeClr val="dk1"/>
                </a:fontRef>
              </p:style>
              <p:txBody>
                <a:bodyPr lIns="0" tIns="0" rIns="0" bIns="0" anchor="ctr"/>
                <a:lstStyle/>
                <a:p>
                  <a:pPr algn="ctr"/>
                  <a:r>
                    <a:rPr lang="ko-KR" altLang="en-US" sz="700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latin typeface="나눔바른고딕" panose="020B0600000101010101" charset="-127"/>
                      <a:ea typeface="나눔바른고딕" panose="020B0600000101010101" charset="-127"/>
                      <a:cs typeface="돋음"/>
                    </a:rPr>
                    <a:t>대상학교관리</a:t>
                  </a:r>
                </a:p>
              </p:txBody>
            </p:sp>
            <p:sp>
              <p:nvSpPr>
                <p:cNvPr id="71" name="Rectangle 113"/>
                <p:cNvSpPr>
                  <a:spLocks noChangeArrowheads="1"/>
                </p:cNvSpPr>
                <p:nvPr/>
              </p:nvSpPr>
              <p:spPr bwMode="auto">
                <a:xfrm>
                  <a:off x="4984309" y="907606"/>
                  <a:ext cx="662776" cy="169279"/>
                </a:xfrm>
                <a:prstGeom prst="rect">
                  <a:avLst/>
                </a:prstGeom>
                <a:solidFill>
                  <a:schemeClr val="bg1">
                    <a:lumMod val="75000"/>
                  </a:schemeClr>
                </a:solidFill>
                <a:ln>
                  <a:solidFill>
                    <a:schemeClr val="bg1">
                      <a:lumMod val="75000"/>
                    </a:schemeClr>
                  </a:solidFill>
                  <a:headEnd/>
                  <a:tailEnd/>
                </a:ln>
              </p:spPr>
              <p:style>
                <a:lnRef idx="1">
                  <a:schemeClr val="accent4"/>
                </a:lnRef>
                <a:fillRef idx="2">
                  <a:schemeClr val="accent4"/>
                </a:fillRef>
                <a:effectRef idx="1">
                  <a:schemeClr val="accent4"/>
                </a:effectRef>
                <a:fontRef idx="minor">
                  <a:schemeClr val="dk1"/>
                </a:fontRef>
              </p:style>
              <p:txBody>
                <a:bodyPr lIns="0" tIns="20893" rIns="0" bIns="0" anchor="ctr"/>
                <a:lstStyle/>
                <a:p>
                  <a:pPr algn="ctr"/>
                  <a:r>
                    <a:rPr lang="ko-KR" altLang="en-US" sz="800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latin typeface="나눔바른고딕" panose="020B0600000101010101" charset="-127"/>
                      <a:ea typeface="나눔바른고딕" panose="020B0600000101010101" charset="-127"/>
                      <a:cs typeface="돋음"/>
                    </a:rPr>
                    <a:t>나이스</a:t>
                  </a:r>
                  <a:r>
                    <a:rPr lang="en-US" altLang="ko-KR" sz="800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latin typeface="나눔바른고딕" panose="020B0600000101010101" charset="-127"/>
                      <a:ea typeface="나눔바른고딕" panose="020B0600000101010101" charset="-127"/>
                      <a:cs typeface="돋음"/>
                    </a:rPr>
                    <a:t>(</a:t>
                  </a:r>
                  <a:r>
                    <a:rPr lang="ko-KR" altLang="en-US" sz="800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latin typeface="나눔바른고딕" panose="020B0600000101010101" charset="-127"/>
                      <a:ea typeface="나눔바른고딕" panose="020B0600000101010101" charset="-127"/>
                      <a:cs typeface="돋음"/>
                    </a:rPr>
                    <a:t>교육청</a:t>
                  </a:r>
                  <a:r>
                    <a:rPr lang="en-US" altLang="ko-KR" sz="800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latin typeface="나눔바른고딕" panose="020B0600000101010101" charset="-127"/>
                      <a:ea typeface="나눔바른고딕" panose="020B0600000101010101" charset="-127"/>
                      <a:cs typeface="돋음"/>
                    </a:rPr>
                    <a:t>)</a:t>
                  </a:r>
                  <a:endParaRPr lang="ko-KR" altLang="en-US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endParaRPr>
                </a:p>
              </p:txBody>
            </p:sp>
          </p:grpSp>
        </p:grpSp>
      </p:grpSp>
      <p:sp>
        <p:nvSpPr>
          <p:cNvPr id="27" name="직사각형 26"/>
          <p:cNvSpPr/>
          <p:nvPr/>
        </p:nvSpPr>
        <p:spPr>
          <a:xfrm>
            <a:off x="8950642" y="3041520"/>
            <a:ext cx="644843" cy="164119"/>
          </a:xfrm>
          <a:prstGeom prst="rect">
            <a:avLst/>
          </a:prstGeom>
          <a:noFill/>
          <a:ln w="25400">
            <a:solidFill>
              <a:srgbClr val="FD531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8" name="타원 27"/>
          <p:cNvSpPr/>
          <p:nvPr/>
        </p:nvSpPr>
        <p:spPr>
          <a:xfrm>
            <a:off x="8859202" y="2934505"/>
            <a:ext cx="182880" cy="182880"/>
          </a:xfrm>
          <a:prstGeom prst="ellipse">
            <a:avLst/>
          </a:prstGeom>
          <a:solidFill>
            <a:srgbClr val="FD5312"/>
          </a:solidFill>
          <a:ln w="25400">
            <a:solidFill>
              <a:srgbClr val="FD531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b="1" dirty="0">
                <a:latin typeface="+mn-ea"/>
              </a:rPr>
              <a:t>2</a:t>
            </a:r>
            <a:endParaRPr lang="ko-KR" altLang="en-US" sz="1100" b="1" dirty="0">
              <a:latin typeface="+mn-ea"/>
            </a:endParaRPr>
          </a:p>
        </p:txBody>
      </p:sp>
      <p:sp>
        <p:nvSpPr>
          <p:cNvPr id="38" name="직사각형 37"/>
          <p:cNvSpPr/>
          <p:nvPr/>
        </p:nvSpPr>
        <p:spPr>
          <a:xfrm>
            <a:off x="4610114" y="4195641"/>
            <a:ext cx="300500" cy="663580"/>
          </a:xfrm>
          <a:prstGeom prst="rect">
            <a:avLst/>
          </a:prstGeom>
          <a:noFill/>
          <a:ln w="25400">
            <a:solidFill>
              <a:srgbClr val="FD531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9" name="타원 38"/>
          <p:cNvSpPr/>
          <p:nvPr/>
        </p:nvSpPr>
        <p:spPr>
          <a:xfrm>
            <a:off x="4511054" y="4104201"/>
            <a:ext cx="182880" cy="182880"/>
          </a:xfrm>
          <a:prstGeom prst="ellipse">
            <a:avLst/>
          </a:prstGeom>
          <a:solidFill>
            <a:srgbClr val="FD5312"/>
          </a:solidFill>
          <a:ln w="25400">
            <a:solidFill>
              <a:srgbClr val="FD531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b="1" dirty="0">
                <a:latin typeface="+mn-ea"/>
              </a:rPr>
              <a:t>3</a:t>
            </a:r>
            <a:endParaRPr lang="ko-KR" altLang="en-US" sz="1100" b="1" dirty="0">
              <a:latin typeface="+mn-ea"/>
            </a:endParaRPr>
          </a:p>
        </p:txBody>
      </p:sp>
      <p:cxnSp>
        <p:nvCxnSpPr>
          <p:cNvPr id="44" name="꺾인 연결선 43"/>
          <p:cNvCxnSpPr>
            <a:stCxn id="27" idx="2"/>
          </p:cNvCxnSpPr>
          <p:nvPr/>
        </p:nvCxnSpPr>
        <p:spPr>
          <a:xfrm rot="5400000">
            <a:off x="7862730" y="2527935"/>
            <a:ext cx="732631" cy="2088039"/>
          </a:xfrm>
          <a:prstGeom prst="bentConnector2">
            <a:avLst/>
          </a:prstGeom>
          <a:ln w="25400">
            <a:solidFill>
              <a:srgbClr val="FD531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직사각형 30">
            <a:extLst>
              <a:ext uri="{FF2B5EF4-FFF2-40B4-BE49-F238E27FC236}">
                <a16:creationId xmlns:a16="http://schemas.microsoft.com/office/drawing/2014/main" xmlns="" id="{7E13B21E-D9E5-4BE6-AB9C-ADCDEF6AE8BD}"/>
              </a:ext>
            </a:extLst>
          </p:cNvPr>
          <p:cNvSpPr/>
          <p:nvPr/>
        </p:nvSpPr>
        <p:spPr>
          <a:xfrm>
            <a:off x="340635" y="6087967"/>
            <a:ext cx="7733844" cy="203133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③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 대상 학교를 선택하고 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[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추가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]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버튼을 클릭하여 대상 학교를 추가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또는 제외하고 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[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저장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] 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버튼을 클릭함</a:t>
            </a:r>
            <a:endParaRPr lang="en-US" altLang="ko-KR" sz="1100" b="1" dirty="0">
              <a:ln>
                <a:solidFill>
                  <a:schemeClr val="tx1">
                    <a:lumMod val="85000"/>
                    <a:lumOff val="15000"/>
                    <a:alpha val="0"/>
                  </a:schemeClr>
                </a:solidFill>
              </a:ln>
              <a:solidFill>
                <a:srgbClr val="FD5312"/>
              </a:solidFill>
              <a:latin typeface="나눔바른고딕" panose="020B0600000101010101" charset="-127"/>
              <a:ea typeface="나눔바른고딕" panose="020B0600000101010101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4725948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3038" y="6453337"/>
            <a:ext cx="1902450" cy="272139"/>
          </a:xfrm>
          <a:prstGeom prst="rect">
            <a:avLst/>
          </a:prstGeom>
        </p:spPr>
      </p:pic>
      <p:sp>
        <p:nvSpPr>
          <p:cNvPr id="38" name="직사각형 37"/>
          <p:cNvSpPr/>
          <p:nvPr/>
        </p:nvSpPr>
        <p:spPr>
          <a:xfrm>
            <a:off x="-477891" y="2208765"/>
            <a:ext cx="3240360" cy="1368152"/>
          </a:xfrm>
          <a:prstGeom prst="rect">
            <a:avLst/>
          </a:prstGeom>
          <a:solidFill>
            <a:srgbClr val="58A4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ko-KR" altLang="en-US">
              <a:solidFill>
                <a:prstClr val="white"/>
              </a:solidFill>
              <a:latin typeface="맑은 고딕"/>
              <a:ea typeface="맑은 고딕" panose="020B0503020000020004" pitchFamily="50" charset="-127"/>
            </a:endParaRPr>
          </a:p>
        </p:txBody>
      </p:sp>
      <p:sp>
        <p:nvSpPr>
          <p:cNvPr id="40" name="직사각형 39"/>
          <p:cNvSpPr/>
          <p:nvPr/>
        </p:nvSpPr>
        <p:spPr>
          <a:xfrm>
            <a:off x="3698573" y="2208765"/>
            <a:ext cx="6208119" cy="1368152"/>
          </a:xfrm>
          <a:prstGeom prst="rect">
            <a:avLst/>
          </a:prstGeom>
          <a:solidFill>
            <a:srgbClr val="137D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ko-KR" altLang="en-US">
              <a:solidFill>
                <a:prstClr val="white"/>
              </a:solidFill>
              <a:latin typeface="맑은 고딕"/>
              <a:ea typeface="맑은 고딕" panose="020B0503020000020004" pitchFamily="50" charset="-127"/>
            </a:endParaRPr>
          </a:p>
        </p:txBody>
      </p:sp>
      <p:sp>
        <p:nvSpPr>
          <p:cNvPr id="42" name="타원 41"/>
          <p:cNvSpPr/>
          <p:nvPr/>
        </p:nvSpPr>
        <p:spPr>
          <a:xfrm>
            <a:off x="3122509" y="2208765"/>
            <a:ext cx="1296144" cy="1368152"/>
          </a:xfrm>
          <a:prstGeom prst="ellipse">
            <a:avLst/>
          </a:prstGeom>
          <a:solidFill>
            <a:srgbClr val="137D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ko-KR" altLang="en-US">
              <a:solidFill>
                <a:prstClr val="white"/>
              </a:solidFill>
              <a:latin typeface="맑은 고딕"/>
              <a:ea typeface="맑은 고딕" panose="020B0503020000020004" pitchFamily="50" charset="-127"/>
            </a:endParaRPr>
          </a:p>
        </p:txBody>
      </p:sp>
      <p:sp>
        <p:nvSpPr>
          <p:cNvPr id="41" name="타원 40"/>
          <p:cNvSpPr/>
          <p:nvPr/>
        </p:nvSpPr>
        <p:spPr>
          <a:xfrm>
            <a:off x="2186405" y="2208765"/>
            <a:ext cx="1152128" cy="1368152"/>
          </a:xfrm>
          <a:prstGeom prst="ellipse">
            <a:avLst/>
          </a:prstGeom>
          <a:solidFill>
            <a:srgbClr val="58A4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ko-KR" altLang="en-US" dirty="0">
              <a:solidFill>
                <a:prstClr val="white"/>
              </a:solidFill>
              <a:latin typeface="맑은 고딕"/>
              <a:ea typeface="맑은 고딕" panose="020B0503020000020004" pitchFamily="50" charset="-127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1754357" y="2496797"/>
            <a:ext cx="11521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altLang="ko-KR" sz="4000" b="1" dirty="0">
                <a:solidFill>
                  <a:prstClr val="white"/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rPr>
              <a:t>01</a:t>
            </a:r>
            <a:endParaRPr lang="ko-KR" altLang="en-US" sz="4000" b="1" dirty="0">
              <a:solidFill>
                <a:prstClr val="white"/>
              </a:solidFill>
              <a:latin typeface="나눔스퀘어라운드 ExtraBold" panose="020B0600000101010101" pitchFamily="50" charset="-127"/>
              <a:ea typeface="나눔스퀘어라운드 ExtraBold" panose="020B0600000101010101" pitchFamily="50" charset="-127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3590561" y="2424789"/>
            <a:ext cx="5884083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altLang="ko-KR" sz="1600" b="1" dirty="0">
                <a:solidFill>
                  <a:prstClr val="white"/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rPr>
              <a:t>2026</a:t>
            </a:r>
            <a:r>
              <a:rPr lang="ko-KR" altLang="en-US" sz="1600" b="1" dirty="0">
                <a:solidFill>
                  <a:prstClr val="white"/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rPr>
              <a:t>년 </a:t>
            </a:r>
            <a:r>
              <a:rPr lang="ko-KR" altLang="en-US" sz="1600" b="1" dirty="0" err="1">
                <a:solidFill>
                  <a:prstClr val="white"/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rPr>
              <a:t>나이스</a:t>
            </a:r>
            <a:r>
              <a:rPr lang="ko-KR" altLang="en-US" sz="1600" b="1" dirty="0">
                <a:solidFill>
                  <a:prstClr val="white"/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rPr>
              <a:t> 학생정서</a:t>
            </a:r>
            <a:r>
              <a:rPr lang="en-US" altLang="ko-KR" sz="1600" b="1" dirty="0">
                <a:solidFill>
                  <a:prstClr val="whit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·</a:t>
            </a:r>
            <a:r>
              <a:rPr lang="ko-KR" altLang="en-US" sz="1600" b="1" dirty="0">
                <a:solidFill>
                  <a:prstClr val="whit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행동특성검사</a:t>
            </a:r>
            <a:endParaRPr lang="en-US" altLang="ko-KR" sz="1600" b="1" dirty="0">
              <a:solidFill>
                <a:prstClr val="white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>
              <a:defRPr/>
            </a:pPr>
            <a:r>
              <a:rPr lang="ko-KR" altLang="en-US" sz="3600" b="1" dirty="0">
                <a:solidFill>
                  <a:prstClr val="white"/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rPr>
              <a:t>주요 안내 사항</a:t>
            </a:r>
          </a:p>
        </p:txBody>
      </p:sp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>
          <a:xfrm>
            <a:off x="920552" y="6349608"/>
            <a:ext cx="2133600" cy="365125"/>
          </a:xfrm>
        </p:spPr>
        <p:txBody>
          <a:bodyPr/>
          <a:lstStyle/>
          <a:p>
            <a:pPr>
              <a:defRPr/>
            </a:pPr>
            <a:fld id="{0D87E827-B159-48EA-8EB9-649F6CF66B96}" type="slidenum">
              <a:rPr lang="ko-KR" altLang="en-US" sz="1400" b="1">
                <a:solidFill>
                  <a:prstClr val="black">
                    <a:tint val="75000"/>
                  </a:prstClr>
                </a:solidFill>
                <a:latin typeface="나눔스퀘어라운드 ExtraBold" panose="020B0600000101010101" charset="-127"/>
                <a:ea typeface="나눔스퀘어라운드 ExtraBold" panose="020B0600000101010101" charset="-127"/>
              </a:rPr>
              <a:pPr>
                <a:defRPr/>
              </a:pPr>
              <a:t>2</a:t>
            </a:fld>
            <a:endParaRPr lang="ko-KR" altLang="en-US" sz="1400" b="1" dirty="0">
              <a:solidFill>
                <a:prstClr val="black">
                  <a:tint val="75000"/>
                </a:prstClr>
              </a:solidFill>
              <a:latin typeface="나눔스퀘어라운드 ExtraBold" panose="020B0600000101010101" charset="-127"/>
              <a:ea typeface="나눔스퀘어라운드 ExtraBold" panose="020B0600000101010101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99086203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TextBox 4">
            <a:extLst>
              <a:ext uri="{FF2B5EF4-FFF2-40B4-BE49-F238E27FC236}">
                <a16:creationId xmlns:a16="http://schemas.microsoft.com/office/drawing/2014/main" xmlns="" id="{B2A2134E-34A5-422C-8D66-092F6558A4F0}"/>
              </a:ext>
            </a:extLst>
          </p:cNvPr>
          <p:cNvSpPr txBox="1"/>
          <p:nvPr/>
        </p:nvSpPr>
        <p:spPr>
          <a:xfrm>
            <a:off x="96327" y="39171"/>
            <a:ext cx="51569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000" b="1" spc="-7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시도교육청 주요 업무처리 방법</a:t>
            </a:r>
          </a:p>
        </p:txBody>
      </p:sp>
      <p:sp>
        <p:nvSpPr>
          <p:cNvPr id="58" name="모서리가 둥근 직사각형 57">
            <a:extLst>
              <a:ext uri="{FF2B5EF4-FFF2-40B4-BE49-F238E27FC236}">
                <a16:creationId xmlns:a16="http://schemas.microsoft.com/office/drawing/2014/main" xmlns="" id="{A48839FD-54EA-214C-BE98-4BDD2DF3094C}"/>
              </a:ext>
            </a:extLst>
          </p:cNvPr>
          <p:cNvSpPr/>
          <p:nvPr/>
        </p:nvSpPr>
        <p:spPr>
          <a:xfrm>
            <a:off x="163006" y="802347"/>
            <a:ext cx="3637469" cy="669006"/>
          </a:xfrm>
          <a:prstGeom prst="roundRect">
            <a:avLst>
              <a:gd name="adj" fmla="val 50000"/>
            </a:avLst>
          </a:prstGeom>
          <a:solidFill>
            <a:srgbClr val="E2F0D9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2. </a:t>
            </a:r>
            <a:r>
              <a:rPr lang="ko-KR" altLang="en-US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교육청 </a:t>
            </a:r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– </a:t>
            </a:r>
            <a:r>
              <a:rPr lang="ko-KR" altLang="en-US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설문대상관리</a:t>
            </a:r>
            <a:endParaRPr lang="en-US" altLang="ko-KR" sz="1400" b="1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66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r>
              <a:rPr lang="en-US" altLang="ko-KR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2.3. </a:t>
            </a:r>
            <a:r>
              <a:rPr lang="ko-KR" altLang="en-US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온라인검사기간설정</a:t>
            </a:r>
            <a:r>
              <a:rPr lang="en-US" altLang="ko-KR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(4/4)</a:t>
            </a:r>
            <a:endParaRPr lang="ko-KR" altLang="en-US" b="1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66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33" name="사각형: 둥근 모서리 81">
            <a:extLst>
              <a:ext uri="{FF2B5EF4-FFF2-40B4-BE49-F238E27FC236}">
                <a16:creationId xmlns:a16="http://schemas.microsoft.com/office/drawing/2014/main" xmlns="" id="{E908EED5-9D07-442C-87CA-697451B62CB7}"/>
              </a:ext>
            </a:extLst>
          </p:cNvPr>
          <p:cNvSpPr/>
          <p:nvPr/>
        </p:nvSpPr>
        <p:spPr>
          <a:xfrm>
            <a:off x="4829695" y="802347"/>
            <a:ext cx="4803255" cy="550546"/>
          </a:xfrm>
          <a:prstGeom prst="roundRect">
            <a:avLst>
              <a:gd name="adj" fmla="val 6492"/>
            </a:avLst>
          </a:prstGeom>
          <a:solidFill>
            <a:schemeClr val="bg1"/>
          </a:solidFill>
          <a:ln w="6350">
            <a:solidFill>
              <a:schemeClr val="bg1">
                <a:lumMod val="75000"/>
              </a:schemeClr>
            </a:solidFill>
          </a:ln>
          <a:effectLst>
            <a:outerShdw blurRad="889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defTabSz="1090746" fontAlgn="ctr" latinLnBrk="0">
              <a:buClr>
                <a:srgbClr val="336699"/>
              </a:buClr>
              <a:defRPr/>
            </a:pPr>
            <a:endParaRPr kumimoji="1" lang="en-US" altLang="ko-KR" sz="200" b="1" kern="0" dirty="0">
              <a:ln w="0">
                <a:solidFill>
                  <a:srgbClr val="0B4355">
                    <a:alpha val="5000"/>
                  </a:srgbClr>
                </a:solidFill>
              </a:ln>
              <a:solidFill>
                <a:srgbClr val="C00000"/>
              </a:solidFill>
              <a:latin typeface="나눔바른고딕" panose="020B0600000101010101" charset="-127"/>
              <a:ea typeface="나눔바른고딕" panose="020B0600000101010101" charset="-127"/>
              <a:sym typeface="Wingdings" pitchFamily="2" charset="2"/>
            </a:endParaRPr>
          </a:p>
        </p:txBody>
      </p:sp>
      <p:grpSp>
        <p:nvGrpSpPr>
          <p:cNvPr id="34" name="그룹 33"/>
          <p:cNvGrpSpPr/>
          <p:nvPr/>
        </p:nvGrpSpPr>
        <p:grpSpPr>
          <a:xfrm>
            <a:off x="4984309" y="907605"/>
            <a:ext cx="4469254" cy="364742"/>
            <a:chOff x="4984309" y="907605"/>
            <a:chExt cx="3757053" cy="364742"/>
          </a:xfrm>
        </p:grpSpPr>
        <p:cxnSp>
          <p:nvCxnSpPr>
            <p:cNvPr id="35" name="직선 화살표 연결선 34"/>
            <p:cNvCxnSpPr/>
            <p:nvPr/>
          </p:nvCxnSpPr>
          <p:spPr>
            <a:xfrm>
              <a:off x="5621471" y="1109350"/>
              <a:ext cx="13866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직선 화살표 연결선 40"/>
            <p:cNvCxnSpPr/>
            <p:nvPr/>
          </p:nvCxnSpPr>
          <p:spPr>
            <a:xfrm>
              <a:off x="6397296" y="1109350"/>
              <a:ext cx="13866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직선 화살표 연결선 56"/>
            <p:cNvCxnSpPr/>
            <p:nvPr/>
          </p:nvCxnSpPr>
          <p:spPr>
            <a:xfrm>
              <a:off x="7169966" y="1109350"/>
              <a:ext cx="13866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직선 화살표 연결선 58"/>
            <p:cNvCxnSpPr/>
            <p:nvPr/>
          </p:nvCxnSpPr>
          <p:spPr>
            <a:xfrm>
              <a:off x="7939923" y="1109350"/>
              <a:ext cx="13866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0" name="그룹 59"/>
            <p:cNvGrpSpPr/>
            <p:nvPr/>
          </p:nvGrpSpPr>
          <p:grpSpPr>
            <a:xfrm>
              <a:off x="4984309" y="907605"/>
              <a:ext cx="3757053" cy="364742"/>
              <a:chOff x="4984309" y="907605"/>
              <a:chExt cx="3757053" cy="364742"/>
            </a:xfrm>
          </p:grpSpPr>
          <p:sp>
            <p:nvSpPr>
              <p:cNvPr id="61" name="Rectangle 113"/>
              <p:cNvSpPr>
                <a:spLocks noChangeArrowheads="1"/>
              </p:cNvSpPr>
              <p:nvPr/>
            </p:nvSpPr>
            <p:spPr bwMode="auto">
              <a:xfrm>
                <a:off x="5760136" y="1076885"/>
                <a:ext cx="662774" cy="195461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관할교육지원청관리</a:t>
                </a:r>
              </a:p>
            </p:txBody>
          </p:sp>
          <p:sp>
            <p:nvSpPr>
              <p:cNvPr id="62" name="Rectangle 113"/>
              <p:cNvSpPr>
                <a:spLocks noChangeArrowheads="1"/>
              </p:cNvSpPr>
              <p:nvPr/>
            </p:nvSpPr>
            <p:spPr bwMode="auto">
              <a:xfrm>
                <a:off x="5760134" y="907606"/>
                <a:ext cx="662776" cy="169279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교육청</a:t>
                </a:r>
                <a:r>
                  <a:rPr lang="en-US" altLang="ko-KR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  <p:sp>
            <p:nvSpPr>
              <p:cNvPr id="63" name="Rectangle 113"/>
              <p:cNvSpPr>
                <a:spLocks noChangeArrowheads="1"/>
              </p:cNvSpPr>
              <p:nvPr/>
            </p:nvSpPr>
            <p:spPr bwMode="auto">
              <a:xfrm>
                <a:off x="8078587" y="1076883"/>
                <a:ext cx="66277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ko-KR" altLang="en-US" sz="7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참여번호관리</a:t>
                </a:r>
              </a:p>
            </p:txBody>
          </p:sp>
          <p:sp>
            <p:nvSpPr>
              <p:cNvPr id="64" name="Rectangle 113"/>
              <p:cNvSpPr>
                <a:spLocks noChangeArrowheads="1"/>
              </p:cNvSpPr>
              <p:nvPr/>
            </p:nvSpPr>
            <p:spPr bwMode="auto">
              <a:xfrm>
                <a:off x="8078586" y="907605"/>
                <a:ext cx="662776" cy="16927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ko-KR" altLang="en-US" sz="8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</a:t>
                </a:r>
                <a:r>
                  <a:rPr lang="en-US" altLang="ko-KR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  <p:sp>
            <p:nvSpPr>
              <p:cNvPr id="65" name="Rectangle 113"/>
              <p:cNvSpPr>
                <a:spLocks noChangeArrowheads="1"/>
              </p:cNvSpPr>
              <p:nvPr/>
            </p:nvSpPr>
            <p:spPr bwMode="auto">
              <a:xfrm>
                <a:off x="6535961" y="1076885"/>
                <a:ext cx="662774" cy="195461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dirty="0">
                    <a:solidFill>
                      <a:srgbClr val="000000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온라인검사기간설정</a:t>
                </a:r>
              </a:p>
            </p:txBody>
          </p:sp>
          <p:sp>
            <p:nvSpPr>
              <p:cNvPr id="66" name="Rectangle 113"/>
              <p:cNvSpPr>
                <a:spLocks noChangeArrowheads="1"/>
              </p:cNvSpPr>
              <p:nvPr/>
            </p:nvSpPr>
            <p:spPr bwMode="auto">
              <a:xfrm>
                <a:off x="6535959" y="907606"/>
                <a:ext cx="662776" cy="169279"/>
              </a:xfrm>
              <a:prstGeom prst="rect">
                <a:avLst/>
              </a:prstGeom>
              <a:solidFill>
                <a:srgbClr val="006600"/>
              </a:solidFill>
              <a:ln>
                <a:solidFill>
                  <a:srgbClr val="006600"/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교육청</a:t>
                </a:r>
                <a:r>
                  <a:rPr lang="en-US" altLang="ko-KR" sz="800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dirty="0">
                  <a:solidFill>
                    <a:schemeClr val="bg1"/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  <p:sp>
            <p:nvSpPr>
              <p:cNvPr id="67" name="Rectangle 113"/>
              <p:cNvSpPr>
                <a:spLocks noChangeArrowheads="1"/>
              </p:cNvSpPr>
              <p:nvPr/>
            </p:nvSpPr>
            <p:spPr bwMode="auto">
              <a:xfrm>
                <a:off x="7308630" y="1076885"/>
                <a:ext cx="66277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ko-KR" altLang="en-US" sz="7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온라인검사기간조회</a:t>
                </a:r>
              </a:p>
            </p:txBody>
          </p:sp>
          <p:sp>
            <p:nvSpPr>
              <p:cNvPr id="68" name="Rectangle 113"/>
              <p:cNvSpPr>
                <a:spLocks noChangeArrowheads="1"/>
              </p:cNvSpPr>
              <p:nvPr/>
            </p:nvSpPr>
            <p:spPr bwMode="auto">
              <a:xfrm>
                <a:off x="7308629" y="907607"/>
                <a:ext cx="662776" cy="16927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ko-KR" altLang="en-US" sz="8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</a:t>
                </a:r>
                <a:r>
                  <a:rPr lang="en-US" altLang="ko-KR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  <p:grpSp>
            <p:nvGrpSpPr>
              <p:cNvPr id="69" name="그룹 68"/>
              <p:cNvGrpSpPr/>
              <p:nvPr/>
            </p:nvGrpSpPr>
            <p:grpSpPr>
              <a:xfrm>
                <a:off x="4984309" y="907606"/>
                <a:ext cx="662776" cy="364740"/>
                <a:chOff x="4984309" y="907606"/>
                <a:chExt cx="662776" cy="364740"/>
              </a:xfrm>
            </p:grpSpPr>
            <p:sp>
              <p:nvSpPr>
                <p:cNvPr id="70" name="Rectangle 113"/>
                <p:cNvSpPr>
                  <a:spLocks noChangeArrowheads="1"/>
                </p:cNvSpPr>
                <p:nvPr/>
              </p:nvSpPr>
              <p:spPr bwMode="auto">
                <a:xfrm>
                  <a:off x="4984311" y="1076885"/>
                  <a:ext cx="662774" cy="195461"/>
                </a:xfrm>
                <a:prstGeom prst="rect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solidFill>
                    <a:schemeClr val="bg1">
                      <a:lumMod val="75000"/>
                    </a:schemeClr>
                  </a:solidFill>
                  <a:headEnd/>
                  <a:tailEnd/>
                </a:ln>
              </p:spPr>
              <p:style>
                <a:lnRef idx="1">
                  <a:schemeClr val="accent4"/>
                </a:lnRef>
                <a:fillRef idx="2">
                  <a:schemeClr val="accent4"/>
                </a:fillRef>
                <a:effectRef idx="1">
                  <a:schemeClr val="accent4"/>
                </a:effectRef>
                <a:fontRef idx="minor">
                  <a:schemeClr val="dk1"/>
                </a:fontRef>
              </p:style>
              <p:txBody>
                <a:bodyPr lIns="0" tIns="0" rIns="0" bIns="0" anchor="ctr"/>
                <a:lstStyle/>
                <a:p>
                  <a:pPr algn="ctr"/>
                  <a:r>
                    <a:rPr lang="ko-KR" altLang="en-US" sz="700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latin typeface="나눔바른고딕" panose="020B0600000101010101" charset="-127"/>
                      <a:ea typeface="나눔바른고딕" panose="020B0600000101010101" charset="-127"/>
                      <a:cs typeface="돋음"/>
                    </a:rPr>
                    <a:t>대상학교관리</a:t>
                  </a:r>
                </a:p>
              </p:txBody>
            </p:sp>
            <p:sp>
              <p:nvSpPr>
                <p:cNvPr id="71" name="Rectangle 113"/>
                <p:cNvSpPr>
                  <a:spLocks noChangeArrowheads="1"/>
                </p:cNvSpPr>
                <p:nvPr/>
              </p:nvSpPr>
              <p:spPr bwMode="auto">
                <a:xfrm>
                  <a:off x="4984309" y="907606"/>
                  <a:ext cx="662776" cy="169279"/>
                </a:xfrm>
                <a:prstGeom prst="rect">
                  <a:avLst/>
                </a:prstGeom>
                <a:solidFill>
                  <a:schemeClr val="bg1">
                    <a:lumMod val="75000"/>
                  </a:schemeClr>
                </a:solidFill>
                <a:ln>
                  <a:solidFill>
                    <a:schemeClr val="bg1">
                      <a:lumMod val="75000"/>
                    </a:schemeClr>
                  </a:solidFill>
                  <a:headEnd/>
                  <a:tailEnd/>
                </a:ln>
              </p:spPr>
              <p:style>
                <a:lnRef idx="1">
                  <a:schemeClr val="accent4"/>
                </a:lnRef>
                <a:fillRef idx="2">
                  <a:schemeClr val="accent4"/>
                </a:fillRef>
                <a:effectRef idx="1">
                  <a:schemeClr val="accent4"/>
                </a:effectRef>
                <a:fontRef idx="minor">
                  <a:schemeClr val="dk1"/>
                </a:fontRef>
              </p:style>
              <p:txBody>
                <a:bodyPr lIns="0" tIns="20893" rIns="0" bIns="0" anchor="ctr"/>
                <a:lstStyle/>
                <a:p>
                  <a:pPr algn="ctr"/>
                  <a:r>
                    <a:rPr lang="ko-KR" altLang="en-US" sz="800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latin typeface="나눔바른고딕" panose="020B0600000101010101" charset="-127"/>
                      <a:ea typeface="나눔바른고딕" panose="020B0600000101010101" charset="-127"/>
                      <a:cs typeface="돋음"/>
                    </a:rPr>
                    <a:t>나이스</a:t>
                  </a:r>
                  <a:r>
                    <a:rPr lang="en-US" altLang="ko-KR" sz="800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latin typeface="나눔바른고딕" panose="020B0600000101010101" charset="-127"/>
                      <a:ea typeface="나눔바른고딕" panose="020B0600000101010101" charset="-127"/>
                      <a:cs typeface="돋음"/>
                    </a:rPr>
                    <a:t>(</a:t>
                  </a:r>
                  <a:r>
                    <a:rPr lang="ko-KR" altLang="en-US" sz="800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latin typeface="나눔바른고딕" panose="020B0600000101010101" charset="-127"/>
                      <a:ea typeface="나눔바른고딕" panose="020B0600000101010101" charset="-127"/>
                      <a:cs typeface="돋음"/>
                    </a:rPr>
                    <a:t>교육청</a:t>
                  </a:r>
                  <a:r>
                    <a:rPr lang="en-US" altLang="ko-KR" sz="800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latin typeface="나눔바른고딕" panose="020B0600000101010101" charset="-127"/>
                      <a:ea typeface="나눔바른고딕" panose="020B0600000101010101" charset="-127"/>
                      <a:cs typeface="돋음"/>
                    </a:rPr>
                    <a:t>)</a:t>
                  </a:r>
                  <a:endParaRPr lang="ko-KR" altLang="en-US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endParaRPr>
                </a:p>
              </p:txBody>
            </p:sp>
          </p:grpSp>
        </p:grpSp>
      </p:grpSp>
      <p:sp>
        <p:nvSpPr>
          <p:cNvPr id="30" name="직사각형 29"/>
          <p:cNvSpPr/>
          <p:nvPr/>
        </p:nvSpPr>
        <p:spPr>
          <a:xfrm>
            <a:off x="8822445" y="3011994"/>
            <a:ext cx="159544" cy="205076"/>
          </a:xfrm>
          <a:prstGeom prst="rect">
            <a:avLst/>
          </a:prstGeom>
          <a:noFill/>
          <a:ln w="25400">
            <a:solidFill>
              <a:srgbClr val="FD531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1" name="타원 30"/>
          <p:cNvSpPr/>
          <p:nvPr/>
        </p:nvSpPr>
        <p:spPr>
          <a:xfrm>
            <a:off x="8731005" y="2912598"/>
            <a:ext cx="182880" cy="182880"/>
          </a:xfrm>
          <a:prstGeom prst="ellipse">
            <a:avLst/>
          </a:prstGeom>
          <a:solidFill>
            <a:srgbClr val="FD5312"/>
          </a:solidFill>
          <a:ln w="25400">
            <a:solidFill>
              <a:srgbClr val="FD531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b="1" dirty="0">
                <a:latin typeface="+mn-ea"/>
              </a:rPr>
              <a:t>4</a:t>
            </a:r>
            <a:endParaRPr lang="ko-KR" altLang="en-US" sz="1100" b="1" dirty="0">
              <a:latin typeface="+mn-ea"/>
            </a:endParaRPr>
          </a:p>
        </p:txBody>
      </p:sp>
      <p:cxnSp>
        <p:nvCxnSpPr>
          <p:cNvPr id="32" name="꺾인 연결선 31"/>
          <p:cNvCxnSpPr>
            <a:stCxn id="30" idx="2"/>
          </p:cNvCxnSpPr>
          <p:nvPr/>
        </p:nvCxnSpPr>
        <p:spPr>
          <a:xfrm rot="5400000">
            <a:off x="7787594" y="2809679"/>
            <a:ext cx="707233" cy="1522015"/>
          </a:xfrm>
          <a:prstGeom prst="bentConnector2">
            <a:avLst/>
          </a:prstGeom>
          <a:ln w="25400">
            <a:solidFill>
              <a:srgbClr val="FD531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직사각형 26">
            <a:extLst>
              <a:ext uri="{FF2B5EF4-FFF2-40B4-BE49-F238E27FC236}">
                <a16:creationId xmlns:a16="http://schemas.microsoft.com/office/drawing/2014/main" xmlns="" id="{7E13B21E-D9E5-4BE6-AB9C-ADCDEF6AE8BD}"/>
              </a:ext>
            </a:extLst>
          </p:cNvPr>
          <p:cNvSpPr/>
          <p:nvPr/>
        </p:nvSpPr>
        <p:spPr>
          <a:xfrm>
            <a:off x="340635" y="6087967"/>
            <a:ext cx="4643673" cy="406265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④ 지정학교수를 선택하면 선택한 검사기간에 지정된 학교를 조회할 수 </a:t>
            </a:r>
            <a:r>
              <a:rPr lang="ko-KR" altLang="en-US" sz="1100" b="1" dirty="0" smtClean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있음</a:t>
            </a:r>
            <a:endParaRPr lang="en-US" altLang="ko-KR" sz="1100" b="1" dirty="0" smtClean="0">
              <a:ln>
                <a:solidFill>
                  <a:schemeClr val="tx1">
                    <a:lumMod val="85000"/>
                    <a:lumOff val="15000"/>
                    <a:alpha val="0"/>
                  </a:schemeClr>
                </a:solidFill>
              </a:ln>
              <a:solidFill>
                <a:srgbClr val="FD5312"/>
              </a:solidFill>
              <a:latin typeface="나눔바른고딕" panose="020B0600000101010101" charset="-127"/>
              <a:ea typeface="나눔바른고딕" panose="020B0600000101010101" charset="-127"/>
            </a:endParaRPr>
          </a:p>
          <a:p>
            <a:pPr>
              <a:lnSpc>
                <a:spcPct val="120000"/>
              </a:lnSpc>
            </a:pPr>
            <a:r>
              <a:rPr lang="en-US" altLang="ko-KR" sz="1100" b="1" dirty="0" smtClean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   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[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변경 사항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] 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검사결과조회시작일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, 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종료일 제거</a:t>
            </a:r>
          </a:p>
        </p:txBody>
      </p:sp>
      <p:pic>
        <p:nvPicPr>
          <p:cNvPr id="2" name="그림 1">
            <a:extLst>
              <a:ext uri="{FF2B5EF4-FFF2-40B4-BE49-F238E27FC236}">
                <a16:creationId xmlns:a16="http://schemas.microsoft.com/office/drawing/2014/main" xmlns="" id="{147E68F4-4470-581E-0228-9893582E2E2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0800" y="1782000"/>
            <a:ext cx="9360000" cy="4216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402234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TextBox 4">
            <a:extLst>
              <a:ext uri="{FF2B5EF4-FFF2-40B4-BE49-F238E27FC236}">
                <a16:creationId xmlns:a16="http://schemas.microsoft.com/office/drawing/2014/main" xmlns="" id="{B2A2134E-34A5-422C-8D66-092F6558A4F0}"/>
              </a:ext>
            </a:extLst>
          </p:cNvPr>
          <p:cNvSpPr txBox="1"/>
          <p:nvPr/>
        </p:nvSpPr>
        <p:spPr>
          <a:xfrm>
            <a:off x="96327" y="39171"/>
            <a:ext cx="51569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000" b="1" spc="-7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시도교육청 주요 업무처리 방법</a:t>
            </a:r>
          </a:p>
        </p:txBody>
      </p:sp>
      <p:sp>
        <p:nvSpPr>
          <p:cNvPr id="39" name="모서리가 둥근 직사각형 38">
            <a:extLst>
              <a:ext uri="{FF2B5EF4-FFF2-40B4-BE49-F238E27FC236}">
                <a16:creationId xmlns:a16="http://schemas.microsoft.com/office/drawing/2014/main" xmlns="" id="{A48839FD-54EA-214C-BE98-4BDD2DF3094C}"/>
              </a:ext>
            </a:extLst>
          </p:cNvPr>
          <p:cNvSpPr/>
          <p:nvPr/>
        </p:nvSpPr>
        <p:spPr>
          <a:xfrm>
            <a:off x="163006" y="802347"/>
            <a:ext cx="3637470" cy="669006"/>
          </a:xfrm>
          <a:prstGeom prst="roundRect">
            <a:avLst>
              <a:gd name="adj" fmla="val 50000"/>
            </a:avLst>
          </a:prstGeom>
          <a:solidFill>
            <a:srgbClr val="E2F0D9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3. </a:t>
            </a:r>
            <a:r>
              <a:rPr lang="ko-KR" altLang="en-US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교육청 </a:t>
            </a:r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– </a:t>
            </a:r>
            <a:r>
              <a:rPr lang="ko-KR" altLang="en-US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검사진행현황</a:t>
            </a:r>
            <a:endParaRPr lang="en-US" altLang="ko-KR" sz="1400" b="1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66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r>
              <a:rPr lang="en-US" altLang="ko-KR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3.1. </a:t>
            </a:r>
            <a:r>
              <a:rPr lang="ko-KR" altLang="en-US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학교별검사참여현황</a:t>
            </a:r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1363" y="1781551"/>
            <a:ext cx="9360000" cy="4199351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</p:pic>
      <p:sp>
        <p:nvSpPr>
          <p:cNvPr id="6" name="직사각형 5">
            <a:extLst>
              <a:ext uri="{FF2B5EF4-FFF2-40B4-BE49-F238E27FC236}">
                <a16:creationId xmlns:a16="http://schemas.microsoft.com/office/drawing/2014/main" xmlns="" id="{7E13B21E-D9E5-4BE6-AB9C-ADCDEF6AE8BD}"/>
              </a:ext>
            </a:extLst>
          </p:cNvPr>
          <p:cNvSpPr/>
          <p:nvPr/>
        </p:nvSpPr>
        <p:spPr>
          <a:xfrm>
            <a:off x="340635" y="6087967"/>
            <a:ext cx="4643673" cy="193258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검사기간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동안 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학교급별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검사 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참여현황을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조회함</a:t>
            </a:r>
          </a:p>
        </p:txBody>
      </p:sp>
      <p:sp>
        <p:nvSpPr>
          <p:cNvPr id="7" name="직사각형 6"/>
          <p:cNvSpPr/>
          <p:nvPr/>
        </p:nvSpPr>
        <p:spPr>
          <a:xfrm>
            <a:off x="1541440" y="2981515"/>
            <a:ext cx="8099923" cy="716906"/>
          </a:xfrm>
          <a:prstGeom prst="rect">
            <a:avLst/>
          </a:prstGeom>
          <a:noFill/>
          <a:ln w="25400">
            <a:solidFill>
              <a:srgbClr val="FD531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6188561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TextBox 4">
            <a:extLst>
              <a:ext uri="{FF2B5EF4-FFF2-40B4-BE49-F238E27FC236}">
                <a16:creationId xmlns:a16="http://schemas.microsoft.com/office/drawing/2014/main" xmlns="" id="{B2A2134E-34A5-422C-8D66-092F6558A4F0}"/>
              </a:ext>
            </a:extLst>
          </p:cNvPr>
          <p:cNvSpPr txBox="1"/>
          <p:nvPr/>
        </p:nvSpPr>
        <p:spPr>
          <a:xfrm>
            <a:off x="96327" y="39171"/>
            <a:ext cx="51569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000" b="1" spc="-7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시도교육청 주요 업무처리 방법</a:t>
            </a:r>
          </a:p>
        </p:txBody>
      </p:sp>
      <p:sp>
        <p:nvSpPr>
          <p:cNvPr id="15" name="모서리가 둥근 직사각형 14">
            <a:extLst>
              <a:ext uri="{FF2B5EF4-FFF2-40B4-BE49-F238E27FC236}">
                <a16:creationId xmlns:a16="http://schemas.microsoft.com/office/drawing/2014/main" xmlns="" id="{A48839FD-54EA-214C-BE98-4BDD2DF3094C}"/>
              </a:ext>
            </a:extLst>
          </p:cNvPr>
          <p:cNvSpPr/>
          <p:nvPr/>
        </p:nvSpPr>
        <p:spPr>
          <a:xfrm>
            <a:off x="163006" y="802347"/>
            <a:ext cx="3637470" cy="669006"/>
          </a:xfrm>
          <a:prstGeom prst="roundRect">
            <a:avLst>
              <a:gd name="adj" fmla="val 50000"/>
            </a:avLst>
          </a:prstGeom>
          <a:solidFill>
            <a:srgbClr val="E2F0D9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3. </a:t>
            </a:r>
            <a:r>
              <a:rPr lang="ko-KR" altLang="en-US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교육청 </a:t>
            </a:r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– </a:t>
            </a:r>
            <a:r>
              <a:rPr lang="ko-KR" altLang="en-US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설문조사현황</a:t>
            </a:r>
            <a:endParaRPr lang="en-US" altLang="ko-KR" sz="1400" b="1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66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r>
              <a:rPr lang="en-US" altLang="ko-KR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3.2. </a:t>
            </a:r>
            <a:r>
              <a:rPr lang="ko-KR" altLang="en-US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학교별검사참여율현황</a:t>
            </a:r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1363" y="1781551"/>
            <a:ext cx="9360000" cy="4199351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</p:pic>
      <p:sp>
        <p:nvSpPr>
          <p:cNvPr id="6" name="직사각형 5">
            <a:extLst>
              <a:ext uri="{FF2B5EF4-FFF2-40B4-BE49-F238E27FC236}">
                <a16:creationId xmlns:a16="http://schemas.microsoft.com/office/drawing/2014/main" xmlns="" id="{7E13B21E-D9E5-4BE6-AB9C-ADCDEF6AE8BD}"/>
              </a:ext>
            </a:extLst>
          </p:cNvPr>
          <p:cNvSpPr/>
          <p:nvPr/>
        </p:nvSpPr>
        <p:spPr>
          <a:xfrm>
            <a:off x="340635" y="6087967"/>
            <a:ext cx="4643673" cy="203133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검사기간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동안 학교별 검사 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참여현황을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조회함</a:t>
            </a:r>
          </a:p>
        </p:txBody>
      </p:sp>
      <p:sp>
        <p:nvSpPr>
          <p:cNvPr id="7" name="직사각형 6"/>
          <p:cNvSpPr/>
          <p:nvPr/>
        </p:nvSpPr>
        <p:spPr>
          <a:xfrm>
            <a:off x="1541440" y="2981514"/>
            <a:ext cx="7986281" cy="2904935"/>
          </a:xfrm>
          <a:prstGeom prst="rect">
            <a:avLst/>
          </a:prstGeom>
          <a:noFill/>
          <a:ln w="25400">
            <a:solidFill>
              <a:srgbClr val="FD531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2598301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그림 3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1363" y="1781551"/>
            <a:ext cx="9364120" cy="4201200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</p:pic>
      <p:sp>
        <p:nvSpPr>
          <p:cNvPr id="93" name="TextBox 4">
            <a:extLst>
              <a:ext uri="{FF2B5EF4-FFF2-40B4-BE49-F238E27FC236}">
                <a16:creationId xmlns:a16="http://schemas.microsoft.com/office/drawing/2014/main" xmlns="" id="{B2A2134E-34A5-422C-8D66-092F6558A4F0}"/>
              </a:ext>
            </a:extLst>
          </p:cNvPr>
          <p:cNvSpPr txBox="1"/>
          <p:nvPr/>
        </p:nvSpPr>
        <p:spPr>
          <a:xfrm>
            <a:off x="96327" y="39171"/>
            <a:ext cx="51569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000" b="1" spc="-7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시도교육청 주요 업무처리 방법</a:t>
            </a:r>
          </a:p>
        </p:txBody>
      </p:sp>
      <p:sp>
        <p:nvSpPr>
          <p:cNvPr id="14" name="모서리가 둥근 직사각형 13">
            <a:extLst>
              <a:ext uri="{FF2B5EF4-FFF2-40B4-BE49-F238E27FC236}">
                <a16:creationId xmlns:a16="http://schemas.microsoft.com/office/drawing/2014/main" xmlns="" id="{A48839FD-54EA-214C-BE98-4BDD2DF3094C}"/>
              </a:ext>
            </a:extLst>
          </p:cNvPr>
          <p:cNvSpPr/>
          <p:nvPr/>
        </p:nvSpPr>
        <p:spPr>
          <a:xfrm>
            <a:off x="163006" y="802346"/>
            <a:ext cx="3642849" cy="669007"/>
          </a:xfrm>
          <a:prstGeom prst="roundRect">
            <a:avLst>
              <a:gd name="adj" fmla="val 50000"/>
            </a:avLst>
          </a:prstGeom>
          <a:solidFill>
            <a:srgbClr val="E2F0D9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4. </a:t>
            </a:r>
            <a:r>
              <a:rPr lang="ko-KR" altLang="en-US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교육청 </a:t>
            </a:r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– </a:t>
            </a:r>
            <a:r>
              <a:rPr lang="ko-KR" altLang="en-US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검사결과관리</a:t>
            </a:r>
            <a:endParaRPr lang="en-US" altLang="ko-KR" sz="1600" b="1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66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r>
              <a:rPr lang="en-US" altLang="ko-KR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4.1. </a:t>
            </a:r>
            <a:r>
              <a:rPr lang="ko-KR" altLang="en-US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학교별검사결과마감현황</a:t>
            </a:r>
            <a:r>
              <a:rPr lang="en-US" altLang="ko-KR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(1/3)</a:t>
            </a:r>
            <a:endParaRPr lang="ko-KR" altLang="en-US" b="1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66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5" name="사각형: 둥근 모서리 81">
            <a:extLst>
              <a:ext uri="{FF2B5EF4-FFF2-40B4-BE49-F238E27FC236}">
                <a16:creationId xmlns:a16="http://schemas.microsoft.com/office/drawing/2014/main" xmlns="" id="{E908EED5-9D07-442C-87CA-697451B62CB7}"/>
              </a:ext>
            </a:extLst>
          </p:cNvPr>
          <p:cNvSpPr/>
          <p:nvPr/>
        </p:nvSpPr>
        <p:spPr>
          <a:xfrm>
            <a:off x="3970021" y="802347"/>
            <a:ext cx="5662930" cy="550546"/>
          </a:xfrm>
          <a:prstGeom prst="roundRect">
            <a:avLst>
              <a:gd name="adj" fmla="val 6492"/>
            </a:avLst>
          </a:prstGeom>
          <a:solidFill>
            <a:schemeClr val="bg1"/>
          </a:solidFill>
          <a:ln w="6350">
            <a:solidFill>
              <a:schemeClr val="bg1">
                <a:lumMod val="75000"/>
              </a:schemeClr>
            </a:solidFill>
          </a:ln>
          <a:effectLst>
            <a:outerShdw blurRad="889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defTabSz="1090746" fontAlgn="ctr" latinLnBrk="0">
              <a:buClr>
                <a:srgbClr val="336699"/>
              </a:buClr>
              <a:defRPr/>
            </a:pPr>
            <a:endParaRPr kumimoji="1" lang="en-US" altLang="ko-KR" sz="200" b="1" kern="0" dirty="0">
              <a:ln w="0">
                <a:solidFill>
                  <a:srgbClr val="0B4355">
                    <a:alpha val="5000"/>
                  </a:srgbClr>
                </a:solidFill>
              </a:ln>
              <a:solidFill>
                <a:srgbClr val="C00000"/>
              </a:solidFill>
              <a:latin typeface="나눔바른고딕" panose="020B0600000101010101" charset="-127"/>
              <a:ea typeface="나눔바른고딕" panose="020B0600000101010101" charset="-127"/>
              <a:sym typeface="Wingdings" pitchFamily="2" charset="2"/>
            </a:endParaRPr>
          </a:p>
        </p:txBody>
      </p:sp>
      <p:grpSp>
        <p:nvGrpSpPr>
          <p:cNvPr id="33" name="그룹 32"/>
          <p:cNvGrpSpPr/>
          <p:nvPr/>
        </p:nvGrpSpPr>
        <p:grpSpPr>
          <a:xfrm>
            <a:off x="4079992" y="907605"/>
            <a:ext cx="5451357" cy="364742"/>
            <a:chOff x="4079993" y="907605"/>
            <a:chExt cx="5345874" cy="364742"/>
          </a:xfrm>
        </p:grpSpPr>
        <p:cxnSp>
          <p:nvCxnSpPr>
            <p:cNvPr id="7" name="직선 화살표 연결선 6"/>
            <p:cNvCxnSpPr/>
            <p:nvPr/>
          </p:nvCxnSpPr>
          <p:spPr>
            <a:xfrm>
              <a:off x="4614193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직선 화살표 연결선 7"/>
            <p:cNvCxnSpPr/>
            <p:nvPr/>
          </p:nvCxnSpPr>
          <p:spPr>
            <a:xfrm>
              <a:off x="5292563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직선 화살표 연결선 8"/>
            <p:cNvCxnSpPr/>
            <p:nvPr/>
          </p:nvCxnSpPr>
          <p:spPr>
            <a:xfrm>
              <a:off x="6090136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직선 화살표 연결선 9"/>
            <p:cNvCxnSpPr/>
            <p:nvPr/>
          </p:nvCxnSpPr>
          <p:spPr>
            <a:xfrm>
              <a:off x="7002067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7" name="그룹 26"/>
            <p:cNvGrpSpPr/>
            <p:nvPr/>
          </p:nvGrpSpPr>
          <p:grpSpPr>
            <a:xfrm>
              <a:off x="4753326" y="907606"/>
              <a:ext cx="567815" cy="364740"/>
              <a:chOff x="5693299" y="907606"/>
              <a:chExt cx="687056" cy="364740"/>
            </a:xfrm>
          </p:grpSpPr>
          <p:sp>
            <p:nvSpPr>
              <p:cNvPr id="12" name="Rectangle 113"/>
              <p:cNvSpPr>
                <a:spLocks noChangeArrowheads="1"/>
              </p:cNvSpPr>
              <p:nvPr/>
            </p:nvSpPr>
            <p:spPr bwMode="auto">
              <a:xfrm>
                <a:off x="5693301" y="1076885"/>
                <a:ext cx="687054" cy="195461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반별검사결과</a:t>
                </a:r>
              </a:p>
            </p:txBody>
          </p:sp>
          <p:sp>
            <p:nvSpPr>
              <p:cNvPr id="13" name="Rectangle 113"/>
              <p:cNvSpPr>
                <a:spLocks noChangeArrowheads="1"/>
              </p:cNvSpPr>
              <p:nvPr/>
            </p:nvSpPr>
            <p:spPr bwMode="auto">
              <a:xfrm>
                <a:off x="5693299" y="907606"/>
                <a:ext cx="687056" cy="169279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spc="-5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spc="-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grpSp>
          <p:nvGrpSpPr>
            <p:cNvPr id="28" name="그룹 27"/>
            <p:cNvGrpSpPr/>
            <p:nvPr/>
          </p:nvGrpSpPr>
          <p:grpSpPr>
            <a:xfrm>
              <a:off x="5434914" y="907606"/>
              <a:ext cx="687056" cy="364740"/>
              <a:chOff x="6497545" y="907606"/>
              <a:chExt cx="687056" cy="364740"/>
            </a:xfrm>
          </p:grpSpPr>
          <p:sp>
            <p:nvSpPr>
              <p:cNvPr id="17" name="Rectangle 113"/>
              <p:cNvSpPr>
                <a:spLocks noChangeArrowheads="1"/>
              </p:cNvSpPr>
              <p:nvPr/>
            </p:nvSpPr>
            <p:spPr bwMode="auto">
              <a:xfrm>
                <a:off x="6497547" y="1076885"/>
                <a:ext cx="687054" cy="195461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spc="-5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검사결과통계및제출</a:t>
                </a:r>
                <a:endParaRPr lang="ko-KR" altLang="en-US" sz="700" spc="-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  <p:sp>
            <p:nvSpPr>
              <p:cNvPr id="18" name="Rectangle 113"/>
              <p:cNvSpPr>
                <a:spLocks noChangeArrowheads="1"/>
              </p:cNvSpPr>
              <p:nvPr/>
            </p:nvSpPr>
            <p:spPr bwMode="auto">
              <a:xfrm>
                <a:off x="6497545" y="907606"/>
                <a:ext cx="687056" cy="169279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spc="-5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spc="-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grpSp>
          <p:nvGrpSpPr>
            <p:cNvPr id="21" name="그룹 20"/>
            <p:cNvGrpSpPr/>
            <p:nvPr/>
          </p:nvGrpSpPr>
          <p:grpSpPr>
            <a:xfrm>
              <a:off x="4079993" y="907606"/>
              <a:ext cx="567815" cy="364740"/>
              <a:chOff x="4984309" y="907606"/>
              <a:chExt cx="662776" cy="364740"/>
            </a:xfrm>
          </p:grpSpPr>
          <p:sp>
            <p:nvSpPr>
              <p:cNvPr id="22" name="Rectangle 113"/>
              <p:cNvSpPr>
                <a:spLocks noChangeArrowheads="1"/>
              </p:cNvSpPr>
              <p:nvPr/>
            </p:nvSpPr>
            <p:spPr bwMode="auto">
              <a:xfrm>
                <a:off x="4984311" y="1076885"/>
                <a:ext cx="662774" cy="195461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spc="-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반별검사결과관리</a:t>
                </a:r>
              </a:p>
            </p:txBody>
          </p:sp>
          <p:sp>
            <p:nvSpPr>
              <p:cNvPr id="23" name="Rectangle 113"/>
              <p:cNvSpPr>
                <a:spLocks noChangeArrowheads="1"/>
              </p:cNvSpPr>
              <p:nvPr/>
            </p:nvSpPr>
            <p:spPr bwMode="auto">
              <a:xfrm>
                <a:off x="4984309" y="907606"/>
                <a:ext cx="662776" cy="169279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spc="-5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spc="-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cxnSp>
          <p:nvCxnSpPr>
            <p:cNvPr id="26" name="직선 화살표 연결선 25"/>
            <p:cNvCxnSpPr/>
            <p:nvPr/>
          </p:nvCxnSpPr>
          <p:spPr>
            <a:xfrm>
              <a:off x="7908866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0" name="그룹 29"/>
            <p:cNvGrpSpPr/>
            <p:nvPr/>
          </p:nvGrpSpPr>
          <p:grpSpPr>
            <a:xfrm>
              <a:off x="7145810" y="907605"/>
              <a:ext cx="800684" cy="364740"/>
              <a:chOff x="8096684" y="907605"/>
              <a:chExt cx="687056" cy="364740"/>
            </a:xfrm>
          </p:grpSpPr>
          <p:sp>
            <p:nvSpPr>
              <p:cNvPr id="15" name="Rectangle 113"/>
              <p:cNvSpPr>
                <a:spLocks noChangeArrowheads="1"/>
              </p:cNvSpPr>
              <p:nvPr/>
            </p:nvSpPr>
            <p:spPr bwMode="auto">
              <a:xfrm>
                <a:off x="8096685" y="1076883"/>
                <a:ext cx="68705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ko-KR" altLang="en-US" sz="7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학교급별검사결과통계</a:t>
                </a:r>
                <a:endParaRPr lang="ko-KR" altLang="en-US" sz="7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  <p:sp>
            <p:nvSpPr>
              <p:cNvPr id="16" name="Rectangle 113"/>
              <p:cNvSpPr>
                <a:spLocks noChangeArrowheads="1"/>
              </p:cNvSpPr>
              <p:nvPr/>
            </p:nvSpPr>
            <p:spPr bwMode="auto">
              <a:xfrm>
                <a:off x="8096684" y="907605"/>
                <a:ext cx="687056" cy="16927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ctr"/>
                <a:r>
                  <a:rPr lang="ko-KR" altLang="en-US" sz="800" kern="600" spc="-100" dirty="0" err="1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지원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r>
                  <a:rPr lang="ko-KR" altLang="en-US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청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kern="600" spc="-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grpSp>
          <p:nvGrpSpPr>
            <p:cNvPr id="29" name="그룹 28"/>
            <p:cNvGrpSpPr/>
            <p:nvPr/>
          </p:nvGrpSpPr>
          <p:grpSpPr>
            <a:xfrm>
              <a:off x="6233548" y="907607"/>
              <a:ext cx="800684" cy="364740"/>
              <a:chOff x="7298520" y="907607"/>
              <a:chExt cx="687056" cy="364740"/>
            </a:xfrm>
          </p:grpSpPr>
          <p:sp>
            <p:nvSpPr>
              <p:cNvPr id="19" name="Rectangle 113"/>
              <p:cNvSpPr>
                <a:spLocks noChangeArrowheads="1"/>
              </p:cNvSpPr>
              <p:nvPr/>
            </p:nvSpPr>
            <p:spPr bwMode="auto">
              <a:xfrm>
                <a:off x="7298521" y="1076885"/>
                <a:ext cx="68705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spc="-100" dirty="0">
                    <a:solidFill>
                      <a:srgbClr val="000000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학교별검사결과마감현황</a:t>
                </a:r>
              </a:p>
            </p:txBody>
          </p:sp>
          <p:sp>
            <p:nvSpPr>
              <p:cNvPr id="20" name="Rectangle 113"/>
              <p:cNvSpPr>
                <a:spLocks noChangeArrowheads="1"/>
              </p:cNvSpPr>
              <p:nvPr/>
            </p:nvSpPr>
            <p:spPr bwMode="auto">
              <a:xfrm>
                <a:off x="7298520" y="907607"/>
                <a:ext cx="687056" cy="169278"/>
              </a:xfrm>
              <a:prstGeom prst="rect">
                <a:avLst/>
              </a:prstGeom>
              <a:solidFill>
                <a:srgbClr val="006600"/>
              </a:solidFill>
              <a:ln>
                <a:solidFill>
                  <a:srgbClr val="006600"/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b="1" spc="-100" dirty="0" err="1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b="1" spc="-100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b="1" spc="-100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</a:t>
                </a:r>
                <a:r>
                  <a:rPr lang="en-US" altLang="ko-KR" sz="800" b="1" spc="-100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b="1" spc="-100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지원</a:t>
                </a:r>
                <a:r>
                  <a:rPr lang="en-US" altLang="ko-KR" sz="800" b="1" spc="-100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r>
                  <a:rPr lang="ko-KR" altLang="en-US" sz="800" b="1" spc="-100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청</a:t>
                </a:r>
                <a:r>
                  <a:rPr lang="en-US" altLang="ko-KR" sz="800" b="1" spc="-100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b="1" spc="-100" dirty="0">
                  <a:solidFill>
                    <a:schemeClr val="bg1"/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grpSp>
          <p:nvGrpSpPr>
            <p:cNvPr id="34" name="그룹 33"/>
            <p:cNvGrpSpPr/>
            <p:nvPr/>
          </p:nvGrpSpPr>
          <p:grpSpPr>
            <a:xfrm>
              <a:off x="8793581" y="907605"/>
              <a:ext cx="632286" cy="364740"/>
              <a:chOff x="8885570" y="907605"/>
              <a:chExt cx="687057" cy="364740"/>
            </a:xfrm>
          </p:grpSpPr>
          <p:sp>
            <p:nvSpPr>
              <p:cNvPr id="35" name="Rectangle 113"/>
              <p:cNvSpPr>
                <a:spLocks noChangeArrowheads="1"/>
              </p:cNvSpPr>
              <p:nvPr/>
            </p:nvSpPr>
            <p:spPr bwMode="auto">
              <a:xfrm>
                <a:off x="8885572" y="1076883"/>
                <a:ext cx="68705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ko-KR" altLang="en-US" sz="7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검사결과통계표</a:t>
                </a:r>
              </a:p>
            </p:txBody>
          </p:sp>
          <p:sp>
            <p:nvSpPr>
              <p:cNvPr id="36" name="Rectangle 113"/>
              <p:cNvSpPr>
                <a:spLocks noChangeArrowheads="1"/>
              </p:cNvSpPr>
              <p:nvPr/>
            </p:nvSpPr>
            <p:spPr bwMode="auto">
              <a:xfrm>
                <a:off x="8885570" y="907605"/>
                <a:ext cx="687056" cy="16927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ko-KR" altLang="en-US" sz="800" spc="-5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교육부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spc="-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cxnSp>
          <p:nvCxnSpPr>
            <p:cNvPr id="37" name="직선 화살표 연결선 36"/>
            <p:cNvCxnSpPr/>
            <p:nvPr/>
          </p:nvCxnSpPr>
          <p:spPr>
            <a:xfrm>
              <a:off x="8649838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1" name="그룹 30"/>
            <p:cNvGrpSpPr/>
            <p:nvPr/>
          </p:nvGrpSpPr>
          <p:grpSpPr>
            <a:xfrm>
              <a:off x="8052609" y="907605"/>
              <a:ext cx="632286" cy="364740"/>
              <a:chOff x="8885570" y="907605"/>
              <a:chExt cx="687057" cy="364740"/>
            </a:xfrm>
          </p:grpSpPr>
          <p:sp>
            <p:nvSpPr>
              <p:cNvPr id="24" name="Rectangle 113"/>
              <p:cNvSpPr>
                <a:spLocks noChangeArrowheads="1"/>
              </p:cNvSpPr>
              <p:nvPr/>
            </p:nvSpPr>
            <p:spPr bwMode="auto">
              <a:xfrm>
                <a:off x="8885572" y="1076883"/>
                <a:ext cx="68705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ko-KR" altLang="en-US" sz="7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검사결과마감처리</a:t>
                </a:r>
              </a:p>
            </p:txBody>
          </p:sp>
          <p:sp>
            <p:nvSpPr>
              <p:cNvPr id="25" name="Rectangle 113"/>
              <p:cNvSpPr>
                <a:spLocks noChangeArrowheads="1"/>
              </p:cNvSpPr>
              <p:nvPr/>
            </p:nvSpPr>
            <p:spPr bwMode="auto">
              <a:xfrm>
                <a:off x="8885570" y="907605"/>
                <a:ext cx="687056" cy="16927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ko-KR" altLang="en-US" sz="800" spc="-5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교육청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spc="-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</p:grpSp>
      <p:sp>
        <p:nvSpPr>
          <p:cNvPr id="44" name="직사각형 43"/>
          <p:cNvSpPr/>
          <p:nvPr/>
        </p:nvSpPr>
        <p:spPr>
          <a:xfrm>
            <a:off x="7879084" y="3131532"/>
            <a:ext cx="166366" cy="219363"/>
          </a:xfrm>
          <a:prstGeom prst="rect">
            <a:avLst/>
          </a:prstGeom>
          <a:noFill/>
          <a:ln w="25400">
            <a:solidFill>
              <a:srgbClr val="FD531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5" name="타원 44"/>
          <p:cNvSpPr/>
          <p:nvPr/>
        </p:nvSpPr>
        <p:spPr>
          <a:xfrm>
            <a:off x="7787644" y="3032137"/>
            <a:ext cx="182880" cy="182880"/>
          </a:xfrm>
          <a:prstGeom prst="ellipse">
            <a:avLst/>
          </a:prstGeom>
          <a:solidFill>
            <a:srgbClr val="FD5312"/>
          </a:solidFill>
          <a:ln w="25400">
            <a:solidFill>
              <a:srgbClr val="FD531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b="1" dirty="0">
                <a:latin typeface="+mn-ea"/>
              </a:rPr>
              <a:t>1</a:t>
            </a:r>
            <a:endParaRPr lang="ko-KR" altLang="en-US" sz="1100" b="1" dirty="0">
              <a:latin typeface="+mn-ea"/>
            </a:endParaRPr>
          </a:p>
        </p:txBody>
      </p:sp>
      <p:sp>
        <p:nvSpPr>
          <p:cNvPr id="49" name="직사각형 48"/>
          <p:cNvSpPr/>
          <p:nvPr/>
        </p:nvSpPr>
        <p:spPr>
          <a:xfrm>
            <a:off x="9456257" y="3131532"/>
            <a:ext cx="166366" cy="219363"/>
          </a:xfrm>
          <a:prstGeom prst="rect">
            <a:avLst/>
          </a:prstGeom>
          <a:noFill/>
          <a:ln w="25400">
            <a:solidFill>
              <a:srgbClr val="FD531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7" name="타원 46"/>
          <p:cNvSpPr/>
          <p:nvPr/>
        </p:nvSpPr>
        <p:spPr>
          <a:xfrm>
            <a:off x="9338942" y="3029288"/>
            <a:ext cx="182880" cy="182880"/>
          </a:xfrm>
          <a:prstGeom prst="ellipse">
            <a:avLst/>
          </a:prstGeom>
          <a:solidFill>
            <a:srgbClr val="FD5312"/>
          </a:solidFill>
          <a:ln w="25400">
            <a:solidFill>
              <a:srgbClr val="FD531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b="1" dirty="0">
                <a:latin typeface="+mn-ea"/>
              </a:rPr>
              <a:t>2</a:t>
            </a:r>
            <a:endParaRPr lang="ko-KR" altLang="en-US" sz="1100" b="1" dirty="0">
              <a:latin typeface="+mn-ea"/>
            </a:endParaRPr>
          </a:p>
        </p:txBody>
      </p:sp>
      <p:sp>
        <p:nvSpPr>
          <p:cNvPr id="40" name="직사각형 39">
            <a:extLst>
              <a:ext uri="{FF2B5EF4-FFF2-40B4-BE49-F238E27FC236}">
                <a16:creationId xmlns:a16="http://schemas.microsoft.com/office/drawing/2014/main" xmlns="" id="{7E13B21E-D9E5-4BE6-AB9C-ADCDEF6AE8BD}"/>
              </a:ext>
            </a:extLst>
          </p:cNvPr>
          <p:cNvSpPr/>
          <p:nvPr/>
        </p:nvSpPr>
        <p:spPr>
          <a:xfrm>
            <a:off x="340635" y="6087967"/>
            <a:ext cx="6599008" cy="203133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학교수를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선택하면 ① 검사결과 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마감완료한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학교목록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② 검사결과 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미마감완료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학교목록을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조회할 수 있음</a:t>
            </a:r>
          </a:p>
        </p:txBody>
      </p:sp>
    </p:spTree>
    <p:extLst>
      <p:ext uri="{BB962C8B-B14F-4D97-AF65-F5344CB8AC3E}">
        <p14:creationId xmlns:p14="http://schemas.microsoft.com/office/powerpoint/2010/main" val="13049334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그림 44"/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279725" y="1775819"/>
            <a:ext cx="9360000" cy="4201200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</p:pic>
      <p:sp>
        <p:nvSpPr>
          <p:cNvPr id="93" name="TextBox 4">
            <a:extLst>
              <a:ext uri="{FF2B5EF4-FFF2-40B4-BE49-F238E27FC236}">
                <a16:creationId xmlns:a16="http://schemas.microsoft.com/office/drawing/2014/main" xmlns="" id="{B2A2134E-34A5-422C-8D66-092F6558A4F0}"/>
              </a:ext>
            </a:extLst>
          </p:cNvPr>
          <p:cNvSpPr txBox="1"/>
          <p:nvPr/>
        </p:nvSpPr>
        <p:spPr>
          <a:xfrm>
            <a:off x="96327" y="39171"/>
            <a:ext cx="51569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000" b="1" spc="-7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시도교육청 주요 업무처리 방법</a:t>
            </a:r>
          </a:p>
        </p:txBody>
      </p:sp>
      <p:sp>
        <p:nvSpPr>
          <p:cNvPr id="14" name="모서리가 둥근 직사각형 13">
            <a:extLst>
              <a:ext uri="{FF2B5EF4-FFF2-40B4-BE49-F238E27FC236}">
                <a16:creationId xmlns:a16="http://schemas.microsoft.com/office/drawing/2014/main" xmlns="" id="{A48839FD-54EA-214C-BE98-4BDD2DF3094C}"/>
              </a:ext>
            </a:extLst>
          </p:cNvPr>
          <p:cNvSpPr/>
          <p:nvPr/>
        </p:nvSpPr>
        <p:spPr>
          <a:xfrm>
            <a:off x="163006" y="802346"/>
            <a:ext cx="3642849" cy="669007"/>
          </a:xfrm>
          <a:prstGeom prst="roundRect">
            <a:avLst>
              <a:gd name="adj" fmla="val 50000"/>
            </a:avLst>
          </a:prstGeom>
          <a:solidFill>
            <a:srgbClr val="E2F0D9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4. </a:t>
            </a:r>
            <a:r>
              <a:rPr lang="ko-KR" altLang="en-US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교육청 </a:t>
            </a:r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– </a:t>
            </a:r>
            <a:r>
              <a:rPr lang="ko-KR" altLang="en-US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검사결과관리</a:t>
            </a:r>
            <a:endParaRPr lang="en-US" altLang="ko-KR" sz="1600" b="1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66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r>
              <a:rPr lang="en-US" altLang="ko-KR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4.1. </a:t>
            </a:r>
            <a:r>
              <a:rPr lang="ko-KR" altLang="en-US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학교별검사결과마감현황</a:t>
            </a:r>
            <a:r>
              <a:rPr lang="en-US" altLang="ko-KR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(2/3)</a:t>
            </a:r>
            <a:endParaRPr lang="ko-KR" altLang="en-US" b="1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66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5" name="사각형: 둥근 모서리 81">
            <a:extLst>
              <a:ext uri="{FF2B5EF4-FFF2-40B4-BE49-F238E27FC236}">
                <a16:creationId xmlns:a16="http://schemas.microsoft.com/office/drawing/2014/main" xmlns="" id="{E908EED5-9D07-442C-87CA-697451B62CB7}"/>
              </a:ext>
            </a:extLst>
          </p:cNvPr>
          <p:cNvSpPr/>
          <p:nvPr/>
        </p:nvSpPr>
        <p:spPr>
          <a:xfrm>
            <a:off x="3970021" y="802347"/>
            <a:ext cx="5662930" cy="550546"/>
          </a:xfrm>
          <a:prstGeom prst="roundRect">
            <a:avLst>
              <a:gd name="adj" fmla="val 6492"/>
            </a:avLst>
          </a:prstGeom>
          <a:solidFill>
            <a:schemeClr val="bg1"/>
          </a:solidFill>
          <a:ln w="6350">
            <a:solidFill>
              <a:schemeClr val="bg1">
                <a:lumMod val="75000"/>
              </a:schemeClr>
            </a:solidFill>
          </a:ln>
          <a:effectLst>
            <a:outerShdw blurRad="889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defTabSz="1090746" fontAlgn="ctr" latinLnBrk="0">
              <a:buClr>
                <a:srgbClr val="336699"/>
              </a:buClr>
              <a:defRPr/>
            </a:pPr>
            <a:endParaRPr kumimoji="1" lang="en-US" altLang="ko-KR" sz="200" b="1" kern="0" dirty="0">
              <a:ln w="0">
                <a:solidFill>
                  <a:srgbClr val="0B4355">
                    <a:alpha val="5000"/>
                  </a:srgbClr>
                </a:solidFill>
              </a:ln>
              <a:solidFill>
                <a:srgbClr val="C00000"/>
              </a:solidFill>
              <a:latin typeface="나눔바른고딕" panose="020B0600000101010101" charset="-127"/>
              <a:ea typeface="나눔바른고딕" panose="020B0600000101010101" charset="-127"/>
              <a:sym typeface="Wingdings" pitchFamily="2" charset="2"/>
            </a:endParaRPr>
          </a:p>
        </p:txBody>
      </p:sp>
      <p:grpSp>
        <p:nvGrpSpPr>
          <p:cNvPr id="33" name="그룹 32"/>
          <p:cNvGrpSpPr/>
          <p:nvPr/>
        </p:nvGrpSpPr>
        <p:grpSpPr>
          <a:xfrm>
            <a:off x="4079992" y="907605"/>
            <a:ext cx="5451357" cy="364742"/>
            <a:chOff x="4079993" y="907605"/>
            <a:chExt cx="5345874" cy="364742"/>
          </a:xfrm>
        </p:grpSpPr>
        <p:cxnSp>
          <p:nvCxnSpPr>
            <p:cNvPr id="7" name="직선 화살표 연결선 6"/>
            <p:cNvCxnSpPr/>
            <p:nvPr/>
          </p:nvCxnSpPr>
          <p:spPr>
            <a:xfrm>
              <a:off x="4614193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직선 화살표 연결선 7"/>
            <p:cNvCxnSpPr/>
            <p:nvPr/>
          </p:nvCxnSpPr>
          <p:spPr>
            <a:xfrm>
              <a:off x="5292563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직선 화살표 연결선 8"/>
            <p:cNvCxnSpPr/>
            <p:nvPr/>
          </p:nvCxnSpPr>
          <p:spPr>
            <a:xfrm>
              <a:off x="6090136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직선 화살표 연결선 9"/>
            <p:cNvCxnSpPr/>
            <p:nvPr/>
          </p:nvCxnSpPr>
          <p:spPr>
            <a:xfrm>
              <a:off x="7002067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7" name="그룹 26"/>
            <p:cNvGrpSpPr/>
            <p:nvPr/>
          </p:nvGrpSpPr>
          <p:grpSpPr>
            <a:xfrm>
              <a:off x="4753326" y="907606"/>
              <a:ext cx="567815" cy="364740"/>
              <a:chOff x="5693299" y="907606"/>
              <a:chExt cx="687056" cy="364740"/>
            </a:xfrm>
          </p:grpSpPr>
          <p:sp>
            <p:nvSpPr>
              <p:cNvPr id="12" name="Rectangle 113"/>
              <p:cNvSpPr>
                <a:spLocks noChangeArrowheads="1"/>
              </p:cNvSpPr>
              <p:nvPr/>
            </p:nvSpPr>
            <p:spPr bwMode="auto">
              <a:xfrm>
                <a:off x="5693301" y="1076885"/>
                <a:ext cx="687054" cy="195461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반별검사결과</a:t>
                </a:r>
              </a:p>
            </p:txBody>
          </p:sp>
          <p:sp>
            <p:nvSpPr>
              <p:cNvPr id="13" name="Rectangle 113"/>
              <p:cNvSpPr>
                <a:spLocks noChangeArrowheads="1"/>
              </p:cNvSpPr>
              <p:nvPr/>
            </p:nvSpPr>
            <p:spPr bwMode="auto">
              <a:xfrm>
                <a:off x="5693299" y="907606"/>
                <a:ext cx="687056" cy="169279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spc="-5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spc="-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grpSp>
          <p:nvGrpSpPr>
            <p:cNvPr id="28" name="그룹 27"/>
            <p:cNvGrpSpPr/>
            <p:nvPr/>
          </p:nvGrpSpPr>
          <p:grpSpPr>
            <a:xfrm>
              <a:off x="5434914" y="907606"/>
              <a:ext cx="687056" cy="364740"/>
              <a:chOff x="6497545" y="907606"/>
              <a:chExt cx="687056" cy="364740"/>
            </a:xfrm>
          </p:grpSpPr>
          <p:sp>
            <p:nvSpPr>
              <p:cNvPr id="17" name="Rectangle 113"/>
              <p:cNvSpPr>
                <a:spLocks noChangeArrowheads="1"/>
              </p:cNvSpPr>
              <p:nvPr/>
            </p:nvSpPr>
            <p:spPr bwMode="auto">
              <a:xfrm>
                <a:off x="6497547" y="1076885"/>
                <a:ext cx="687054" cy="195461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spc="-5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검사결과통계및제출</a:t>
                </a:r>
                <a:endParaRPr lang="ko-KR" altLang="en-US" sz="700" spc="-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  <p:sp>
            <p:nvSpPr>
              <p:cNvPr id="18" name="Rectangle 113"/>
              <p:cNvSpPr>
                <a:spLocks noChangeArrowheads="1"/>
              </p:cNvSpPr>
              <p:nvPr/>
            </p:nvSpPr>
            <p:spPr bwMode="auto">
              <a:xfrm>
                <a:off x="6497545" y="907606"/>
                <a:ext cx="687056" cy="169279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spc="-5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spc="-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grpSp>
          <p:nvGrpSpPr>
            <p:cNvPr id="21" name="그룹 20"/>
            <p:cNvGrpSpPr/>
            <p:nvPr/>
          </p:nvGrpSpPr>
          <p:grpSpPr>
            <a:xfrm>
              <a:off x="4079993" y="907606"/>
              <a:ext cx="567815" cy="364740"/>
              <a:chOff x="4984309" y="907606"/>
              <a:chExt cx="662776" cy="364740"/>
            </a:xfrm>
          </p:grpSpPr>
          <p:sp>
            <p:nvSpPr>
              <p:cNvPr id="22" name="Rectangle 113"/>
              <p:cNvSpPr>
                <a:spLocks noChangeArrowheads="1"/>
              </p:cNvSpPr>
              <p:nvPr/>
            </p:nvSpPr>
            <p:spPr bwMode="auto">
              <a:xfrm>
                <a:off x="4984311" y="1076885"/>
                <a:ext cx="662774" cy="195461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spc="-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반별검사결과관리</a:t>
                </a:r>
              </a:p>
            </p:txBody>
          </p:sp>
          <p:sp>
            <p:nvSpPr>
              <p:cNvPr id="23" name="Rectangle 113"/>
              <p:cNvSpPr>
                <a:spLocks noChangeArrowheads="1"/>
              </p:cNvSpPr>
              <p:nvPr/>
            </p:nvSpPr>
            <p:spPr bwMode="auto">
              <a:xfrm>
                <a:off x="4984309" y="907606"/>
                <a:ext cx="662776" cy="169279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spc="-5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spc="-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cxnSp>
          <p:nvCxnSpPr>
            <p:cNvPr id="26" name="직선 화살표 연결선 25"/>
            <p:cNvCxnSpPr/>
            <p:nvPr/>
          </p:nvCxnSpPr>
          <p:spPr>
            <a:xfrm>
              <a:off x="7908866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0" name="그룹 29"/>
            <p:cNvGrpSpPr/>
            <p:nvPr/>
          </p:nvGrpSpPr>
          <p:grpSpPr>
            <a:xfrm>
              <a:off x="7145810" y="907605"/>
              <a:ext cx="800684" cy="364740"/>
              <a:chOff x="8096684" y="907605"/>
              <a:chExt cx="687056" cy="364740"/>
            </a:xfrm>
          </p:grpSpPr>
          <p:sp>
            <p:nvSpPr>
              <p:cNvPr id="15" name="Rectangle 113"/>
              <p:cNvSpPr>
                <a:spLocks noChangeArrowheads="1"/>
              </p:cNvSpPr>
              <p:nvPr/>
            </p:nvSpPr>
            <p:spPr bwMode="auto">
              <a:xfrm>
                <a:off x="8096685" y="1076883"/>
                <a:ext cx="68705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ko-KR" altLang="en-US" sz="7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학교급별검사결과통계</a:t>
                </a:r>
                <a:endParaRPr lang="ko-KR" altLang="en-US" sz="7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  <p:sp>
            <p:nvSpPr>
              <p:cNvPr id="16" name="Rectangle 113"/>
              <p:cNvSpPr>
                <a:spLocks noChangeArrowheads="1"/>
              </p:cNvSpPr>
              <p:nvPr/>
            </p:nvSpPr>
            <p:spPr bwMode="auto">
              <a:xfrm>
                <a:off x="8096684" y="907605"/>
                <a:ext cx="687056" cy="16927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ctr"/>
                <a:r>
                  <a:rPr lang="ko-KR" altLang="en-US" sz="800" kern="600" spc="-100" dirty="0" err="1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지원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r>
                  <a:rPr lang="ko-KR" altLang="en-US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청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kern="600" spc="-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grpSp>
          <p:nvGrpSpPr>
            <p:cNvPr id="29" name="그룹 28"/>
            <p:cNvGrpSpPr/>
            <p:nvPr/>
          </p:nvGrpSpPr>
          <p:grpSpPr>
            <a:xfrm>
              <a:off x="6233548" y="907607"/>
              <a:ext cx="800684" cy="364740"/>
              <a:chOff x="7298520" y="907607"/>
              <a:chExt cx="687056" cy="364740"/>
            </a:xfrm>
          </p:grpSpPr>
          <p:sp>
            <p:nvSpPr>
              <p:cNvPr id="19" name="Rectangle 113"/>
              <p:cNvSpPr>
                <a:spLocks noChangeArrowheads="1"/>
              </p:cNvSpPr>
              <p:nvPr/>
            </p:nvSpPr>
            <p:spPr bwMode="auto">
              <a:xfrm>
                <a:off x="7298521" y="1076885"/>
                <a:ext cx="68705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spc="-100" dirty="0">
                    <a:solidFill>
                      <a:srgbClr val="000000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학교별검사결과마감현황</a:t>
                </a:r>
              </a:p>
            </p:txBody>
          </p:sp>
          <p:sp>
            <p:nvSpPr>
              <p:cNvPr id="20" name="Rectangle 113"/>
              <p:cNvSpPr>
                <a:spLocks noChangeArrowheads="1"/>
              </p:cNvSpPr>
              <p:nvPr/>
            </p:nvSpPr>
            <p:spPr bwMode="auto">
              <a:xfrm>
                <a:off x="7298520" y="907607"/>
                <a:ext cx="687056" cy="169278"/>
              </a:xfrm>
              <a:prstGeom prst="rect">
                <a:avLst/>
              </a:prstGeom>
              <a:solidFill>
                <a:srgbClr val="006600"/>
              </a:solidFill>
              <a:ln>
                <a:solidFill>
                  <a:srgbClr val="006600"/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b="1" spc="-100" dirty="0" err="1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b="1" spc="-100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b="1" spc="-100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</a:t>
                </a:r>
                <a:r>
                  <a:rPr lang="en-US" altLang="ko-KR" sz="800" b="1" spc="-100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b="1" spc="-100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지원</a:t>
                </a:r>
                <a:r>
                  <a:rPr lang="en-US" altLang="ko-KR" sz="800" b="1" spc="-100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r>
                  <a:rPr lang="ko-KR" altLang="en-US" sz="800" b="1" spc="-100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청</a:t>
                </a:r>
                <a:r>
                  <a:rPr lang="en-US" altLang="ko-KR" sz="800" b="1" spc="-100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b="1" spc="-100" dirty="0">
                  <a:solidFill>
                    <a:schemeClr val="bg1"/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grpSp>
          <p:nvGrpSpPr>
            <p:cNvPr id="34" name="그룹 33"/>
            <p:cNvGrpSpPr/>
            <p:nvPr/>
          </p:nvGrpSpPr>
          <p:grpSpPr>
            <a:xfrm>
              <a:off x="8793581" y="907605"/>
              <a:ext cx="632286" cy="364740"/>
              <a:chOff x="8885570" y="907605"/>
              <a:chExt cx="687057" cy="364740"/>
            </a:xfrm>
          </p:grpSpPr>
          <p:sp>
            <p:nvSpPr>
              <p:cNvPr id="35" name="Rectangle 113"/>
              <p:cNvSpPr>
                <a:spLocks noChangeArrowheads="1"/>
              </p:cNvSpPr>
              <p:nvPr/>
            </p:nvSpPr>
            <p:spPr bwMode="auto">
              <a:xfrm>
                <a:off x="8885572" y="1076883"/>
                <a:ext cx="68705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ko-KR" altLang="en-US" sz="7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검사결과통계표</a:t>
                </a:r>
              </a:p>
            </p:txBody>
          </p:sp>
          <p:sp>
            <p:nvSpPr>
              <p:cNvPr id="36" name="Rectangle 113"/>
              <p:cNvSpPr>
                <a:spLocks noChangeArrowheads="1"/>
              </p:cNvSpPr>
              <p:nvPr/>
            </p:nvSpPr>
            <p:spPr bwMode="auto">
              <a:xfrm>
                <a:off x="8885570" y="907605"/>
                <a:ext cx="687056" cy="16927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ko-KR" altLang="en-US" sz="800" spc="-5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교육부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spc="-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cxnSp>
          <p:nvCxnSpPr>
            <p:cNvPr id="37" name="직선 화살표 연결선 36"/>
            <p:cNvCxnSpPr/>
            <p:nvPr/>
          </p:nvCxnSpPr>
          <p:spPr>
            <a:xfrm>
              <a:off x="8649838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1" name="그룹 30"/>
            <p:cNvGrpSpPr/>
            <p:nvPr/>
          </p:nvGrpSpPr>
          <p:grpSpPr>
            <a:xfrm>
              <a:off x="8052609" y="907605"/>
              <a:ext cx="632286" cy="364740"/>
              <a:chOff x="8885570" y="907605"/>
              <a:chExt cx="687057" cy="364740"/>
            </a:xfrm>
          </p:grpSpPr>
          <p:sp>
            <p:nvSpPr>
              <p:cNvPr id="24" name="Rectangle 113"/>
              <p:cNvSpPr>
                <a:spLocks noChangeArrowheads="1"/>
              </p:cNvSpPr>
              <p:nvPr/>
            </p:nvSpPr>
            <p:spPr bwMode="auto">
              <a:xfrm>
                <a:off x="8885572" y="1076883"/>
                <a:ext cx="68705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ko-KR" altLang="en-US" sz="7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검사결과마감처리</a:t>
                </a:r>
              </a:p>
            </p:txBody>
          </p:sp>
          <p:sp>
            <p:nvSpPr>
              <p:cNvPr id="25" name="Rectangle 113"/>
              <p:cNvSpPr>
                <a:spLocks noChangeArrowheads="1"/>
              </p:cNvSpPr>
              <p:nvPr/>
            </p:nvSpPr>
            <p:spPr bwMode="auto">
              <a:xfrm>
                <a:off x="8885570" y="907605"/>
                <a:ext cx="687056" cy="16927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ko-KR" altLang="en-US" sz="800" spc="-5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교육청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spc="-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</p:grpSp>
      <p:cxnSp>
        <p:nvCxnSpPr>
          <p:cNvPr id="43" name="꺾인 연결선 42"/>
          <p:cNvCxnSpPr/>
          <p:nvPr/>
        </p:nvCxnSpPr>
        <p:spPr>
          <a:xfrm rot="5400000">
            <a:off x="6961347" y="3387824"/>
            <a:ext cx="1039499" cy="954091"/>
          </a:xfrm>
          <a:prstGeom prst="bentConnector3">
            <a:avLst>
              <a:gd name="adj1" fmla="val 100702"/>
            </a:avLst>
          </a:prstGeom>
          <a:ln w="25400">
            <a:solidFill>
              <a:srgbClr val="FD531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직사각형 43"/>
          <p:cNvSpPr/>
          <p:nvPr/>
        </p:nvSpPr>
        <p:spPr>
          <a:xfrm>
            <a:off x="6348406" y="3014672"/>
            <a:ext cx="357447" cy="389171"/>
          </a:xfrm>
          <a:prstGeom prst="rect">
            <a:avLst/>
          </a:prstGeom>
          <a:noFill/>
          <a:ln w="25400">
            <a:solidFill>
              <a:srgbClr val="FD531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1" name="직사각형 40"/>
          <p:cNvSpPr/>
          <p:nvPr/>
        </p:nvSpPr>
        <p:spPr>
          <a:xfrm>
            <a:off x="7879084" y="3131532"/>
            <a:ext cx="166366" cy="219363"/>
          </a:xfrm>
          <a:prstGeom prst="rect">
            <a:avLst/>
          </a:prstGeom>
          <a:noFill/>
          <a:ln w="25400">
            <a:solidFill>
              <a:srgbClr val="FD531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2" name="타원 41"/>
          <p:cNvSpPr/>
          <p:nvPr/>
        </p:nvSpPr>
        <p:spPr>
          <a:xfrm>
            <a:off x="6232957" y="2926210"/>
            <a:ext cx="182880" cy="182880"/>
          </a:xfrm>
          <a:prstGeom prst="ellipse">
            <a:avLst/>
          </a:prstGeom>
          <a:solidFill>
            <a:srgbClr val="FD5312"/>
          </a:solidFill>
          <a:ln w="25400">
            <a:solidFill>
              <a:srgbClr val="FD531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b="1" dirty="0">
                <a:latin typeface="+mn-ea"/>
              </a:rPr>
              <a:t>1</a:t>
            </a:r>
            <a:endParaRPr lang="ko-KR" altLang="en-US" sz="1100" b="1" dirty="0">
              <a:latin typeface="+mn-ea"/>
            </a:endParaRPr>
          </a:p>
        </p:txBody>
      </p:sp>
      <p:sp>
        <p:nvSpPr>
          <p:cNvPr id="40" name="직사각형 39">
            <a:extLst>
              <a:ext uri="{FF2B5EF4-FFF2-40B4-BE49-F238E27FC236}">
                <a16:creationId xmlns:a16="http://schemas.microsoft.com/office/drawing/2014/main" xmlns="" id="{7E13B21E-D9E5-4BE6-AB9C-ADCDEF6AE8BD}"/>
              </a:ext>
            </a:extLst>
          </p:cNvPr>
          <p:cNvSpPr/>
          <p:nvPr/>
        </p:nvSpPr>
        <p:spPr>
          <a:xfrm>
            <a:off x="340635" y="6087967"/>
            <a:ext cx="6599008" cy="203133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① 마감 취소를 할 경우 검사결과 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마감완료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학교목록에서 해당 학교 마감 취소를 선택 후 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[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저장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] 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버튼을 클릭함</a:t>
            </a:r>
          </a:p>
        </p:txBody>
      </p:sp>
      <p:sp>
        <p:nvSpPr>
          <p:cNvPr id="48" name="직사각형 47"/>
          <p:cNvSpPr/>
          <p:nvPr/>
        </p:nvSpPr>
        <p:spPr>
          <a:xfrm>
            <a:off x="6718303" y="2623531"/>
            <a:ext cx="221340" cy="176820"/>
          </a:xfrm>
          <a:prstGeom prst="rect">
            <a:avLst/>
          </a:prstGeom>
          <a:noFill/>
          <a:ln w="25400">
            <a:solidFill>
              <a:srgbClr val="FD531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1212173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그림 41"/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280569" y="1777663"/>
            <a:ext cx="9360000" cy="4201200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</p:pic>
      <p:sp>
        <p:nvSpPr>
          <p:cNvPr id="93" name="TextBox 4">
            <a:extLst>
              <a:ext uri="{FF2B5EF4-FFF2-40B4-BE49-F238E27FC236}">
                <a16:creationId xmlns:a16="http://schemas.microsoft.com/office/drawing/2014/main" xmlns="" id="{B2A2134E-34A5-422C-8D66-092F6558A4F0}"/>
              </a:ext>
            </a:extLst>
          </p:cNvPr>
          <p:cNvSpPr txBox="1"/>
          <p:nvPr/>
        </p:nvSpPr>
        <p:spPr>
          <a:xfrm>
            <a:off x="96327" y="39171"/>
            <a:ext cx="51569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000" b="1" spc="-7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시도교육청 주요 업무처리 방법</a:t>
            </a:r>
          </a:p>
        </p:txBody>
      </p:sp>
      <p:sp>
        <p:nvSpPr>
          <p:cNvPr id="14" name="모서리가 둥근 직사각형 13">
            <a:extLst>
              <a:ext uri="{FF2B5EF4-FFF2-40B4-BE49-F238E27FC236}">
                <a16:creationId xmlns:a16="http://schemas.microsoft.com/office/drawing/2014/main" xmlns="" id="{A48839FD-54EA-214C-BE98-4BDD2DF3094C}"/>
              </a:ext>
            </a:extLst>
          </p:cNvPr>
          <p:cNvSpPr/>
          <p:nvPr/>
        </p:nvSpPr>
        <p:spPr>
          <a:xfrm>
            <a:off x="163006" y="802346"/>
            <a:ext cx="3642849" cy="669007"/>
          </a:xfrm>
          <a:prstGeom prst="roundRect">
            <a:avLst>
              <a:gd name="adj" fmla="val 50000"/>
            </a:avLst>
          </a:prstGeom>
          <a:solidFill>
            <a:schemeClr val="accent6">
              <a:lumMod val="20000"/>
              <a:lumOff val="8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4. </a:t>
            </a:r>
            <a:r>
              <a:rPr lang="ko-KR" altLang="en-US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교육청 </a:t>
            </a:r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– </a:t>
            </a:r>
            <a:r>
              <a:rPr lang="ko-KR" altLang="en-US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검사결과관리</a:t>
            </a:r>
            <a:endParaRPr lang="en-US" altLang="ko-KR" sz="1600" b="1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66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r>
              <a:rPr lang="en-US" altLang="ko-KR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4.1. </a:t>
            </a:r>
            <a:r>
              <a:rPr lang="ko-KR" altLang="en-US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학교별검사결과마감현황</a:t>
            </a:r>
            <a:r>
              <a:rPr lang="en-US" altLang="ko-KR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(3/3)</a:t>
            </a:r>
            <a:endParaRPr lang="ko-KR" altLang="en-US" b="1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66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5" name="사각형: 둥근 모서리 81">
            <a:extLst>
              <a:ext uri="{FF2B5EF4-FFF2-40B4-BE49-F238E27FC236}">
                <a16:creationId xmlns:a16="http://schemas.microsoft.com/office/drawing/2014/main" xmlns="" id="{E908EED5-9D07-442C-87CA-697451B62CB7}"/>
              </a:ext>
            </a:extLst>
          </p:cNvPr>
          <p:cNvSpPr/>
          <p:nvPr/>
        </p:nvSpPr>
        <p:spPr>
          <a:xfrm>
            <a:off x="3970021" y="802347"/>
            <a:ext cx="5662930" cy="550546"/>
          </a:xfrm>
          <a:prstGeom prst="roundRect">
            <a:avLst>
              <a:gd name="adj" fmla="val 6492"/>
            </a:avLst>
          </a:prstGeom>
          <a:solidFill>
            <a:schemeClr val="bg1"/>
          </a:solidFill>
          <a:ln w="6350">
            <a:solidFill>
              <a:schemeClr val="bg1">
                <a:lumMod val="75000"/>
              </a:schemeClr>
            </a:solidFill>
          </a:ln>
          <a:effectLst>
            <a:outerShdw blurRad="889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defTabSz="1090746" fontAlgn="ctr" latinLnBrk="0">
              <a:buClr>
                <a:srgbClr val="336699"/>
              </a:buClr>
              <a:defRPr/>
            </a:pPr>
            <a:endParaRPr kumimoji="1" lang="en-US" altLang="ko-KR" sz="200" b="1" kern="0" dirty="0">
              <a:ln w="0">
                <a:solidFill>
                  <a:srgbClr val="0B4355">
                    <a:alpha val="5000"/>
                  </a:srgbClr>
                </a:solidFill>
              </a:ln>
              <a:solidFill>
                <a:srgbClr val="C00000"/>
              </a:solidFill>
              <a:latin typeface="나눔바른고딕" panose="020B0600000101010101" charset="-127"/>
              <a:ea typeface="나눔바른고딕" panose="020B0600000101010101" charset="-127"/>
              <a:sym typeface="Wingdings" pitchFamily="2" charset="2"/>
            </a:endParaRPr>
          </a:p>
        </p:txBody>
      </p:sp>
      <p:grpSp>
        <p:nvGrpSpPr>
          <p:cNvPr id="33" name="그룹 32"/>
          <p:cNvGrpSpPr/>
          <p:nvPr/>
        </p:nvGrpSpPr>
        <p:grpSpPr>
          <a:xfrm>
            <a:off x="4079992" y="907605"/>
            <a:ext cx="5451357" cy="364742"/>
            <a:chOff x="4079993" y="907605"/>
            <a:chExt cx="5345874" cy="364742"/>
          </a:xfrm>
        </p:grpSpPr>
        <p:cxnSp>
          <p:nvCxnSpPr>
            <p:cNvPr id="7" name="직선 화살표 연결선 6"/>
            <p:cNvCxnSpPr/>
            <p:nvPr/>
          </p:nvCxnSpPr>
          <p:spPr>
            <a:xfrm>
              <a:off x="4614193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직선 화살표 연결선 7"/>
            <p:cNvCxnSpPr/>
            <p:nvPr/>
          </p:nvCxnSpPr>
          <p:spPr>
            <a:xfrm>
              <a:off x="5292563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직선 화살표 연결선 8"/>
            <p:cNvCxnSpPr/>
            <p:nvPr/>
          </p:nvCxnSpPr>
          <p:spPr>
            <a:xfrm>
              <a:off x="6090136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직선 화살표 연결선 9"/>
            <p:cNvCxnSpPr/>
            <p:nvPr/>
          </p:nvCxnSpPr>
          <p:spPr>
            <a:xfrm>
              <a:off x="7002067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7" name="그룹 26"/>
            <p:cNvGrpSpPr/>
            <p:nvPr/>
          </p:nvGrpSpPr>
          <p:grpSpPr>
            <a:xfrm>
              <a:off x="4753326" y="907606"/>
              <a:ext cx="567815" cy="364740"/>
              <a:chOff x="5693299" y="907606"/>
              <a:chExt cx="687056" cy="364740"/>
            </a:xfrm>
          </p:grpSpPr>
          <p:sp>
            <p:nvSpPr>
              <p:cNvPr id="12" name="Rectangle 113"/>
              <p:cNvSpPr>
                <a:spLocks noChangeArrowheads="1"/>
              </p:cNvSpPr>
              <p:nvPr/>
            </p:nvSpPr>
            <p:spPr bwMode="auto">
              <a:xfrm>
                <a:off x="5693301" y="1076885"/>
                <a:ext cx="687054" cy="195461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반별검사결과</a:t>
                </a:r>
              </a:p>
            </p:txBody>
          </p:sp>
          <p:sp>
            <p:nvSpPr>
              <p:cNvPr id="13" name="Rectangle 113"/>
              <p:cNvSpPr>
                <a:spLocks noChangeArrowheads="1"/>
              </p:cNvSpPr>
              <p:nvPr/>
            </p:nvSpPr>
            <p:spPr bwMode="auto">
              <a:xfrm>
                <a:off x="5693299" y="907606"/>
                <a:ext cx="687056" cy="169279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spc="-5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spc="-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grpSp>
          <p:nvGrpSpPr>
            <p:cNvPr id="28" name="그룹 27"/>
            <p:cNvGrpSpPr/>
            <p:nvPr/>
          </p:nvGrpSpPr>
          <p:grpSpPr>
            <a:xfrm>
              <a:off x="5434914" y="907606"/>
              <a:ext cx="687056" cy="364740"/>
              <a:chOff x="6497545" y="907606"/>
              <a:chExt cx="687056" cy="364740"/>
            </a:xfrm>
          </p:grpSpPr>
          <p:sp>
            <p:nvSpPr>
              <p:cNvPr id="17" name="Rectangle 113"/>
              <p:cNvSpPr>
                <a:spLocks noChangeArrowheads="1"/>
              </p:cNvSpPr>
              <p:nvPr/>
            </p:nvSpPr>
            <p:spPr bwMode="auto">
              <a:xfrm>
                <a:off x="6497547" y="1076885"/>
                <a:ext cx="687054" cy="195461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spc="-5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검사결과통계및제출</a:t>
                </a:r>
                <a:endParaRPr lang="ko-KR" altLang="en-US" sz="700" spc="-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  <p:sp>
            <p:nvSpPr>
              <p:cNvPr id="18" name="Rectangle 113"/>
              <p:cNvSpPr>
                <a:spLocks noChangeArrowheads="1"/>
              </p:cNvSpPr>
              <p:nvPr/>
            </p:nvSpPr>
            <p:spPr bwMode="auto">
              <a:xfrm>
                <a:off x="6497545" y="907606"/>
                <a:ext cx="687056" cy="169279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spc="-5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spc="-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grpSp>
          <p:nvGrpSpPr>
            <p:cNvPr id="21" name="그룹 20"/>
            <p:cNvGrpSpPr/>
            <p:nvPr/>
          </p:nvGrpSpPr>
          <p:grpSpPr>
            <a:xfrm>
              <a:off x="4079993" y="907606"/>
              <a:ext cx="567815" cy="364740"/>
              <a:chOff x="4984309" y="907606"/>
              <a:chExt cx="662776" cy="364740"/>
            </a:xfrm>
          </p:grpSpPr>
          <p:sp>
            <p:nvSpPr>
              <p:cNvPr id="22" name="Rectangle 113"/>
              <p:cNvSpPr>
                <a:spLocks noChangeArrowheads="1"/>
              </p:cNvSpPr>
              <p:nvPr/>
            </p:nvSpPr>
            <p:spPr bwMode="auto">
              <a:xfrm>
                <a:off x="4984311" y="1076885"/>
                <a:ext cx="662774" cy="195461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spc="-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반별검사결과관리</a:t>
                </a:r>
              </a:p>
            </p:txBody>
          </p:sp>
          <p:sp>
            <p:nvSpPr>
              <p:cNvPr id="23" name="Rectangle 113"/>
              <p:cNvSpPr>
                <a:spLocks noChangeArrowheads="1"/>
              </p:cNvSpPr>
              <p:nvPr/>
            </p:nvSpPr>
            <p:spPr bwMode="auto">
              <a:xfrm>
                <a:off x="4984309" y="907606"/>
                <a:ext cx="662776" cy="169279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spc="-5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spc="-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cxnSp>
          <p:nvCxnSpPr>
            <p:cNvPr id="26" name="직선 화살표 연결선 25"/>
            <p:cNvCxnSpPr/>
            <p:nvPr/>
          </p:nvCxnSpPr>
          <p:spPr>
            <a:xfrm>
              <a:off x="7908866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0" name="그룹 29"/>
            <p:cNvGrpSpPr/>
            <p:nvPr/>
          </p:nvGrpSpPr>
          <p:grpSpPr>
            <a:xfrm>
              <a:off x="7145810" y="907605"/>
              <a:ext cx="800684" cy="364740"/>
              <a:chOff x="8096684" y="907605"/>
              <a:chExt cx="687056" cy="364740"/>
            </a:xfrm>
          </p:grpSpPr>
          <p:sp>
            <p:nvSpPr>
              <p:cNvPr id="15" name="Rectangle 113"/>
              <p:cNvSpPr>
                <a:spLocks noChangeArrowheads="1"/>
              </p:cNvSpPr>
              <p:nvPr/>
            </p:nvSpPr>
            <p:spPr bwMode="auto">
              <a:xfrm>
                <a:off x="8096685" y="1076883"/>
                <a:ext cx="68705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ko-KR" altLang="en-US" sz="7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학교급별검사결과통계</a:t>
                </a:r>
                <a:endParaRPr lang="ko-KR" altLang="en-US" sz="7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  <p:sp>
            <p:nvSpPr>
              <p:cNvPr id="16" name="Rectangle 113"/>
              <p:cNvSpPr>
                <a:spLocks noChangeArrowheads="1"/>
              </p:cNvSpPr>
              <p:nvPr/>
            </p:nvSpPr>
            <p:spPr bwMode="auto">
              <a:xfrm>
                <a:off x="8096684" y="907605"/>
                <a:ext cx="687056" cy="16927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ctr"/>
                <a:r>
                  <a:rPr lang="ko-KR" altLang="en-US" sz="800" kern="600" spc="-100" dirty="0" err="1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지원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r>
                  <a:rPr lang="ko-KR" altLang="en-US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청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kern="600" spc="-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grpSp>
          <p:nvGrpSpPr>
            <p:cNvPr id="29" name="그룹 28"/>
            <p:cNvGrpSpPr/>
            <p:nvPr/>
          </p:nvGrpSpPr>
          <p:grpSpPr>
            <a:xfrm>
              <a:off x="6233548" y="907607"/>
              <a:ext cx="800684" cy="364740"/>
              <a:chOff x="7298520" y="907607"/>
              <a:chExt cx="687056" cy="364740"/>
            </a:xfrm>
          </p:grpSpPr>
          <p:sp>
            <p:nvSpPr>
              <p:cNvPr id="19" name="Rectangle 113"/>
              <p:cNvSpPr>
                <a:spLocks noChangeArrowheads="1"/>
              </p:cNvSpPr>
              <p:nvPr/>
            </p:nvSpPr>
            <p:spPr bwMode="auto">
              <a:xfrm>
                <a:off x="7298521" y="1076885"/>
                <a:ext cx="68705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spc="-100" dirty="0">
                    <a:solidFill>
                      <a:srgbClr val="000000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학교별검사결과마감현황</a:t>
                </a:r>
              </a:p>
            </p:txBody>
          </p:sp>
          <p:sp>
            <p:nvSpPr>
              <p:cNvPr id="20" name="Rectangle 113"/>
              <p:cNvSpPr>
                <a:spLocks noChangeArrowheads="1"/>
              </p:cNvSpPr>
              <p:nvPr/>
            </p:nvSpPr>
            <p:spPr bwMode="auto">
              <a:xfrm>
                <a:off x="7298520" y="907607"/>
                <a:ext cx="687056" cy="169278"/>
              </a:xfrm>
              <a:prstGeom prst="rect">
                <a:avLst/>
              </a:prstGeom>
              <a:solidFill>
                <a:srgbClr val="006600"/>
              </a:solidFill>
              <a:ln>
                <a:solidFill>
                  <a:srgbClr val="006600"/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b="1" spc="-100" dirty="0" err="1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b="1" spc="-100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b="1" spc="-100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</a:t>
                </a:r>
                <a:r>
                  <a:rPr lang="en-US" altLang="ko-KR" sz="800" b="1" spc="-100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b="1" spc="-100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지원</a:t>
                </a:r>
                <a:r>
                  <a:rPr lang="en-US" altLang="ko-KR" sz="800" b="1" spc="-100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r>
                  <a:rPr lang="ko-KR" altLang="en-US" sz="800" b="1" spc="-100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청</a:t>
                </a:r>
                <a:r>
                  <a:rPr lang="en-US" altLang="ko-KR" sz="800" b="1" spc="-100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b="1" spc="-100" dirty="0">
                  <a:solidFill>
                    <a:schemeClr val="bg1"/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grpSp>
          <p:nvGrpSpPr>
            <p:cNvPr id="34" name="그룹 33"/>
            <p:cNvGrpSpPr/>
            <p:nvPr/>
          </p:nvGrpSpPr>
          <p:grpSpPr>
            <a:xfrm>
              <a:off x="8793581" y="907605"/>
              <a:ext cx="632286" cy="364740"/>
              <a:chOff x="8885570" y="907605"/>
              <a:chExt cx="687057" cy="364740"/>
            </a:xfrm>
          </p:grpSpPr>
          <p:sp>
            <p:nvSpPr>
              <p:cNvPr id="35" name="Rectangle 113"/>
              <p:cNvSpPr>
                <a:spLocks noChangeArrowheads="1"/>
              </p:cNvSpPr>
              <p:nvPr/>
            </p:nvSpPr>
            <p:spPr bwMode="auto">
              <a:xfrm>
                <a:off x="8885572" y="1076883"/>
                <a:ext cx="68705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ko-KR" altLang="en-US" sz="7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검사결과통계표</a:t>
                </a:r>
              </a:p>
            </p:txBody>
          </p:sp>
          <p:sp>
            <p:nvSpPr>
              <p:cNvPr id="36" name="Rectangle 113"/>
              <p:cNvSpPr>
                <a:spLocks noChangeArrowheads="1"/>
              </p:cNvSpPr>
              <p:nvPr/>
            </p:nvSpPr>
            <p:spPr bwMode="auto">
              <a:xfrm>
                <a:off x="8885570" y="907605"/>
                <a:ext cx="687056" cy="16927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ko-KR" altLang="en-US" sz="800" spc="-5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교육부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spc="-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cxnSp>
          <p:nvCxnSpPr>
            <p:cNvPr id="37" name="직선 화살표 연결선 36"/>
            <p:cNvCxnSpPr/>
            <p:nvPr/>
          </p:nvCxnSpPr>
          <p:spPr>
            <a:xfrm>
              <a:off x="8649838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1" name="그룹 30"/>
            <p:cNvGrpSpPr/>
            <p:nvPr/>
          </p:nvGrpSpPr>
          <p:grpSpPr>
            <a:xfrm>
              <a:off x="8052609" y="907605"/>
              <a:ext cx="632286" cy="364740"/>
              <a:chOff x="8885570" y="907605"/>
              <a:chExt cx="687057" cy="364740"/>
            </a:xfrm>
          </p:grpSpPr>
          <p:sp>
            <p:nvSpPr>
              <p:cNvPr id="24" name="Rectangle 113"/>
              <p:cNvSpPr>
                <a:spLocks noChangeArrowheads="1"/>
              </p:cNvSpPr>
              <p:nvPr/>
            </p:nvSpPr>
            <p:spPr bwMode="auto">
              <a:xfrm>
                <a:off x="8885572" y="1076883"/>
                <a:ext cx="68705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ko-KR" altLang="en-US" sz="7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검사결과마감처리</a:t>
                </a:r>
              </a:p>
            </p:txBody>
          </p:sp>
          <p:sp>
            <p:nvSpPr>
              <p:cNvPr id="25" name="Rectangle 113"/>
              <p:cNvSpPr>
                <a:spLocks noChangeArrowheads="1"/>
              </p:cNvSpPr>
              <p:nvPr/>
            </p:nvSpPr>
            <p:spPr bwMode="auto">
              <a:xfrm>
                <a:off x="8885570" y="907605"/>
                <a:ext cx="687056" cy="16927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ko-KR" altLang="en-US" sz="800" spc="-5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교육청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spc="-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</p:grpSp>
      <p:sp>
        <p:nvSpPr>
          <p:cNvPr id="39" name="직사각형 38"/>
          <p:cNvSpPr/>
          <p:nvPr/>
        </p:nvSpPr>
        <p:spPr>
          <a:xfrm>
            <a:off x="9444670" y="3118774"/>
            <a:ext cx="188279" cy="219363"/>
          </a:xfrm>
          <a:prstGeom prst="rect">
            <a:avLst/>
          </a:prstGeom>
          <a:noFill/>
          <a:ln w="25400">
            <a:solidFill>
              <a:srgbClr val="FD531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41" name="꺾인 연결선 40"/>
          <p:cNvCxnSpPr/>
          <p:nvPr/>
        </p:nvCxnSpPr>
        <p:spPr>
          <a:xfrm rot="10800000" flipV="1">
            <a:off x="7059727" y="3338136"/>
            <a:ext cx="2479083" cy="1967865"/>
          </a:xfrm>
          <a:prstGeom prst="bentConnector3">
            <a:avLst>
              <a:gd name="adj1" fmla="val -716"/>
            </a:avLst>
          </a:prstGeom>
          <a:ln w="25400">
            <a:solidFill>
              <a:srgbClr val="FD531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직사각형 37">
            <a:extLst>
              <a:ext uri="{FF2B5EF4-FFF2-40B4-BE49-F238E27FC236}">
                <a16:creationId xmlns:a16="http://schemas.microsoft.com/office/drawing/2014/main" xmlns="" id="{7E13B21E-D9E5-4BE6-AB9C-ADCDEF6AE8BD}"/>
              </a:ext>
            </a:extLst>
          </p:cNvPr>
          <p:cNvSpPr/>
          <p:nvPr/>
        </p:nvSpPr>
        <p:spPr>
          <a:xfrm>
            <a:off x="340635" y="6087967"/>
            <a:ext cx="6599008" cy="203133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검사결과 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미마감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학교 목록을 조회함</a:t>
            </a:r>
          </a:p>
        </p:txBody>
      </p:sp>
    </p:spTree>
    <p:extLst>
      <p:ext uri="{BB962C8B-B14F-4D97-AF65-F5344CB8AC3E}">
        <p14:creationId xmlns:p14="http://schemas.microsoft.com/office/powerpoint/2010/main" val="300098343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TextBox 4">
            <a:extLst>
              <a:ext uri="{FF2B5EF4-FFF2-40B4-BE49-F238E27FC236}">
                <a16:creationId xmlns:a16="http://schemas.microsoft.com/office/drawing/2014/main" xmlns="" id="{B2A2134E-34A5-422C-8D66-092F6558A4F0}"/>
              </a:ext>
            </a:extLst>
          </p:cNvPr>
          <p:cNvSpPr txBox="1"/>
          <p:nvPr/>
        </p:nvSpPr>
        <p:spPr>
          <a:xfrm>
            <a:off x="96327" y="39171"/>
            <a:ext cx="51569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000" b="1" spc="-7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시도교육청 주요 업무처리 방법</a:t>
            </a:r>
          </a:p>
        </p:txBody>
      </p:sp>
      <p:sp>
        <p:nvSpPr>
          <p:cNvPr id="14" name="모서리가 둥근 직사각형 13">
            <a:extLst>
              <a:ext uri="{FF2B5EF4-FFF2-40B4-BE49-F238E27FC236}">
                <a16:creationId xmlns:a16="http://schemas.microsoft.com/office/drawing/2014/main" xmlns="" id="{A48839FD-54EA-214C-BE98-4BDD2DF3094C}"/>
              </a:ext>
            </a:extLst>
          </p:cNvPr>
          <p:cNvSpPr/>
          <p:nvPr/>
        </p:nvSpPr>
        <p:spPr>
          <a:xfrm>
            <a:off x="163006" y="802346"/>
            <a:ext cx="3642849" cy="669007"/>
          </a:xfrm>
          <a:prstGeom prst="roundRect">
            <a:avLst>
              <a:gd name="adj" fmla="val 50000"/>
            </a:avLst>
          </a:prstGeom>
          <a:solidFill>
            <a:srgbClr val="E2F0D9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4. </a:t>
            </a:r>
            <a:r>
              <a:rPr lang="ko-KR" altLang="en-US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교육청 </a:t>
            </a:r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– </a:t>
            </a:r>
            <a:r>
              <a:rPr lang="ko-KR" altLang="en-US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검사결과관리</a:t>
            </a:r>
            <a:endParaRPr lang="en-US" altLang="ko-KR" sz="1600" b="1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66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r>
              <a:rPr lang="en-US" altLang="ko-KR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4.2. </a:t>
            </a:r>
            <a:r>
              <a:rPr lang="ko-KR" altLang="en-US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학교별검사결과조회</a:t>
            </a:r>
          </a:p>
        </p:txBody>
      </p:sp>
      <p:sp>
        <p:nvSpPr>
          <p:cNvPr id="43" name="직사각형 42">
            <a:extLst>
              <a:ext uri="{FF2B5EF4-FFF2-40B4-BE49-F238E27FC236}">
                <a16:creationId xmlns:a16="http://schemas.microsoft.com/office/drawing/2014/main" xmlns="" id="{7E13B21E-D9E5-4BE6-AB9C-ADCDEF6AE8BD}"/>
              </a:ext>
            </a:extLst>
          </p:cNvPr>
          <p:cNvSpPr/>
          <p:nvPr/>
        </p:nvSpPr>
        <p:spPr>
          <a:xfrm>
            <a:off x="2674784" y="5093888"/>
            <a:ext cx="1897216" cy="203133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000">
              <a:lnSpc>
                <a:spcPct val="120000"/>
              </a:lnSpc>
            </a:pP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학교별 검사결과 통계자료 조회</a:t>
            </a:r>
            <a:endParaRPr lang="en-US" altLang="ko-KR" sz="1100" b="1" dirty="0">
              <a:ln>
                <a:solidFill>
                  <a:schemeClr val="tx1">
                    <a:lumMod val="85000"/>
                    <a:lumOff val="15000"/>
                    <a:alpha val="0"/>
                  </a:schemeClr>
                </a:solidFill>
              </a:ln>
              <a:solidFill>
                <a:srgbClr val="FD5312"/>
              </a:solidFill>
              <a:latin typeface="나눔바른고딕" panose="020B0600000101010101" charset="-127"/>
              <a:ea typeface="나눔바른고딕" panose="020B0600000101010101" charset="-127"/>
            </a:endParaRPr>
          </a:p>
        </p:txBody>
      </p:sp>
      <p:sp>
        <p:nvSpPr>
          <p:cNvPr id="44" name="직사각형 43"/>
          <p:cNvSpPr/>
          <p:nvPr/>
        </p:nvSpPr>
        <p:spPr>
          <a:xfrm>
            <a:off x="1792665" y="3077152"/>
            <a:ext cx="476709" cy="1561349"/>
          </a:xfrm>
          <a:prstGeom prst="rect">
            <a:avLst/>
          </a:prstGeom>
          <a:noFill/>
          <a:ln w="25400">
            <a:solidFill>
              <a:srgbClr val="FD531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45" name="꺾인 연결선 44"/>
          <p:cNvCxnSpPr>
            <a:stCxn id="44" idx="2"/>
            <a:endCxn id="43" idx="1"/>
          </p:cNvCxnSpPr>
          <p:nvPr/>
        </p:nvCxnSpPr>
        <p:spPr>
          <a:xfrm rot="16200000" flipH="1">
            <a:off x="2074425" y="4595096"/>
            <a:ext cx="556954" cy="643764"/>
          </a:xfrm>
          <a:prstGeom prst="bentConnector2">
            <a:avLst/>
          </a:prstGeom>
          <a:ln w="25400">
            <a:solidFill>
              <a:srgbClr val="FD531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그림 7"/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281363" y="1782165"/>
            <a:ext cx="9360000" cy="4201200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</p:pic>
      <p:sp>
        <p:nvSpPr>
          <p:cNvPr id="9" name="직사각형 8">
            <a:extLst>
              <a:ext uri="{FF2B5EF4-FFF2-40B4-BE49-F238E27FC236}">
                <a16:creationId xmlns:a16="http://schemas.microsoft.com/office/drawing/2014/main" xmlns="" id="{7E13B21E-D9E5-4BE6-AB9C-ADCDEF6AE8BD}"/>
              </a:ext>
            </a:extLst>
          </p:cNvPr>
          <p:cNvSpPr/>
          <p:nvPr/>
        </p:nvSpPr>
        <p:spPr>
          <a:xfrm>
            <a:off x="340635" y="6087967"/>
            <a:ext cx="4643673" cy="203133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검사마감을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완료한 학교의 검사결과를  조회함</a:t>
            </a:r>
          </a:p>
        </p:txBody>
      </p:sp>
      <p:sp>
        <p:nvSpPr>
          <p:cNvPr id="10" name="직사각형 9"/>
          <p:cNvSpPr/>
          <p:nvPr/>
        </p:nvSpPr>
        <p:spPr>
          <a:xfrm>
            <a:off x="1565932" y="3780064"/>
            <a:ext cx="8010775" cy="1169249"/>
          </a:xfrm>
          <a:prstGeom prst="rect">
            <a:avLst/>
          </a:prstGeom>
          <a:noFill/>
          <a:ln w="25400">
            <a:solidFill>
              <a:srgbClr val="FD531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1729700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그림 37"/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281263" y="1781330"/>
            <a:ext cx="9360000" cy="4201200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</p:pic>
      <p:sp>
        <p:nvSpPr>
          <p:cNvPr id="93" name="TextBox 4">
            <a:extLst>
              <a:ext uri="{FF2B5EF4-FFF2-40B4-BE49-F238E27FC236}">
                <a16:creationId xmlns:a16="http://schemas.microsoft.com/office/drawing/2014/main" xmlns="" id="{B2A2134E-34A5-422C-8D66-092F6558A4F0}"/>
              </a:ext>
            </a:extLst>
          </p:cNvPr>
          <p:cNvSpPr txBox="1"/>
          <p:nvPr/>
        </p:nvSpPr>
        <p:spPr>
          <a:xfrm>
            <a:off x="96327" y="39171"/>
            <a:ext cx="51569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000" b="1" spc="-7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시도교육청 주요 업무처리 방법</a:t>
            </a:r>
          </a:p>
        </p:txBody>
      </p:sp>
      <p:sp>
        <p:nvSpPr>
          <p:cNvPr id="14" name="모서리가 둥근 직사각형 13">
            <a:extLst>
              <a:ext uri="{FF2B5EF4-FFF2-40B4-BE49-F238E27FC236}">
                <a16:creationId xmlns:a16="http://schemas.microsoft.com/office/drawing/2014/main" xmlns="" id="{A48839FD-54EA-214C-BE98-4BDD2DF3094C}"/>
              </a:ext>
            </a:extLst>
          </p:cNvPr>
          <p:cNvSpPr/>
          <p:nvPr/>
        </p:nvSpPr>
        <p:spPr>
          <a:xfrm>
            <a:off x="163006" y="802346"/>
            <a:ext cx="3642849" cy="669007"/>
          </a:xfrm>
          <a:prstGeom prst="roundRect">
            <a:avLst>
              <a:gd name="adj" fmla="val 50000"/>
            </a:avLst>
          </a:prstGeom>
          <a:solidFill>
            <a:srgbClr val="E2F0D9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4. </a:t>
            </a:r>
            <a:r>
              <a:rPr lang="ko-KR" altLang="en-US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교육청 </a:t>
            </a:r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– </a:t>
            </a:r>
            <a:r>
              <a:rPr lang="ko-KR" altLang="en-US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검사결과관리</a:t>
            </a:r>
            <a:endParaRPr lang="en-US" altLang="ko-KR" sz="1600" b="1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66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r>
              <a:rPr lang="en-US" altLang="ko-KR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4.3. </a:t>
            </a:r>
            <a:r>
              <a:rPr lang="ko-KR" altLang="en-US" b="1" dirty="0" err="1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학교급별검사결과통계</a:t>
            </a:r>
            <a:r>
              <a:rPr lang="en-US" altLang="ko-KR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(1/2)</a:t>
            </a:r>
            <a:endParaRPr lang="ko-KR" altLang="en-US" b="1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66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5" name="사각형: 둥근 모서리 81">
            <a:extLst>
              <a:ext uri="{FF2B5EF4-FFF2-40B4-BE49-F238E27FC236}">
                <a16:creationId xmlns:a16="http://schemas.microsoft.com/office/drawing/2014/main" xmlns="" id="{E908EED5-9D07-442C-87CA-697451B62CB7}"/>
              </a:ext>
            </a:extLst>
          </p:cNvPr>
          <p:cNvSpPr/>
          <p:nvPr/>
        </p:nvSpPr>
        <p:spPr>
          <a:xfrm>
            <a:off x="3970021" y="802347"/>
            <a:ext cx="5662930" cy="550546"/>
          </a:xfrm>
          <a:prstGeom prst="roundRect">
            <a:avLst>
              <a:gd name="adj" fmla="val 6492"/>
            </a:avLst>
          </a:prstGeom>
          <a:solidFill>
            <a:schemeClr val="bg1"/>
          </a:solidFill>
          <a:ln w="6350">
            <a:solidFill>
              <a:schemeClr val="bg1">
                <a:lumMod val="75000"/>
              </a:schemeClr>
            </a:solidFill>
          </a:ln>
          <a:effectLst>
            <a:outerShdw blurRad="889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defTabSz="1090746" fontAlgn="ctr" latinLnBrk="0">
              <a:buClr>
                <a:srgbClr val="336699"/>
              </a:buClr>
              <a:defRPr/>
            </a:pPr>
            <a:endParaRPr kumimoji="1" lang="en-US" altLang="ko-KR" sz="200" b="1" kern="0" dirty="0">
              <a:ln w="0">
                <a:solidFill>
                  <a:srgbClr val="0B4355">
                    <a:alpha val="5000"/>
                  </a:srgbClr>
                </a:solidFill>
              </a:ln>
              <a:solidFill>
                <a:srgbClr val="C00000"/>
              </a:solidFill>
              <a:latin typeface="나눔바른고딕" panose="020B0600000101010101" charset="-127"/>
              <a:ea typeface="나눔바른고딕" panose="020B0600000101010101" charset="-127"/>
              <a:sym typeface="Wingdings" pitchFamily="2" charset="2"/>
            </a:endParaRPr>
          </a:p>
        </p:txBody>
      </p:sp>
      <p:grpSp>
        <p:nvGrpSpPr>
          <p:cNvPr id="33" name="그룹 32"/>
          <p:cNvGrpSpPr/>
          <p:nvPr/>
        </p:nvGrpSpPr>
        <p:grpSpPr>
          <a:xfrm>
            <a:off x="4079992" y="907605"/>
            <a:ext cx="5451357" cy="364742"/>
            <a:chOff x="4079993" y="907605"/>
            <a:chExt cx="5345874" cy="364742"/>
          </a:xfrm>
        </p:grpSpPr>
        <p:cxnSp>
          <p:nvCxnSpPr>
            <p:cNvPr id="7" name="직선 화살표 연결선 6"/>
            <p:cNvCxnSpPr/>
            <p:nvPr/>
          </p:nvCxnSpPr>
          <p:spPr>
            <a:xfrm>
              <a:off x="4614193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직선 화살표 연결선 7"/>
            <p:cNvCxnSpPr/>
            <p:nvPr/>
          </p:nvCxnSpPr>
          <p:spPr>
            <a:xfrm>
              <a:off x="5292563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직선 화살표 연결선 8"/>
            <p:cNvCxnSpPr/>
            <p:nvPr/>
          </p:nvCxnSpPr>
          <p:spPr>
            <a:xfrm>
              <a:off x="6090136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직선 화살표 연결선 9"/>
            <p:cNvCxnSpPr/>
            <p:nvPr/>
          </p:nvCxnSpPr>
          <p:spPr>
            <a:xfrm>
              <a:off x="7002067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7" name="그룹 26"/>
            <p:cNvGrpSpPr/>
            <p:nvPr/>
          </p:nvGrpSpPr>
          <p:grpSpPr>
            <a:xfrm>
              <a:off x="4753326" y="907606"/>
              <a:ext cx="567815" cy="364740"/>
              <a:chOff x="5693299" y="907606"/>
              <a:chExt cx="687056" cy="364740"/>
            </a:xfrm>
          </p:grpSpPr>
          <p:sp>
            <p:nvSpPr>
              <p:cNvPr id="12" name="Rectangle 113"/>
              <p:cNvSpPr>
                <a:spLocks noChangeArrowheads="1"/>
              </p:cNvSpPr>
              <p:nvPr/>
            </p:nvSpPr>
            <p:spPr bwMode="auto">
              <a:xfrm>
                <a:off x="5693301" y="1076885"/>
                <a:ext cx="687054" cy="195461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반별검사결과</a:t>
                </a:r>
              </a:p>
            </p:txBody>
          </p:sp>
          <p:sp>
            <p:nvSpPr>
              <p:cNvPr id="13" name="Rectangle 113"/>
              <p:cNvSpPr>
                <a:spLocks noChangeArrowheads="1"/>
              </p:cNvSpPr>
              <p:nvPr/>
            </p:nvSpPr>
            <p:spPr bwMode="auto">
              <a:xfrm>
                <a:off x="5693299" y="907606"/>
                <a:ext cx="687056" cy="169279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spc="-5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spc="-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grpSp>
          <p:nvGrpSpPr>
            <p:cNvPr id="28" name="그룹 27"/>
            <p:cNvGrpSpPr/>
            <p:nvPr/>
          </p:nvGrpSpPr>
          <p:grpSpPr>
            <a:xfrm>
              <a:off x="5434914" y="907606"/>
              <a:ext cx="687056" cy="364740"/>
              <a:chOff x="6497545" y="907606"/>
              <a:chExt cx="687056" cy="364740"/>
            </a:xfrm>
          </p:grpSpPr>
          <p:sp>
            <p:nvSpPr>
              <p:cNvPr id="17" name="Rectangle 113"/>
              <p:cNvSpPr>
                <a:spLocks noChangeArrowheads="1"/>
              </p:cNvSpPr>
              <p:nvPr/>
            </p:nvSpPr>
            <p:spPr bwMode="auto">
              <a:xfrm>
                <a:off x="6497547" y="1076885"/>
                <a:ext cx="687054" cy="195461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spc="-5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검사결과통계및제출</a:t>
                </a:r>
                <a:endParaRPr lang="ko-KR" altLang="en-US" sz="700" spc="-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  <p:sp>
            <p:nvSpPr>
              <p:cNvPr id="18" name="Rectangle 113"/>
              <p:cNvSpPr>
                <a:spLocks noChangeArrowheads="1"/>
              </p:cNvSpPr>
              <p:nvPr/>
            </p:nvSpPr>
            <p:spPr bwMode="auto">
              <a:xfrm>
                <a:off x="6497545" y="907606"/>
                <a:ext cx="687056" cy="169279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spc="-5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spc="-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grpSp>
          <p:nvGrpSpPr>
            <p:cNvPr id="21" name="그룹 20"/>
            <p:cNvGrpSpPr/>
            <p:nvPr/>
          </p:nvGrpSpPr>
          <p:grpSpPr>
            <a:xfrm>
              <a:off x="4079993" y="907606"/>
              <a:ext cx="567815" cy="364740"/>
              <a:chOff x="4984309" y="907606"/>
              <a:chExt cx="662776" cy="364740"/>
            </a:xfrm>
          </p:grpSpPr>
          <p:sp>
            <p:nvSpPr>
              <p:cNvPr id="22" name="Rectangle 113"/>
              <p:cNvSpPr>
                <a:spLocks noChangeArrowheads="1"/>
              </p:cNvSpPr>
              <p:nvPr/>
            </p:nvSpPr>
            <p:spPr bwMode="auto">
              <a:xfrm>
                <a:off x="4984311" y="1076885"/>
                <a:ext cx="662774" cy="195461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spc="-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반별검사결과관리</a:t>
                </a:r>
              </a:p>
            </p:txBody>
          </p:sp>
          <p:sp>
            <p:nvSpPr>
              <p:cNvPr id="23" name="Rectangle 113"/>
              <p:cNvSpPr>
                <a:spLocks noChangeArrowheads="1"/>
              </p:cNvSpPr>
              <p:nvPr/>
            </p:nvSpPr>
            <p:spPr bwMode="auto">
              <a:xfrm>
                <a:off x="4984309" y="907606"/>
                <a:ext cx="662776" cy="169279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spc="-5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spc="-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cxnSp>
          <p:nvCxnSpPr>
            <p:cNvPr id="26" name="직선 화살표 연결선 25"/>
            <p:cNvCxnSpPr/>
            <p:nvPr/>
          </p:nvCxnSpPr>
          <p:spPr>
            <a:xfrm>
              <a:off x="7908866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0" name="그룹 29"/>
            <p:cNvGrpSpPr/>
            <p:nvPr/>
          </p:nvGrpSpPr>
          <p:grpSpPr>
            <a:xfrm>
              <a:off x="7145810" y="907605"/>
              <a:ext cx="800684" cy="364740"/>
              <a:chOff x="8096684" y="907605"/>
              <a:chExt cx="687056" cy="364740"/>
            </a:xfrm>
          </p:grpSpPr>
          <p:sp>
            <p:nvSpPr>
              <p:cNvPr id="15" name="Rectangle 113"/>
              <p:cNvSpPr>
                <a:spLocks noChangeArrowheads="1"/>
              </p:cNvSpPr>
              <p:nvPr/>
            </p:nvSpPr>
            <p:spPr bwMode="auto">
              <a:xfrm>
                <a:off x="8096685" y="1076883"/>
                <a:ext cx="68705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ko-KR" altLang="en-US" sz="700" spc="-50" dirty="0" err="1">
                    <a:solidFill>
                      <a:schemeClr val="tx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학교급별검사결과통계</a:t>
                </a:r>
                <a:endParaRPr lang="ko-KR" altLang="en-US" sz="700" spc="-50" dirty="0">
                  <a:solidFill>
                    <a:schemeClr val="tx1"/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  <p:sp>
            <p:nvSpPr>
              <p:cNvPr id="16" name="Rectangle 113"/>
              <p:cNvSpPr>
                <a:spLocks noChangeArrowheads="1"/>
              </p:cNvSpPr>
              <p:nvPr/>
            </p:nvSpPr>
            <p:spPr bwMode="auto">
              <a:xfrm>
                <a:off x="8096684" y="907605"/>
                <a:ext cx="687056" cy="169278"/>
              </a:xfrm>
              <a:prstGeom prst="rect">
                <a:avLst/>
              </a:prstGeom>
              <a:solidFill>
                <a:srgbClr val="006600"/>
              </a:solidFill>
              <a:ln>
                <a:solidFill>
                  <a:srgbClr val="006600"/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b="1" spc="-100" dirty="0" err="1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b="1" spc="-100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b="1" spc="-100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</a:t>
                </a:r>
                <a:r>
                  <a:rPr lang="en-US" altLang="ko-KR" sz="800" b="1" spc="-100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b="1" spc="-100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지원</a:t>
                </a:r>
                <a:r>
                  <a:rPr lang="en-US" altLang="ko-KR" sz="800" b="1" spc="-100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r>
                  <a:rPr lang="ko-KR" altLang="en-US" sz="800" b="1" spc="-100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청</a:t>
                </a:r>
                <a:r>
                  <a:rPr lang="en-US" altLang="ko-KR" sz="800" b="1" spc="-100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b="1" spc="-100" dirty="0">
                  <a:solidFill>
                    <a:schemeClr val="bg1"/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grpSp>
          <p:nvGrpSpPr>
            <p:cNvPr id="29" name="그룹 28"/>
            <p:cNvGrpSpPr/>
            <p:nvPr/>
          </p:nvGrpSpPr>
          <p:grpSpPr>
            <a:xfrm>
              <a:off x="6233548" y="907607"/>
              <a:ext cx="800684" cy="364740"/>
              <a:chOff x="7298520" y="907607"/>
              <a:chExt cx="687056" cy="364740"/>
            </a:xfrm>
          </p:grpSpPr>
          <p:sp>
            <p:nvSpPr>
              <p:cNvPr id="19" name="Rectangle 113"/>
              <p:cNvSpPr>
                <a:spLocks noChangeArrowheads="1"/>
              </p:cNvSpPr>
              <p:nvPr/>
            </p:nvSpPr>
            <p:spPr bwMode="auto">
              <a:xfrm>
                <a:off x="7298521" y="1076885"/>
                <a:ext cx="68705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spc="-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학교별검사결과마감현황</a:t>
                </a:r>
              </a:p>
            </p:txBody>
          </p:sp>
          <p:sp>
            <p:nvSpPr>
              <p:cNvPr id="20" name="Rectangle 113"/>
              <p:cNvSpPr>
                <a:spLocks noChangeArrowheads="1"/>
              </p:cNvSpPr>
              <p:nvPr/>
            </p:nvSpPr>
            <p:spPr bwMode="auto">
              <a:xfrm>
                <a:off x="7298520" y="907607"/>
                <a:ext cx="687056" cy="16927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spc="-1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spc="-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spc="-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</a:t>
                </a:r>
                <a:r>
                  <a:rPr lang="en-US" altLang="ko-KR" sz="800" spc="-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spc="-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지원</a:t>
                </a:r>
                <a:r>
                  <a:rPr lang="en-US" altLang="ko-KR" sz="800" spc="-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r>
                  <a:rPr lang="ko-KR" altLang="en-US" sz="800" spc="-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청</a:t>
                </a:r>
                <a:r>
                  <a:rPr lang="en-US" altLang="ko-KR" sz="800" spc="-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spc="-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grpSp>
          <p:nvGrpSpPr>
            <p:cNvPr id="34" name="그룹 33"/>
            <p:cNvGrpSpPr/>
            <p:nvPr/>
          </p:nvGrpSpPr>
          <p:grpSpPr>
            <a:xfrm>
              <a:off x="8793581" y="907605"/>
              <a:ext cx="632286" cy="364740"/>
              <a:chOff x="8885570" y="907605"/>
              <a:chExt cx="687057" cy="364740"/>
            </a:xfrm>
          </p:grpSpPr>
          <p:sp>
            <p:nvSpPr>
              <p:cNvPr id="35" name="Rectangle 113"/>
              <p:cNvSpPr>
                <a:spLocks noChangeArrowheads="1"/>
              </p:cNvSpPr>
              <p:nvPr/>
            </p:nvSpPr>
            <p:spPr bwMode="auto">
              <a:xfrm>
                <a:off x="8885572" y="1076883"/>
                <a:ext cx="68705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ko-KR" altLang="en-US" sz="7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검사결과통계표</a:t>
                </a:r>
              </a:p>
            </p:txBody>
          </p:sp>
          <p:sp>
            <p:nvSpPr>
              <p:cNvPr id="36" name="Rectangle 113"/>
              <p:cNvSpPr>
                <a:spLocks noChangeArrowheads="1"/>
              </p:cNvSpPr>
              <p:nvPr/>
            </p:nvSpPr>
            <p:spPr bwMode="auto">
              <a:xfrm>
                <a:off x="8885570" y="907605"/>
                <a:ext cx="687056" cy="16927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ko-KR" altLang="en-US" sz="800" spc="-5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교육부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spc="-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cxnSp>
          <p:nvCxnSpPr>
            <p:cNvPr id="37" name="직선 화살표 연결선 36"/>
            <p:cNvCxnSpPr/>
            <p:nvPr/>
          </p:nvCxnSpPr>
          <p:spPr>
            <a:xfrm>
              <a:off x="8649838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1" name="그룹 30"/>
            <p:cNvGrpSpPr/>
            <p:nvPr/>
          </p:nvGrpSpPr>
          <p:grpSpPr>
            <a:xfrm>
              <a:off x="8052609" y="907605"/>
              <a:ext cx="632286" cy="364740"/>
              <a:chOff x="8885570" y="907605"/>
              <a:chExt cx="687057" cy="364740"/>
            </a:xfrm>
          </p:grpSpPr>
          <p:sp>
            <p:nvSpPr>
              <p:cNvPr id="24" name="Rectangle 113"/>
              <p:cNvSpPr>
                <a:spLocks noChangeArrowheads="1"/>
              </p:cNvSpPr>
              <p:nvPr/>
            </p:nvSpPr>
            <p:spPr bwMode="auto">
              <a:xfrm>
                <a:off x="8885572" y="1076883"/>
                <a:ext cx="68705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ko-KR" altLang="en-US" sz="7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검사결과마감처리</a:t>
                </a:r>
              </a:p>
            </p:txBody>
          </p:sp>
          <p:sp>
            <p:nvSpPr>
              <p:cNvPr id="25" name="Rectangle 113"/>
              <p:cNvSpPr>
                <a:spLocks noChangeArrowheads="1"/>
              </p:cNvSpPr>
              <p:nvPr/>
            </p:nvSpPr>
            <p:spPr bwMode="auto">
              <a:xfrm>
                <a:off x="8885570" y="907605"/>
                <a:ext cx="687056" cy="16927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ko-KR" altLang="en-US" sz="800" spc="-5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교육청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spc="-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</p:grpSp>
      <p:sp>
        <p:nvSpPr>
          <p:cNvPr id="40" name="직사각형 39"/>
          <p:cNvSpPr/>
          <p:nvPr/>
        </p:nvSpPr>
        <p:spPr>
          <a:xfrm>
            <a:off x="9087329" y="2811919"/>
            <a:ext cx="542915" cy="197979"/>
          </a:xfrm>
          <a:prstGeom prst="rect">
            <a:avLst/>
          </a:prstGeom>
          <a:noFill/>
          <a:ln w="25400">
            <a:solidFill>
              <a:srgbClr val="FD531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6" name="타원 45"/>
          <p:cNvSpPr/>
          <p:nvPr/>
        </p:nvSpPr>
        <p:spPr>
          <a:xfrm>
            <a:off x="8963980" y="2720478"/>
            <a:ext cx="182880" cy="182880"/>
          </a:xfrm>
          <a:prstGeom prst="ellipse">
            <a:avLst/>
          </a:prstGeom>
          <a:solidFill>
            <a:srgbClr val="FD5312"/>
          </a:solidFill>
          <a:ln w="25400">
            <a:solidFill>
              <a:srgbClr val="FD531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b="1" dirty="0">
                <a:latin typeface="+mn-ea"/>
              </a:rPr>
              <a:t>1</a:t>
            </a:r>
            <a:endParaRPr lang="ko-KR" altLang="en-US" sz="1100" b="1" dirty="0">
              <a:latin typeface="+mn-ea"/>
            </a:endParaRPr>
          </a:p>
        </p:txBody>
      </p:sp>
      <p:sp>
        <p:nvSpPr>
          <p:cNvPr id="39" name="직사각형 38">
            <a:extLst>
              <a:ext uri="{FF2B5EF4-FFF2-40B4-BE49-F238E27FC236}">
                <a16:creationId xmlns:a16="http://schemas.microsoft.com/office/drawing/2014/main" xmlns="" id="{7E13B21E-D9E5-4BE6-AB9C-ADCDEF6AE8BD}"/>
              </a:ext>
            </a:extLst>
          </p:cNvPr>
          <p:cNvSpPr/>
          <p:nvPr/>
        </p:nvSpPr>
        <p:spPr>
          <a:xfrm>
            <a:off x="340635" y="6087967"/>
            <a:ext cx="4643673" cy="406265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① 시도교육청 관할 학교의 결과통계를 마감함</a:t>
            </a:r>
            <a:endParaRPr lang="en-US" altLang="ko-KR" sz="1100" b="1" dirty="0">
              <a:ln>
                <a:solidFill>
                  <a:schemeClr val="tx1">
                    <a:lumMod val="85000"/>
                    <a:lumOff val="15000"/>
                    <a:alpha val="0"/>
                  </a:schemeClr>
                </a:solidFill>
              </a:ln>
              <a:solidFill>
                <a:srgbClr val="FD5312"/>
              </a:solidFill>
              <a:latin typeface="나눔바른고딕" panose="020B0600000101010101" charset="-127"/>
              <a:ea typeface="나눔바른고딕" panose="020B0600000101010101" charset="-127"/>
            </a:endParaRPr>
          </a:p>
          <a:p>
            <a:pPr>
              <a:lnSpc>
                <a:spcPct val="120000"/>
              </a:lnSpc>
            </a:pP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※ 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버튼명은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공통적으로 사용하는 것으로 실제 제출 기능은 없음</a:t>
            </a:r>
          </a:p>
        </p:txBody>
      </p:sp>
    </p:spTree>
    <p:extLst>
      <p:ext uri="{BB962C8B-B14F-4D97-AF65-F5344CB8AC3E}">
        <p14:creationId xmlns:p14="http://schemas.microsoft.com/office/powerpoint/2010/main" val="181730489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그림 38"/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281363" y="1776543"/>
            <a:ext cx="9360000" cy="4201200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</p:pic>
      <p:sp>
        <p:nvSpPr>
          <p:cNvPr id="93" name="TextBox 4">
            <a:extLst>
              <a:ext uri="{FF2B5EF4-FFF2-40B4-BE49-F238E27FC236}">
                <a16:creationId xmlns:a16="http://schemas.microsoft.com/office/drawing/2014/main" xmlns="" id="{B2A2134E-34A5-422C-8D66-092F6558A4F0}"/>
              </a:ext>
            </a:extLst>
          </p:cNvPr>
          <p:cNvSpPr txBox="1"/>
          <p:nvPr/>
        </p:nvSpPr>
        <p:spPr>
          <a:xfrm>
            <a:off x="96327" y="39171"/>
            <a:ext cx="51569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000" b="1" spc="-7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시도교육청 주요 업무처리 방법</a:t>
            </a:r>
          </a:p>
        </p:txBody>
      </p:sp>
      <p:sp>
        <p:nvSpPr>
          <p:cNvPr id="14" name="모서리가 둥근 직사각형 13">
            <a:extLst>
              <a:ext uri="{FF2B5EF4-FFF2-40B4-BE49-F238E27FC236}">
                <a16:creationId xmlns:a16="http://schemas.microsoft.com/office/drawing/2014/main" xmlns="" id="{A48839FD-54EA-214C-BE98-4BDD2DF3094C}"/>
              </a:ext>
            </a:extLst>
          </p:cNvPr>
          <p:cNvSpPr/>
          <p:nvPr/>
        </p:nvSpPr>
        <p:spPr>
          <a:xfrm>
            <a:off x="163006" y="802346"/>
            <a:ext cx="3642849" cy="669007"/>
          </a:xfrm>
          <a:prstGeom prst="roundRect">
            <a:avLst>
              <a:gd name="adj" fmla="val 50000"/>
            </a:avLst>
          </a:prstGeom>
          <a:solidFill>
            <a:srgbClr val="E2F0D9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4. </a:t>
            </a:r>
            <a:r>
              <a:rPr lang="ko-KR" altLang="en-US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교육청 </a:t>
            </a:r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– </a:t>
            </a:r>
            <a:r>
              <a:rPr lang="ko-KR" altLang="en-US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검사결과관리</a:t>
            </a:r>
            <a:endParaRPr lang="en-US" altLang="ko-KR" sz="1600" b="1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66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r>
              <a:rPr lang="en-US" altLang="ko-KR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4.3. </a:t>
            </a:r>
            <a:r>
              <a:rPr lang="ko-KR" altLang="en-US" b="1" dirty="0" err="1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학교급별검사결과통계</a:t>
            </a:r>
            <a:r>
              <a:rPr lang="en-US" altLang="ko-KR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(2/2)</a:t>
            </a:r>
            <a:endParaRPr lang="ko-KR" altLang="en-US" b="1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66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5" name="사각형: 둥근 모서리 81">
            <a:extLst>
              <a:ext uri="{FF2B5EF4-FFF2-40B4-BE49-F238E27FC236}">
                <a16:creationId xmlns:a16="http://schemas.microsoft.com/office/drawing/2014/main" xmlns="" id="{E908EED5-9D07-442C-87CA-697451B62CB7}"/>
              </a:ext>
            </a:extLst>
          </p:cNvPr>
          <p:cNvSpPr/>
          <p:nvPr/>
        </p:nvSpPr>
        <p:spPr>
          <a:xfrm>
            <a:off x="3970021" y="802347"/>
            <a:ext cx="5662930" cy="550546"/>
          </a:xfrm>
          <a:prstGeom prst="roundRect">
            <a:avLst>
              <a:gd name="adj" fmla="val 6492"/>
            </a:avLst>
          </a:prstGeom>
          <a:solidFill>
            <a:schemeClr val="bg1"/>
          </a:solidFill>
          <a:ln w="6350">
            <a:solidFill>
              <a:schemeClr val="bg1">
                <a:lumMod val="75000"/>
              </a:schemeClr>
            </a:solidFill>
          </a:ln>
          <a:effectLst>
            <a:outerShdw blurRad="889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defTabSz="1090746" fontAlgn="ctr" latinLnBrk="0">
              <a:buClr>
                <a:srgbClr val="336699"/>
              </a:buClr>
              <a:defRPr/>
            </a:pPr>
            <a:endParaRPr kumimoji="1" lang="en-US" altLang="ko-KR" sz="200" b="1" kern="0" dirty="0">
              <a:ln w="0">
                <a:solidFill>
                  <a:srgbClr val="0B4355">
                    <a:alpha val="5000"/>
                  </a:srgbClr>
                </a:solidFill>
              </a:ln>
              <a:solidFill>
                <a:srgbClr val="C00000"/>
              </a:solidFill>
              <a:latin typeface="나눔바른고딕" panose="020B0600000101010101" charset="-127"/>
              <a:ea typeface="나눔바른고딕" panose="020B0600000101010101" charset="-127"/>
              <a:sym typeface="Wingdings" pitchFamily="2" charset="2"/>
            </a:endParaRPr>
          </a:p>
        </p:txBody>
      </p:sp>
      <p:grpSp>
        <p:nvGrpSpPr>
          <p:cNvPr id="33" name="그룹 32"/>
          <p:cNvGrpSpPr/>
          <p:nvPr/>
        </p:nvGrpSpPr>
        <p:grpSpPr>
          <a:xfrm>
            <a:off x="4079992" y="907605"/>
            <a:ext cx="5451357" cy="364742"/>
            <a:chOff x="4079993" y="907605"/>
            <a:chExt cx="5345874" cy="364742"/>
          </a:xfrm>
        </p:grpSpPr>
        <p:cxnSp>
          <p:nvCxnSpPr>
            <p:cNvPr id="7" name="직선 화살표 연결선 6"/>
            <p:cNvCxnSpPr/>
            <p:nvPr/>
          </p:nvCxnSpPr>
          <p:spPr>
            <a:xfrm>
              <a:off x="4614193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직선 화살표 연결선 7"/>
            <p:cNvCxnSpPr/>
            <p:nvPr/>
          </p:nvCxnSpPr>
          <p:spPr>
            <a:xfrm>
              <a:off x="5292563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직선 화살표 연결선 8"/>
            <p:cNvCxnSpPr/>
            <p:nvPr/>
          </p:nvCxnSpPr>
          <p:spPr>
            <a:xfrm>
              <a:off x="6090136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직선 화살표 연결선 9"/>
            <p:cNvCxnSpPr/>
            <p:nvPr/>
          </p:nvCxnSpPr>
          <p:spPr>
            <a:xfrm>
              <a:off x="7002067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7" name="그룹 26"/>
            <p:cNvGrpSpPr/>
            <p:nvPr/>
          </p:nvGrpSpPr>
          <p:grpSpPr>
            <a:xfrm>
              <a:off x="4753326" y="907606"/>
              <a:ext cx="567815" cy="364740"/>
              <a:chOff x="5693299" y="907606"/>
              <a:chExt cx="687056" cy="364740"/>
            </a:xfrm>
          </p:grpSpPr>
          <p:sp>
            <p:nvSpPr>
              <p:cNvPr id="12" name="Rectangle 113"/>
              <p:cNvSpPr>
                <a:spLocks noChangeArrowheads="1"/>
              </p:cNvSpPr>
              <p:nvPr/>
            </p:nvSpPr>
            <p:spPr bwMode="auto">
              <a:xfrm>
                <a:off x="5693301" y="1076885"/>
                <a:ext cx="687054" cy="195461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반별검사결과</a:t>
                </a:r>
              </a:p>
            </p:txBody>
          </p:sp>
          <p:sp>
            <p:nvSpPr>
              <p:cNvPr id="13" name="Rectangle 113"/>
              <p:cNvSpPr>
                <a:spLocks noChangeArrowheads="1"/>
              </p:cNvSpPr>
              <p:nvPr/>
            </p:nvSpPr>
            <p:spPr bwMode="auto">
              <a:xfrm>
                <a:off x="5693299" y="907606"/>
                <a:ext cx="687056" cy="169279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spc="-5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spc="-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grpSp>
          <p:nvGrpSpPr>
            <p:cNvPr id="28" name="그룹 27"/>
            <p:cNvGrpSpPr/>
            <p:nvPr/>
          </p:nvGrpSpPr>
          <p:grpSpPr>
            <a:xfrm>
              <a:off x="5434914" y="907606"/>
              <a:ext cx="687056" cy="364740"/>
              <a:chOff x="6497545" y="907606"/>
              <a:chExt cx="687056" cy="364740"/>
            </a:xfrm>
          </p:grpSpPr>
          <p:sp>
            <p:nvSpPr>
              <p:cNvPr id="17" name="Rectangle 113"/>
              <p:cNvSpPr>
                <a:spLocks noChangeArrowheads="1"/>
              </p:cNvSpPr>
              <p:nvPr/>
            </p:nvSpPr>
            <p:spPr bwMode="auto">
              <a:xfrm>
                <a:off x="6497547" y="1076885"/>
                <a:ext cx="687054" cy="195461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spc="-5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검사결과통계및제출</a:t>
                </a:r>
                <a:endParaRPr lang="ko-KR" altLang="en-US" sz="700" spc="-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  <p:sp>
            <p:nvSpPr>
              <p:cNvPr id="18" name="Rectangle 113"/>
              <p:cNvSpPr>
                <a:spLocks noChangeArrowheads="1"/>
              </p:cNvSpPr>
              <p:nvPr/>
            </p:nvSpPr>
            <p:spPr bwMode="auto">
              <a:xfrm>
                <a:off x="6497545" y="907606"/>
                <a:ext cx="687056" cy="169279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spc="-5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spc="-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grpSp>
          <p:nvGrpSpPr>
            <p:cNvPr id="21" name="그룹 20"/>
            <p:cNvGrpSpPr/>
            <p:nvPr/>
          </p:nvGrpSpPr>
          <p:grpSpPr>
            <a:xfrm>
              <a:off x="4079993" y="907606"/>
              <a:ext cx="567815" cy="364740"/>
              <a:chOff x="4984309" y="907606"/>
              <a:chExt cx="662776" cy="364740"/>
            </a:xfrm>
          </p:grpSpPr>
          <p:sp>
            <p:nvSpPr>
              <p:cNvPr id="22" name="Rectangle 113"/>
              <p:cNvSpPr>
                <a:spLocks noChangeArrowheads="1"/>
              </p:cNvSpPr>
              <p:nvPr/>
            </p:nvSpPr>
            <p:spPr bwMode="auto">
              <a:xfrm>
                <a:off x="4984311" y="1076885"/>
                <a:ext cx="662774" cy="195461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spc="-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반별검사결과관리</a:t>
                </a:r>
              </a:p>
            </p:txBody>
          </p:sp>
          <p:sp>
            <p:nvSpPr>
              <p:cNvPr id="23" name="Rectangle 113"/>
              <p:cNvSpPr>
                <a:spLocks noChangeArrowheads="1"/>
              </p:cNvSpPr>
              <p:nvPr/>
            </p:nvSpPr>
            <p:spPr bwMode="auto">
              <a:xfrm>
                <a:off x="4984309" y="907606"/>
                <a:ext cx="662776" cy="169279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spc="-5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spc="-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cxnSp>
          <p:nvCxnSpPr>
            <p:cNvPr id="26" name="직선 화살표 연결선 25"/>
            <p:cNvCxnSpPr/>
            <p:nvPr/>
          </p:nvCxnSpPr>
          <p:spPr>
            <a:xfrm>
              <a:off x="7908866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0" name="그룹 29"/>
            <p:cNvGrpSpPr/>
            <p:nvPr/>
          </p:nvGrpSpPr>
          <p:grpSpPr>
            <a:xfrm>
              <a:off x="7145810" y="907605"/>
              <a:ext cx="800684" cy="364740"/>
              <a:chOff x="8096684" y="907605"/>
              <a:chExt cx="687056" cy="364740"/>
            </a:xfrm>
          </p:grpSpPr>
          <p:sp>
            <p:nvSpPr>
              <p:cNvPr id="15" name="Rectangle 113"/>
              <p:cNvSpPr>
                <a:spLocks noChangeArrowheads="1"/>
              </p:cNvSpPr>
              <p:nvPr/>
            </p:nvSpPr>
            <p:spPr bwMode="auto">
              <a:xfrm>
                <a:off x="8096685" y="1076883"/>
                <a:ext cx="68705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ko-KR" altLang="en-US" sz="700" spc="-50" dirty="0" err="1">
                    <a:solidFill>
                      <a:schemeClr val="tx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학교급별검사결과통계</a:t>
                </a:r>
                <a:endParaRPr lang="ko-KR" altLang="en-US" sz="700" spc="-50" dirty="0">
                  <a:solidFill>
                    <a:schemeClr val="tx1"/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  <p:sp>
            <p:nvSpPr>
              <p:cNvPr id="16" name="Rectangle 113"/>
              <p:cNvSpPr>
                <a:spLocks noChangeArrowheads="1"/>
              </p:cNvSpPr>
              <p:nvPr/>
            </p:nvSpPr>
            <p:spPr bwMode="auto">
              <a:xfrm>
                <a:off x="8096684" y="907605"/>
                <a:ext cx="687056" cy="169278"/>
              </a:xfrm>
              <a:prstGeom prst="rect">
                <a:avLst/>
              </a:prstGeom>
              <a:solidFill>
                <a:srgbClr val="006600"/>
              </a:solidFill>
              <a:ln>
                <a:solidFill>
                  <a:srgbClr val="006600"/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b="1" spc="-100" dirty="0" err="1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b="1" spc="-100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b="1" spc="-100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</a:t>
                </a:r>
                <a:r>
                  <a:rPr lang="en-US" altLang="ko-KR" sz="800" b="1" spc="-100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b="1" spc="-100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지원</a:t>
                </a:r>
                <a:r>
                  <a:rPr lang="en-US" altLang="ko-KR" sz="800" b="1" spc="-100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r>
                  <a:rPr lang="ko-KR" altLang="en-US" sz="800" b="1" spc="-100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청</a:t>
                </a:r>
                <a:r>
                  <a:rPr lang="en-US" altLang="ko-KR" sz="800" b="1" spc="-100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b="1" spc="-100" dirty="0">
                  <a:solidFill>
                    <a:schemeClr val="bg1"/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grpSp>
          <p:nvGrpSpPr>
            <p:cNvPr id="29" name="그룹 28"/>
            <p:cNvGrpSpPr/>
            <p:nvPr/>
          </p:nvGrpSpPr>
          <p:grpSpPr>
            <a:xfrm>
              <a:off x="6233548" y="907607"/>
              <a:ext cx="800684" cy="364740"/>
              <a:chOff x="7298520" y="907607"/>
              <a:chExt cx="687056" cy="364740"/>
            </a:xfrm>
          </p:grpSpPr>
          <p:sp>
            <p:nvSpPr>
              <p:cNvPr id="19" name="Rectangle 113"/>
              <p:cNvSpPr>
                <a:spLocks noChangeArrowheads="1"/>
              </p:cNvSpPr>
              <p:nvPr/>
            </p:nvSpPr>
            <p:spPr bwMode="auto">
              <a:xfrm>
                <a:off x="7298521" y="1076885"/>
                <a:ext cx="68705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spc="-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학교별검사결과마감현황</a:t>
                </a:r>
              </a:p>
            </p:txBody>
          </p:sp>
          <p:sp>
            <p:nvSpPr>
              <p:cNvPr id="20" name="Rectangle 113"/>
              <p:cNvSpPr>
                <a:spLocks noChangeArrowheads="1"/>
              </p:cNvSpPr>
              <p:nvPr/>
            </p:nvSpPr>
            <p:spPr bwMode="auto">
              <a:xfrm>
                <a:off x="7298520" y="907607"/>
                <a:ext cx="687056" cy="16927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spc="-1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spc="-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spc="-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</a:t>
                </a:r>
                <a:r>
                  <a:rPr lang="en-US" altLang="ko-KR" sz="800" spc="-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spc="-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지원</a:t>
                </a:r>
                <a:r>
                  <a:rPr lang="en-US" altLang="ko-KR" sz="800" spc="-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r>
                  <a:rPr lang="ko-KR" altLang="en-US" sz="800" spc="-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청</a:t>
                </a:r>
                <a:r>
                  <a:rPr lang="en-US" altLang="ko-KR" sz="800" spc="-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spc="-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grpSp>
          <p:nvGrpSpPr>
            <p:cNvPr id="34" name="그룹 33"/>
            <p:cNvGrpSpPr/>
            <p:nvPr/>
          </p:nvGrpSpPr>
          <p:grpSpPr>
            <a:xfrm>
              <a:off x="8793581" y="907605"/>
              <a:ext cx="632286" cy="364740"/>
              <a:chOff x="8885570" y="907605"/>
              <a:chExt cx="687057" cy="364740"/>
            </a:xfrm>
          </p:grpSpPr>
          <p:sp>
            <p:nvSpPr>
              <p:cNvPr id="35" name="Rectangle 113"/>
              <p:cNvSpPr>
                <a:spLocks noChangeArrowheads="1"/>
              </p:cNvSpPr>
              <p:nvPr/>
            </p:nvSpPr>
            <p:spPr bwMode="auto">
              <a:xfrm>
                <a:off x="8885572" y="1076883"/>
                <a:ext cx="68705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ko-KR" altLang="en-US" sz="7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검사결과통계표</a:t>
                </a:r>
              </a:p>
            </p:txBody>
          </p:sp>
          <p:sp>
            <p:nvSpPr>
              <p:cNvPr id="36" name="Rectangle 113"/>
              <p:cNvSpPr>
                <a:spLocks noChangeArrowheads="1"/>
              </p:cNvSpPr>
              <p:nvPr/>
            </p:nvSpPr>
            <p:spPr bwMode="auto">
              <a:xfrm>
                <a:off x="8885570" y="907605"/>
                <a:ext cx="687056" cy="16927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ko-KR" altLang="en-US" sz="800" spc="-5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교육부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spc="-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cxnSp>
          <p:nvCxnSpPr>
            <p:cNvPr id="37" name="직선 화살표 연결선 36"/>
            <p:cNvCxnSpPr/>
            <p:nvPr/>
          </p:nvCxnSpPr>
          <p:spPr>
            <a:xfrm>
              <a:off x="8649838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1" name="그룹 30"/>
            <p:cNvGrpSpPr/>
            <p:nvPr/>
          </p:nvGrpSpPr>
          <p:grpSpPr>
            <a:xfrm>
              <a:off x="8052609" y="907605"/>
              <a:ext cx="632286" cy="364740"/>
              <a:chOff x="8885570" y="907605"/>
              <a:chExt cx="687057" cy="364740"/>
            </a:xfrm>
          </p:grpSpPr>
          <p:sp>
            <p:nvSpPr>
              <p:cNvPr id="24" name="Rectangle 113"/>
              <p:cNvSpPr>
                <a:spLocks noChangeArrowheads="1"/>
              </p:cNvSpPr>
              <p:nvPr/>
            </p:nvSpPr>
            <p:spPr bwMode="auto">
              <a:xfrm>
                <a:off x="8885572" y="1076883"/>
                <a:ext cx="68705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ko-KR" altLang="en-US" sz="7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검사결과마감처리</a:t>
                </a:r>
              </a:p>
            </p:txBody>
          </p:sp>
          <p:sp>
            <p:nvSpPr>
              <p:cNvPr id="25" name="Rectangle 113"/>
              <p:cNvSpPr>
                <a:spLocks noChangeArrowheads="1"/>
              </p:cNvSpPr>
              <p:nvPr/>
            </p:nvSpPr>
            <p:spPr bwMode="auto">
              <a:xfrm>
                <a:off x="8885570" y="907605"/>
                <a:ext cx="687056" cy="16927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ko-KR" altLang="en-US" sz="800" spc="-5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교육청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spc="-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</p:grpSp>
      <p:sp>
        <p:nvSpPr>
          <p:cNvPr id="40" name="직사각형 39"/>
          <p:cNvSpPr/>
          <p:nvPr/>
        </p:nvSpPr>
        <p:spPr>
          <a:xfrm>
            <a:off x="1508543" y="2584683"/>
            <a:ext cx="1069667" cy="197979"/>
          </a:xfrm>
          <a:prstGeom prst="rect">
            <a:avLst/>
          </a:prstGeom>
          <a:noFill/>
          <a:ln w="25400">
            <a:solidFill>
              <a:srgbClr val="FD531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2" name="타원 41"/>
          <p:cNvSpPr/>
          <p:nvPr/>
        </p:nvSpPr>
        <p:spPr>
          <a:xfrm>
            <a:off x="1417103" y="2493243"/>
            <a:ext cx="182880" cy="182880"/>
          </a:xfrm>
          <a:prstGeom prst="ellipse">
            <a:avLst/>
          </a:prstGeom>
          <a:solidFill>
            <a:srgbClr val="FD5312"/>
          </a:solidFill>
          <a:ln w="25400">
            <a:solidFill>
              <a:srgbClr val="FD531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b="1" dirty="0">
                <a:latin typeface="+mn-ea"/>
              </a:rPr>
              <a:t>2</a:t>
            </a:r>
            <a:endParaRPr lang="ko-KR" altLang="en-US" sz="1100" b="1" dirty="0">
              <a:latin typeface="+mn-ea"/>
            </a:endParaRPr>
          </a:p>
        </p:txBody>
      </p:sp>
      <p:sp>
        <p:nvSpPr>
          <p:cNvPr id="38" name="직사각형 37">
            <a:extLst>
              <a:ext uri="{FF2B5EF4-FFF2-40B4-BE49-F238E27FC236}">
                <a16:creationId xmlns:a16="http://schemas.microsoft.com/office/drawing/2014/main" xmlns="" id="{7E13B21E-D9E5-4BE6-AB9C-ADCDEF6AE8BD}"/>
              </a:ext>
            </a:extLst>
          </p:cNvPr>
          <p:cNvSpPr/>
          <p:nvPr/>
        </p:nvSpPr>
        <p:spPr>
          <a:xfrm>
            <a:off x="340635" y="6087967"/>
            <a:ext cx="4643673" cy="203133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000">
              <a:lnSpc>
                <a:spcPct val="120000"/>
              </a:lnSpc>
            </a:pP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② 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[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마감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] 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버튼을 클릭하고 나면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마감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(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제출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) 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일시가 표시됨</a:t>
            </a:r>
            <a:endParaRPr lang="en-US" altLang="ko-KR" sz="1100" b="1" dirty="0">
              <a:ln>
                <a:solidFill>
                  <a:schemeClr val="tx1">
                    <a:lumMod val="85000"/>
                    <a:lumOff val="15000"/>
                    <a:alpha val="0"/>
                  </a:schemeClr>
                </a:solidFill>
              </a:ln>
              <a:solidFill>
                <a:srgbClr val="FD5312"/>
              </a:solidFill>
              <a:latin typeface="나눔바른고딕" panose="020B0600000101010101" charset="-127"/>
              <a:ea typeface="나눔바른고딕" panose="020B0600000101010101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05924653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그림 42"/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281263" y="1781551"/>
            <a:ext cx="9360000" cy="4201200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</p:pic>
      <p:sp>
        <p:nvSpPr>
          <p:cNvPr id="93" name="TextBox 4">
            <a:extLst>
              <a:ext uri="{FF2B5EF4-FFF2-40B4-BE49-F238E27FC236}">
                <a16:creationId xmlns:a16="http://schemas.microsoft.com/office/drawing/2014/main" xmlns="" id="{B2A2134E-34A5-422C-8D66-092F6558A4F0}"/>
              </a:ext>
            </a:extLst>
          </p:cNvPr>
          <p:cNvSpPr txBox="1"/>
          <p:nvPr/>
        </p:nvSpPr>
        <p:spPr>
          <a:xfrm>
            <a:off x="96327" y="39171"/>
            <a:ext cx="51569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000" b="1" spc="-7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시도교육청 주요 업무처리 방법</a:t>
            </a:r>
          </a:p>
        </p:txBody>
      </p:sp>
      <p:sp>
        <p:nvSpPr>
          <p:cNvPr id="14" name="모서리가 둥근 직사각형 13">
            <a:extLst>
              <a:ext uri="{FF2B5EF4-FFF2-40B4-BE49-F238E27FC236}">
                <a16:creationId xmlns:a16="http://schemas.microsoft.com/office/drawing/2014/main" xmlns="" id="{A48839FD-54EA-214C-BE98-4BDD2DF3094C}"/>
              </a:ext>
            </a:extLst>
          </p:cNvPr>
          <p:cNvSpPr/>
          <p:nvPr/>
        </p:nvSpPr>
        <p:spPr>
          <a:xfrm>
            <a:off x="163006" y="802346"/>
            <a:ext cx="3642849" cy="669007"/>
          </a:xfrm>
          <a:prstGeom prst="roundRect">
            <a:avLst>
              <a:gd name="adj" fmla="val 50000"/>
            </a:avLst>
          </a:prstGeom>
          <a:solidFill>
            <a:srgbClr val="E2F0D9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4. </a:t>
            </a:r>
            <a:r>
              <a:rPr lang="ko-KR" altLang="en-US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교육청 </a:t>
            </a:r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– </a:t>
            </a:r>
            <a:r>
              <a:rPr lang="ko-KR" altLang="en-US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검사결과관리</a:t>
            </a:r>
            <a:endParaRPr lang="en-US" altLang="ko-KR" sz="1600" b="1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66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r>
              <a:rPr lang="en-US" altLang="ko-KR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4.4. </a:t>
            </a:r>
            <a:r>
              <a:rPr lang="ko-KR" altLang="en-US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검사결과마감처리</a:t>
            </a:r>
            <a:r>
              <a:rPr lang="en-US" altLang="ko-KR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(1/2)</a:t>
            </a:r>
            <a:endParaRPr lang="ko-KR" altLang="en-US" b="1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66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5" name="사각형: 둥근 모서리 81">
            <a:extLst>
              <a:ext uri="{FF2B5EF4-FFF2-40B4-BE49-F238E27FC236}">
                <a16:creationId xmlns:a16="http://schemas.microsoft.com/office/drawing/2014/main" xmlns="" id="{E908EED5-9D07-442C-87CA-697451B62CB7}"/>
              </a:ext>
            </a:extLst>
          </p:cNvPr>
          <p:cNvSpPr/>
          <p:nvPr/>
        </p:nvSpPr>
        <p:spPr>
          <a:xfrm>
            <a:off x="3970021" y="802347"/>
            <a:ext cx="5662930" cy="550546"/>
          </a:xfrm>
          <a:prstGeom prst="roundRect">
            <a:avLst>
              <a:gd name="adj" fmla="val 6492"/>
            </a:avLst>
          </a:prstGeom>
          <a:solidFill>
            <a:schemeClr val="bg1"/>
          </a:solidFill>
          <a:ln w="6350">
            <a:solidFill>
              <a:schemeClr val="bg1">
                <a:lumMod val="75000"/>
              </a:schemeClr>
            </a:solidFill>
          </a:ln>
          <a:effectLst>
            <a:outerShdw blurRad="889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defTabSz="1090746" fontAlgn="ctr" latinLnBrk="0">
              <a:buClr>
                <a:srgbClr val="336699"/>
              </a:buClr>
              <a:defRPr/>
            </a:pPr>
            <a:endParaRPr kumimoji="1" lang="en-US" altLang="ko-KR" sz="200" b="1" kern="0" dirty="0">
              <a:ln w="0">
                <a:solidFill>
                  <a:srgbClr val="0B4355">
                    <a:alpha val="5000"/>
                  </a:srgbClr>
                </a:solidFill>
              </a:ln>
              <a:solidFill>
                <a:srgbClr val="C00000"/>
              </a:solidFill>
              <a:latin typeface="나눔바른고딕" panose="020B0600000101010101" charset="-127"/>
              <a:ea typeface="나눔바른고딕" panose="020B0600000101010101" charset="-127"/>
              <a:sym typeface="Wingdings" pitchFamily="2" charset="2"/>
            </a:endParaRPr>
          </a:p>
        </p:txBody>
      </p:sp>
      <p:grpSp>
        <p:nvGrpSpPr>
          <p:cNvPr id="33" name="그룹 32"/>
          <p:cNvGrpSpPr/>
          <p:nvPr/>
        </p:nvGrpSpPr>
        <p:grpSpPr>
          <a:xfrm>
            <a:off x="4079992" y="907605"/>
            <a:ext cx="5451357" cy="364742"/>
            <a:chOff x="4079993" y="907605"/>
            <a:chExt cx="5345874" cy="364742"/>
          </a:xfrm>
        </p:grpSpPr>
        <p:cxnSp>
          <p:nvCxnSpPr>
            <p:cNvPr id="7" name="직선 화살표 연결선 6"/>
            <p:cNvCxnSpPr/>
            <p:nvPr/>
          </p:nvCxnSpPr>
          <p:spPr>
            <a:xfrm>
              <a:off x="4614193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직선 화살표 연결선 7"/>
            <p:cNvCxnSpPr/>
            <p:nvPr/>
          </p:nvCxnSpPr>
          <p:spPr>
            <a:xfrm>
              <a:off x="5292563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직선 화살표 연결선 8"/>
            <p:cNvCxnSpPr/>
            <p:nvPr/>
          </p:nvCxnSpPr>
          <p:spPr>
            <a:xfrm>
              <a:off x="6090136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직선 화살표 연결선 9"/>
            <p:cNvCxnSpPr/>
            <p:nvPr/>
          </p:nvCxnSpPr>
          <p:spPr>
            <a:xfrm>
              <a:off x="7002067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7" name="그룹 26"/>
            <p:cNvGrpSpPr/>
            <p:nvPr/>
          </p:nvGrpSpPr>
          <p:grpSpPr>
            <a:xfrm>
              <a:off x="4753326" y="907606"/>
              <a:ext cx="567815" cy="364740"/>
              <a:chOff x="5693299" y="907606"/>
              <a:chExt cx="687056" cy="364740"/>
            </a:xfrm>
          </p:grpSpPr>
          <p:sp>
            <p:nvSpPr>
              <p:cNvPr id="12" name="Rectangle 113"/>
              <p:cNvSpPr>
                <a:spLocks noChangeArrowheads="1"/>
              </p:cNvSpPr>
              <p:nvPr/>
            </p:nvSpPr>
            <p:spPr bwMode="auto">
              <a:xfrm>
                <a:off x="5693301" y="1076885"/>
                <a:ext cx="687054" cy="195461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반별검사결과</a:t>
                </a:r>
              </a:p>
            </p:txBody>
          </p:sp>
          <p:sp>
            <p:nvSpPr>
              <p:cNvPr id="13" name="Rectangle 113"/>
              <p:cNvSpPr>
                <a:spLocks noChangeArrowheads="1"/>
              </p:cNvSpPr>
              <p:nvPr/>
            </p:nvSpPr>
            <p:spPr bwMode="auto">
              <a:xfrm>
                <a:off x="5693299" y="907606"/>
                <a:ext cx="687056" cy="169279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spc="-5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spc="-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grpSp>
          <p:nvGrpSpPr>
            <p:cNvPr id="28" name="그룹 27"/>
            <p:cNvGrpSpPr/>
            <p:nvPr/>
          </p:nvGrpSpPr>
          <p:grpSpPr>
            <a:xfrm>
              <a:off x="5434914" y="907606"/>
              <a:ext cx="687056" cy="364740"/>
              <a:chOff x="6497545" y="907606"/>
              <a:chExt cx="687056" cy="364740"/>
            </a:xfrm>
          </p:grpSpPr>
          <p:sp>
            <p:nvSpPr>
              <p:cNvPr id="17" name="Rectangle 113"/>
              <p:cNvSpPr>
                <a:spLocks noChangeArrowheads="1"/>
              </p:cNvSpPr>
              <p:nvPr/>
            </p:nvSpPr>
            <p:spPr bwMode="auto">
              <a:xfrm>
                <a:off x="6497547" y="1076885"/>
                <a:ext cx="687054" cy="195461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spc="-5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검사결과통계및제출</a:t>
                </a:r>
                <a:endParaRPr lang="ko-KR" altLang="en-US" sz="700" spc="-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  <p:sp>
            <p:nvSpPr>
              <p:cNvPr id="18" name="Rectangle 113"/>
              <p:cNvSpPr>
                <a:spLocks noChangeArrowheads="1"/>
              </p:cNvSpPr>
              <p:nvPr/>
            </p:nvSpPr>
            <p:spPr bwMode="auto">
              <a:xfrm>
                <a:off x="6497545" y="907606"/>
                <a:ext cx="687056" cy="169279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spc="-5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spc="-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grpSp>
          <p:nvGrpSpPr>
            <p:cNvPr id="21" name="그룹 20"/>
            <p:cNvGrpSpPr/>
            <p:nvPr/>
          </p:nvGrpSpPr>
          <p:grpSpPr>
            <a:xfrm>
              <a:off x="4079993" y="907606"/>
              <a:ext cx="567815" cy="364740"/>
              <a:chOff x="4984309" y="907606"/>
              <a:chExt cx="662776" cy="364740"/>
            </a:xfrm>
          </p:grpSpPr>
          <p:sp>
            <p:nvSpPr>
              <p:cNvPr id="22" name="Rectangle 113"/>
              <p:cNvSpPr>
                <a:spLocks noChangeArrowheads="1"/>
              </p:cNvSpPr>
              <p:nvPr/>
            </p:nvSpPr>
            <p:spPr bwMode="auto">
              <a:xfrm>
                <a:off x="4984311" y="1076885"/>
                <a:ext cx="662774" cy="195461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spc="-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반별검사결과관리</a:t>
                </a:r>
              </a:p>
            </p:txBody>
          </p:sp>
          <p:sp>
            <p:nvSpPr>
              <p:cNvPr id="23" name="Rectangle 113"/>
              <p:cNvSpPr>
                <a:spLocks noChangeArrowheads="1"/>
              </p:cNvSpPr>
              <p:nvPr/>
            </p:nvSpPr>
            <p:spPr bwMode="auto">
              <a:xfrm>
                <a:off x="4984309" y="907606"/>
                <a:ext cx="662776" cy="169279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spc="-5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spc="-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cxnSp>
          <p:nvCxnSpPr>
            <p:cNvPr id="26" name="직선 화살표 연결선 25"/>
            <p:cNvCxnSpPr/>
            <p:nvPr/>
          </p:nvCxnSpPr>
          <p:spPr>
            <a:xfrm>
              <a:off x="7908866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0" name="그룹 29"/>
            <p:cNvGrpSpPr/>
            <p:nvPr/>
          </p:nvGrpSpPr>
          <p:grpSpPr>
            <a:xfrm>
              <a:off x="7145810" y="907605"/>
              <a:ext cx="800684" cy="364740"/>
              <a:chOff x="8096684" y="907605"/>
              <a:chExt cx="687056" cy="364740"/>
            </a:xfrm>
          </p:grpSpPr>
          <p:sp>
            <p:nvSpPr>
              <p:cNvPr id="15" name="Rectangle 113"/>
              <p:cNvSpPr>
                <a:spLocks noChangeArrowheads="1"/>
              </p:cNvSpPr>
              <p:nvPr/>
            </p:nvSpPr>
            <p:spPr bwMode="auto">
              <a:xfrm>
                <a:off x="8096685" y="1076883"/>
                <a:ext cx="68705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spc="-5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학교급별검사결과통계</a:t>
                </a:r>
                <a:endParaRPr lang="ko-KR" altLang="en-US" sz="700" spc="-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  <p:sp>
            <p:nvSpPr>
              <p:cNvPr id="16" name="Rectangle 113"/>
              <p:cNvSpPr>
                <a:spLocks noChangeArrowheads="1"/>
              </p:cNvSpPr>
              <p:nvPr/>
            </p:nvSpPr>
            <p:spPr bwMode="auto">
              <a:xfrm>
                <a:off x="8096684" y="907605"/>
                <a:ext cx="687056" cy="16927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spc="-1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spc="-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spc="-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</a:t>
                </a:r>
                <a:r>
                  <a:rPr lang="en-US" altLang="ko-KR" sz="800" spc="-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spc="-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지원</a:t>
                </a:r>
                <a:r>
                  <a:rPr lang="en-US" altLang="ko-KR" sz="800" spc="-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r>
                  <a:rPr lang="ko-KR" altLang="en-US" sz="800" spc="-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청</a:t>
                </a:r>
                <a:r>
                  <a:rPr lang="en-US" altLang="ko-KR" sz="800" spc="-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spc="-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grpSp>
          <p:nvGrpSpPr>
            <p:cNvPr id="29" name="그룹 28"/>
            <p:cNvGrpSpPr/>
            <p:nvPr/>
          </p:nvGrpSpPr>
          <p:grpSpPr>
            <a:xfrm>
              <a:off x="6233548" y="907607"/>
              <a:ext cx="800684" cy="364740"/>
              <a:chOff x="7298520" y="907607"/>
              <a:chExt cx="687056" cy="364740"/>
            </a:xfrm>
          </p:grpSpPr>
          <p:sp>
            <p:nvSpPr>
              <p:cNvPr id="19" name="Rectangle 113"/>
              <p:cNvSpPr>
                <a:spLocks noChangeArrowheads="1"/>
              </p:cNvSpPr>
              <p:nvPr/>
            </p:nvSpPr>
            <p:spPr bwMode="auto">
              <a:xfrm>
                <a:off x="7298521" y="1076885"/>
                <a:ext cx="68705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spc="-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학교별검사결과마감현황</a:t>
                </a:r>
              </a:p>
            </p:txBody>
          </p:sp>
          <p:sp>
            <p:nvSpPr>
              <p:cNvPr id="20" name="Rectangle 113"/>
              <p:cNvSpPr>
                <a:spLocks noChangeArrowheads="1"/>
              </p:cNvSpPr>
              <p:nvPr/>
            </p:nvSpPr>
            <p:spPr bwMode="auto">
              <a:xfrm>
                <a:off x="7298520" y="907607"/>
                <a:ext cx="687056" cy="16927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spc="-1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spc="-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spc="-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</a:t>
                </a:r>
                <a:r>
                  <a:rPr lang="en-US" altLang="ko-KR" sz="800" spc="-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spc="-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지원</a:t>
                </a:r>
                <a:r>
                  <a:rPr lang="en-US" altLang="ko-KR" sz="800" spc="-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r>
                  <a:rPr lang="ko-KR" altLang="en-US" sz="800" spc="-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청</a:t>
                </a:r>
                <a:r>
                  <a:rPr lang="en-US" altLang="ko-KR" sz="800" spc="-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spc="-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grpSp>
          <p:nvGrpSpPr>
            <p:cNvPr id="34" name="그룹 33"/>
            <p:cNvGrpSpPr/>
            <p:nvPr/>
          </p:nvGrpSpPr>
          <p:grpSpPr>
            <a:xfrm>
              <a:off x="8793581" y="907605"/>
              <a:ext cx="632286" cy="364740"/>
              <a:chOff x="8885570" y="907605"/>
              <a:chExt cx="687057" cy="364740"/>
            </a:xfrm>
          </p:grpSpPr>
          <p:sp>
            <p:nvSpPr>
              <p:cNvPr id="35" name="Rectangle 113"/>
              <p:cNvSpPr>
                <a:spLocks noChangeArrowheads="1"/>
              </p:cNvSpPr>
              <p:nvPr/>
            </p:nvSpPr>
            <p:spPr bwMode="auto">
              <a:xfrm>
                <a:off x="8885572" y="1076883"/>
                <a:ext cx="68705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ko-KR" altLang="en-US" sz="7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검사결과통계표</a:t>
                </a:r>
              </a:p>
            </p:txBody>
          </p:sp>
          <p:sp>
            <p:nvSpPr>
              <p:cNvPr id="36" name="Rectangle 113"/>
              <p:cNvSpPr>
                <a:spLocks noChangeArrowheads="1"/>
              </p:cNvSpPr>
              <p:nvPr/>
            </p:nvSpPr>
            <p:spPr bwMode="auto">
              <a:xfrm>
                <a:off x="8885570" y="907605"/>
                <a:ext cx="687056" cy="16927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ko-KR" altLang="en-US" sz="800" spc="-5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교육부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spc="-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cxnSp>
          <p:nvCxnSpPr>
            <p:cNvPr id="37" name="직선 화살표 연결선 36"/>
            <p:cNvCxnSpPr/>
            <p:nvPr/>
          </p:nvCxnSpPr>
          <p:spPr>
            <a:xfrm>
              <a:off x="8649838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1" name="그룹 30"/>
            <p:cNvGrpSpPr/>
            <p:nvPr/>
          </p:nvGrpSpPr>
          <p:grpSpPr>
            <a:xfrm>
              <a:off x="8052609" y="907605"/>
              <a:ext cx="632286" cy="364740"/>
              <a:chOff x="8885570" y="907605"/>
              <a:chExt cx="687057" cy="364740"/>
            </a:xfrm>
          </p:grpSpPr>
          <p:sp>
            <p:nvSpPr>
              <p:cNvPr id="24" name="Rectangle 113"/>
              <p:cNvSpPr>
                <a:spLocks noChangeArrowheads="1"/>
              </p:cNvSpPr>
              <p:nvPr/>
            </p:nvSpPr>
            <p:spPr bwMode="auto">
              <a:xfrm>
                <a:off x="8885572" y="1076883"/>
                <a:ext cx="68705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dirty="0">
                    <a:solidFill>
                      <a:schemeClr val="tx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검사결과마감처리</a:t>
                </a:r>
              </a:p>
            </p:txBody>
          </p:sp>
          <p:sp>
            <p:nvSpPr>
              <p:cNvPr id="25" name="Rectangle 113"/>
              <p:cNvSpPr>
                <a:spLocks noChangeArrowheads="1"/>
              </p:cNvSpPr>
              <p:nvPr/>
            </p:nvSpPr>
            <p:spPr bwMode="auto">
              <a:xfrm>
                <a:off x="8885570" y="907605"/>
                <a:ext cx="687056" cy="169278"/>
              </a:xfrm>
              <a:prstGeom prst="rect">
                <a:avLst/>
              </a:prstGeom>
              <a:solidFill>
                <a:srgbClr val="006600"/>
              </a:solidFill>
              <a:ln>
                <a:solidFill>
                  <a:srgbClr val="006600"/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b="1" spc="-50" dirty="0" err="1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b="1" spc="-50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b="1" spc="-50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교육청</a:t>
                </a:r>
                <a:r>
                  <a:rPr lang="en-US" altLang="ko-KR" sz="800" b="1" spc="-50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b="1" spc="-50" dirty="0">
                  <a:solidFill>
                    <a:schemeClr val="bg1"/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</p:grpSp>
      <p:sp>
        <p:nvSpPr>
          <p:cNvPr id="50" name="직사각형 49"/>
          <p:cNvSpPr/>
          <p:nvPr/>
        </p:nvSpPr>
        <p:spPr>
          <a:xfrm>
            <a:off x="9103521" y="2588107"/>
            <a:ext cx="511967" cy="171762"/>
          </a:xfrm>
          <a:prstGeom prst="rect">
            <a:avLst/>
          </a:prstGeom>
          <a:noFill/>
          <a:ln w="25400">
            <a:solidFill>
              <a:srgbClr val="FD531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1" name="타원 50"/>
          <p:cNvSpPr/>
          <p:nvPr/>
        </p:nvSpPr>
        <p:spPr>
          <a:xfrm>
            <a:off x="9496427" y="2446662"/>
            <a:ext cx="182880" cy="182880"/>
          </a:xfrm>
          <a:prstGeom prst="ellipse">
            <a:avLst/>
          </a:prstGeom>
          <a:solidFill>
            <a:srgbClr val="FD5312"/>
          </a:solidFill>
          <a:ln w="25400">
            <a:solidFill>
              <a:srgbClr val="FD531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b="1" dirty="0">
                <a:latin typeface="+mn-ea"/>
              </a:rPr>
              <a:t>2</a:t>
            </a:r>
            <a:endParaRPr lang="ko-KR" altLang="en-US" sz="1100" b="1" dirty="0">
              <a:latin typeface="+mn-ea"/>
            </a:endParaRPr>
          </a:p>
        </p:txBody>
      </p:sp>
      <p:sp>
        <p:nvSpPr>
          <p:cNvPr id="52" name="직사각형 51"/>
          <p:cNvSpPr/>
          <p:nvPr/>
        </p:nvSpPr>
        <p:spPr>
          <a:xfrm>
            <a:off x="8334376" y="2588107"/>
            <a:ext cx="750093" cy="171762"/>
          </a:xfrm>
          <a:prstGeom prst="rect">
            <a:avLst/>
          </a:prstGeom>
          <a:noFill/>
          <a:ln w="25400">
            <a:solidFill>
              <a:srgbClr val="FD531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5" name="타원 44"/>
          <p:cNvSpPr/>
          <p:nvPr/>
        </p:nvSpPr>
        <p:spPr>
          <a:xfrm>
            <a:off x="8224832" y="2446662"/>
            <a:ext cx="182880" cy="182880"/>
          </a:xfrm>
          <a:prstGeom prst="ellipse">
            <a:avLst/>
          </a:prstGeom>
          <a:solidFill>
            <a:srgbClr val="FD5312"/>
          </a:solidFill>
          <a:ln w="25400">
            <a:solidFill>
              <a:srgbClr val="FD531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b="1" dirty="0">
                <a:latin typeface="+mn-ea"/>
              </a:rPr>
              <a:t>1</a:t>
            </a:r>
            <a:endParaRPr lang="ko-KR" altLang="en-US" sz="1100" b="1" dirty="0">
              <a:latin typeface="+mn-ea"/>
            </a:endParaRPr>
          </a:p>
        </p:txBody>
      </p:sp>
      <p:sp>
        <p:nvSpPr>
          <p:cNvPr id="42" name="직사각형 41">
            <a:extLst>
              <a:ext uri="{FF2B5EF4-FFF2-40B4-BE49-F238E27FC236}">
                <a16:creationId xmlns:a16="http://schemas.microsoft.com/office/drawing/2014/main" xmlns="" id="{7E13B21E-D9E5-4BE6-AB9C-ADCDEF6AE8BD}"/>
              </a:ext>
            </a:extLst>
          </p:cNvPr>
          <p:cNvSpPr/>
          <p:nvPr/>
        </p:nvSpPr>
        <p:spPr>
          <a:xfrm>
            <a:off x="340635" y="6087967"/>
            <a:ext cx="4643673" cy="609398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000">
              <a:lnSpc>
                <a:spcPct val="120000"/>
              </a:lnSpc>
            </a:pP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① 교육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(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지원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)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청별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검사결과 마감 현황을 조회함</a:t>
            </a:r>
            <a:endParaRPr lang="en-US" altLang="ko-KR" sz="1100" b="1" dirty="0">
              <a:ln>
                <a:solidFill>
                  <a:schemeClr val="tx1">
                    <a:lumMod val="85000"/>
                    <a:lumOff val="15000"/>
                    <a:alpha val="0"/>
                  </a:schemeClr>
                </a:solidFill>
              </a:ln>
              <a:solidFill>
                <a:srgbClr val="FD5312"/>
              </a:solidFill>
              <a:latin typeface="나눔바른고딕" panose="020B0600000101010101" charset="-127"/>
              <a:ea typeface="나눔바른고딕" panose="020B0600000101010101" charset="-127"/>
            </a:endParaRPr>
          </a:p>
          <a:p>
            <a:pPr marL="36000">
              <a:lnSpc>
                <a:spcPct val="120000"/>
              </a:lnSpc>
            </a:pP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② 시도교육청 검사결과를 마감하고 교육부로 제출함</a:t>
            </a:r>
          </a:p>
          <a:p>
            <a:pPr marL="36000">
              <a:lnSpc>
                <a:spcPct val="120000"/>
              </a:lnSpc>
            </a:pP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※ 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교육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(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지원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)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청별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검사결과통계 마감해야 교육부 제출이 가능함</a:t>
            </a:r>
          </a:p>
        </p:txBody>
      </p:sp>
    </p:spTree>
    <p:extLst>
      <p:ext uri="{BB962C8B-B14F-4D97-AF65-F5344CB8AC3E}">
        <p14:creationId xmlns:p14="http://schemas.microsoft.com/office/powerpoint/2010/main" val="36942826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모서리가 둥근 직사각형 22">
            <a:extLst>
              <a:ext uri="{FF2B5EF4-FFF2-40B4-BE49-F238E27FC236}">
                <a16:creationId xmlns:a16="http://schemas.microsoft.com/office/drawing/2014/main" xmlns="" id="{A48839FD-54EA-214C-BE98-4BDD2DF3094C}"/>
              </a:ext>
            </a:extLst>
          </p:cNvPr>
          <p:cNvSpPr/>
          <p:nvPr/>
        </p:nvSpPr>
        <p:spPr>
          <a:xfrm>
            <a:off x="151038" y="773606"/>
            <a:ext cx="5388708" cy="532421"/>
          </a:xfrm>
          <a:prstGeom prst="roundRect">
            <a:avLst>
              <a:gd name="adj" fmla="val 50000"/>
            </a:avLst>
          </a:prstGeom>
          <a:solidFill>
            <a:schemeClr val="accent6">
              <a:lumMod val="20000"/>
              <a:lumOff val="8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200" b="1" spc="-100" dirty="0" err="1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학생정서</a:t>
            </a:r>
            <a:r>
              <a:rPr lang="ko-KR" altLang="en-US" sz="2200" b="1" spc="-100" dirty="0" err="1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∙</a:t>
            </a:r>
            <a:r>
              <a:rPr lang="ko-KR" altLang="en-US" sz="2200" b="1" spc="-100" dirty="0" err="1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행동특성검사</a:t>
            </a:r>
            <a:r>
              <a:rPr lang="ko-KR" altLang="en-US" sz="2200" b="1" spc="-1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업무 절차</a:t>
            </a:r>
            <a:r>
              <a:rPr lang="en-US" altLang="ko-KR" sz="2200" b="1" spc="-1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(1/2)</a:t>
            </a:r>
            <a:r>
              <a:rPr lang="ko-KR" altLang="en-US" sz="2200" b="1" spc="-1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  <a:endParaRPr kumimoji="1" lang="x-none" altLang="en-US" sz="2200" dirty="0">
              <a:solidFill>
                <a:srgbClr val="006600"/>
              </a:solidFill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xmlns="" id="{B2A2134E-34A5-422C-8D66-092F6558A4F0}"/>
              </a:ext>
            </a:extLst>
          </p:cNvPr>
          <p:cNvSpPr txBox="1"/>
          <p:nvPr/>
        </p:nvSpPr>
        <p:spPr>
          <a:xfrm>
            <a:off x="96327" y="39171"/>
            <a:ext cx="51569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2000" b="1" spc="-7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2026</a:t>
            </a:r>
            <a:r>
              <a:rPr lang="ko-KR" altLang="en-US" sz="2000" b="1" spc="-7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년 학생정서</a:t>
            </a:r>
            <a:r>
              <a:rPr lang="ko-KR" altLang="en-US" sz="2000" b="1" spc="-7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∙</a:t>
            </a:r>
            <a:r>
              <a:rPr lang="ko-KR" altLang="en-US" sz="2000" b="1" spc="-7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행동특성검사 주요 안내 사항</a:t>
            </a:r>
          </a:p>
        </p:txBody>
      </p:sp>
      <p:graphicFrame>
        <p:nvGraphicFramePr>
          <p:cNvPr id="66" name="표 6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67037121"/>
              </p:ext>
            </p:extLst>
          </p:nvPr>
        </p:nvGraphicFramePr>
        <p:xfrm>
          <a:off x="772289" y="1640352"/>
          <a:ext cx="8207377" cy="4611684"/>
        </p:xfrm>
        <a:graphic>
          <a:graphicData uri="http://schemas.openxmlformats.org/drawingml/2006/table">
            <a:tbl>
              <a:tblPr/>
              <a:tblGrid>
                <a:gridCol w="71620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6355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027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577056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457463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485543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1334658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  <a:gridCol w="546304">
                  <a:extLst>
                    <a:ext uri="{9D8B030D-6E8A-4147-A177-3AD203B41FA5}">
                      <a16:colId xmlns:a16="http://schemas.microsoft.com/office/drawing/2014/main" xmlns="" val="20008"/>
                    </a:ext>
                  </a:extLst>
                </a:gridCol>
                <a:gridCol w="1396326">
                  <a:extLst>
                    <a:ext uri="{9D8B030D-6E8A-4147-A177-3AD203B41FA5}">
                      <a16:colId xmlns:a16="http://schemas.microsoft.com/office/drawing/2014/main" xmlns="" val="20009"/>
                    </a:ext>
                  </a:extLst>
                </a:gridCol>
              </a:tblGrid>
              <a:tr h="465646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9pPr>
                    </a:lstStyle>
                    <a:p>
                      <a:pPr marL="0" marR="0" indent="0" algn="ctr" fontAlgn="base" latinLnBrk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b="1" kern="0" spc="0" dirty="0">
                          <a:solidFill>
                            <a:schemeClr val="tx1"/>
                          </a:solidFill>
                          <a:effectLst/>
                          <a:latin typeface="나눔스퀘어라운드 ExtraBold" panose="020B0600000101010101" pitchFamily="50" charset="-127"/>
                          <a:ea typeface="나눔스퀘어라운드 ExtraBold" panose="020B0600000101010101" pitchFamily="50" charset="-127"/>
                        </a:rPr>
                        <a:t>절차</a:t>
                      </a:r>
                    </a:p>
                  </a:txBody>
                  <a:tcPr marL="64758" marR="64758" marT="17903" marB="1790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AA7"/>
                    </a:solidFill>
                  </a:tcPr>
                </a:tc>
                <a:tc rowSpan="4"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9pPr>
                    </a:lstStyle>
                    <a:p>
                      <a:pPr marL="0" marR="0" indent="0" algn="l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스퀘어라운드 ExtraBold" panose="020B0600000101010101" pitchFamily="50" charset="-127"/>
                        <a:ea typeface="나눔스퀘어라운드 ExtraBold" panose="020B0600000101010101" pitchFamily="50" charset="-127"/>
                      </a:endParaRPr>
                    </a:p>
                  </a:txBody>
                  <a:tcPr marL="64758" marR="64758" marT="17903" marB="1790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9pPr>
                    </a:lstStyle>
                    <a:p>
                      <a:pPr marL="0" marR="0" indent="0" algn="ctr" fontAlgn="base" latinLnBrk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000" b="1" kern="0" spc="0" dirty="0">
                          <a:solidFill>
                            <a:schemeClr val="tx1"/>
                          </a:solidFill>
                          <a:effectLst/>
                          <a:latin typeface="나눔스퀘어라운드 ExtraBold" panose="020B0600000101010101" pitchFamily="50" charset="-127"/>
                          <a:ea typeface="나눔스퀘어라운드 ExtraBold" panose="020B0600000101010101" pitchFamily="50" charset="-127"/>
                        </a:rPr>
                        <a:t>1</a:t>
                      </a:r>
                      <a:r>
                        <a:rPr lang="ko-KR" altLang="en-US" sz="1000" b="1" kern="0" spc="0" dirty="0">
                          <a:solidFill>
                            <a:schemeClr val="tx1"/>
                          </a:solidFill>
                          <a:effectLst/>
                          <a:latin typeface="나눔스퀘어라운드 ExtraBold" panose="020B0600000101010101" pitchFamily="50" charset="-127"/>
                          <a:ea typeface="나눔스퀘어라운드 ExtraBold" panose="020B0600000101010101" pitchFamily="50" charset="-127"/>
                        </a:rPr>
                        <a:t>차 검사</a:t>
                      </a:r>
                    </a:p>
                    <a:p>
                      <a:pPr marL="0" marR="0" indent="0" algn="ctr" fontAlgn="base" latinLnBrk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000" b="1" kern="0" spc="0" dirty="0">
                          <a:solidFill>
                            <a:schemeClr val="tx1"/>
                          </a:solidFill>
                          <a:effectLst/>
                          <a:latin typeface="나눔스퀘어라운드 ExtraBold" panose="020B0600000101010101" pitchFamily="50" charset="-127"/>
                          <a:ea typeface="나눔스퀘어라운드 ExtraBold" panose="020B0600000101010101" pitchFamily="50" charset="-127"/>
                        </a:rPr>
                        <a:t>(</a:t>
                      </a:r>
                      <a:r>
                        <a:rPr lang="ko-KR" altLang="en-US" sz="1000" b="1" kern="0" spc="0" dirty="0">
                          <a:solidFill>
                            <a:schemeClr val="tx1"/>
                          </a:solidFill>
                          <a:effectLst/>
                          <a:latin typeface="나눔스퀘어라운드 ExtraBold" panose="020B0600000101010101" pitchFamily="50" charset="-127"/>
                          <a:ea typeface="나눔스퀘어라운드 ExtraBold" panose="020B0600000101010101" pitchFamily="50" charset="-127"/>
                        </a:rPr>
                        <a:t>학교</a:t>
                      </a:r>
                      <a:r>
                        <a:rPr lang="en-US" altLang="ko-KR" sz="1000" b="1" kern="0" spc="0" dirty="0">
                          <a:solidFill>
                            <a:schemeClr val="tx1"/>
                          </a:solidFill>
                          <a:effectLst/>
                          <a:latin typeface="나눔스퀘어라운드 ExtraBold" panose="020B0600000101010101" pitchFamily="50" charset="-127"/>
                          <a:ea typeface="나눔스퀘어라운드 ExtraBold" panose="020B0600000101010101" pitchFamily="50" charset="-127"/>
                        </a:rPr>
                        <a:t>)</a:t>
                      </a:r>
                      <a:endParaRPr lang="ko-KR" altLang="en-US" sz="1000" b="1" kern="0" spc="0" dirty="0">
                        <a:solidFill>
                          <a:schemeClr val="tx1"/>
                        </a:solidFill>
                        <a:effectLst/>
                        <a:latin typeface="나눔스퀘어라운드 ExtraBold" panose="020B0600000101010101" pitchFamily="50" charset="-127"/>
                        <a:ea typeface="나눔스퀘어라운드 ExtraBold" panose="020B0600000101010101" pitchFamily="50" charset="-127"/>
                      </a:endParaRPr>
                    </a:p>
                  </a:txBody>
                  <a:tcPr marL="64758" marR="64758" marT="17903" marB="1790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AA7"/>
                    </a:solidFill>
                  </a:tcPr>
                </a:tc>
                <a:tc rowSpan="4"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9pPr>
                    </a:lstStyle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600" b="1" kern="0" spc="0" dirty="0">
                        <a:solidFill>
                          <a:srgbClr val="000000"/>
                        </a:solidFill>
                        <a:effectLst/>
                        <a:latin typeface="나눔스퀘어라운드 ExtraBold" panose="020B0600000101010101" pitchFamily="50" charset="-127"/>
                        <a:ea typeface="나눔스퀘어라운드 ExtraBold" panose="020B0600000101010101" pitchFamily="50" charset="-127"/>
                      </a:endParaRPr>
                    </a:p>
                  </a:txBody>
                  <a:tcPr marL="64758" marR="64758" marT="17903" marB="1790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9pPr>
                    </a:lstStyle>
                    <a:p>
                      <a:pPr marL="0" marR="0" indent="0" algn="ctr" fontAlgn="base" latinLnBrk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b="1" kern="0" spc="0" dirty="0">
                          <a:solidFill>
                            <a:schemeClr val="tx1"/>
                          </a:solidFill>
                          <a:effectLst/>
                          <a:latin typeface="나눔스퀘어라운드 ExtraBold" panose="020B0600000101010101" pitchFamily="50" charset="-127"/>
                          <a:ea typeface="나눔스퀘어라운드 ExtraBold" panose="020B0600000101010101" pitchFamily="50" charset="-127"/>
                        </a:rPr>
                        <a:t>상</a:t>
                      </a:r>
                      <a:r>
                        <a:rPr lang="en-US" altLang="ko-KR" sz="1000" b="1" kern="0" spc="0" dirty="0">
                          <a:solidFill>
                            <a:schemeClr val="tx1"/>
                          </a:solidFill>
                          <a:effectLst/>
                          <a:latin typeface="나눔스퀘어라운드 ExtraBold" panose="020B0600000101010101" pitchFamily="50" charset="-127"/>
                          <a:ea typeface="나눔스퀘어라운드 ExtraBold" panose="020B0600000101010101" pitchFamily="50" charset="-127"/>
                        </a:rPr>
                        <a:t>(</a:t>
                      </a:r>
                      <a:r>
                        <a:rPr lang="ko-KR" altLang="en-US" sz="1000" b="1" kern="0" spc="0" dirty="0">
                          <a:solidFill>
                            <a:schemeClr val="tx1"/>
                          </a:solidFill>
                          <a:effectLst/>
                          <a:latin typeface="나눔스퀘어라운드 ExtraBold" panose="020B0600000101010101" pitchFamily="50" charset="-127"/>
                          <a:ea typeface="나눔스퀘어라운드 ExtraBold" panose="020B0600000101010101" pitchFamily="50" charset="-127"/>
                        </a:rPr>
                        <a:t>면</a:t>
                      </a:r>
                      <a:r>
                        <a:rPr lang="en-US" altLang="ko-KR" sz="1000" b="1" kern="0" spc="0" dirty="0">
                          <a:solidFill>
                            <a:schemeClr val="tx1"/>
                          </a:solidFill>
                          <a:effectLst/>
                          <a:latin typeface="나눔스퀘어라운드 ExtraBold" panose="020B0600000101010101" pitchFamily="50" charset="-127"/>
                          <a:ea typeface="나눔스퀘어라운드 ExtraBold" panose="020B0600000101010101" pitchFamily="50" charset="-127"/>
                        </a:rPr>
                        <a:t>)</a:t>
                      </a:r>
                      <a:r>
                        <a:rPr lang="ko-KR" altLang="en-US" sz="1000" b="1" kern="0" spc="0" dirty="0">
                          <a:solidFill>
                            <a:schemeClr val="tx1"/>
                          </a:solidFill>
                          <a:effectLst/>
                          <a:latin typeface="나눔스퀘어라운드 ExtraBold" panose="020B0600000101010101" pitchFamily="50" charset="-127"/>
                          <a:ea typeface="나눔스퀘어라운드 ExtraBold" panose="020B0600000101010101" pitchFamily="50" charset="-127"/>
                        </a:rPr>
                        <a:t>담</a:t>
                      </a:r>
                    </a:p>
                  </a:txBody>
                  <a:tcPr marL="64758" marR="64758" marT="17903" marB="1790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AA7"/>
                    </a:solidFill>
                  </a:tcPr>
                </a:tc>
                <a:tc rowSpan="4"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9pPr>
                    </a:lstStyle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b="1" kern="0" spc="0" dirty="0">
                        <a:solidFill>
                          <a:srgbClr val="000000"/>
                        </a:solidFill>
                        <a:effectLst/>
                        <a:latin typeface="나눔스퀘어라운드 ExtraBold" panose="020B0600000101010101" pitchFamily="50" charset="-127"/>
                        <a:ea typeface="나눔스퀘어라운드 ExtraBold" panose="020B0600000101010101" pitchFamily="50" charset="-127"/>
                      </a:endParaRPr>
                    </a:p>
                  </a:txBody>
                  <a:tcPr marL="64758" marR="64758" marT="17903" marB="1790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9pPr>
                    </a:lstStyle>
                    <a:p>
                      <a:pPr marL="0" marR="0" indent="0" algn="ctr" fontAlgn="base" latinLnBrk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b="1" kern="0" spc="0" dirty="0" err="1">
                          <a:solidFill>
                            <a:schemeClr val="tx1"/>
                          </a:solidFill>
                          <a:effectLst/>
                          <a:latin typeface="나눔스퀘어라운드 ExtraBold" panose="020B0600000101010101" pitchFamily="50" charset="-127"/>
                          <a:ea typeface="나눔스퀘어라운드 ExtraBold" panose="020B0600000101010101" pitchFamily="50" charset="-127"/>
                        </a:rPr>
                        <a:t>관심군</a:t>
                      </a:r>
                      <a:r>
                        <a:rPr lang="ko-KR" altLang="en-US" sz="1000" b="1" kern="0" spc="0" dirty="0">
                          <a:solidFill>
                            <a:schemeClr val="tx1"/>
                          </a:solidFill>
                          <a:effectLst/>
                          <a:latin typeface="나눔스퀘어라운드 ExtraBold" panose="020B0600000101010101" pitchFamily="50" charset="-127"/>
                          <a:ea typeface="나눔스퀘어라운드 ExtraBold" panose="020B0600000101010101" pitchFamily="50" charset="-127"/>
                        </a:rPr>
                        <a:t> 선별</a:t>
                      </a:r>
                    </a:p>
                  </a:txBody>
                  <a:tcPr marL="64758" marR="64758" marT="17903" marB="1790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AA7"/>
                    </a:solidFill>
                  </a:tcPr>
                </a:tc>
                <a:tc rowSpan="4"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9pPr>
                    </a:lstStyle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b="1" kern="0" spc="0" dirty="0">
                        <a:solidFill>
                          <a:srgbClr val="000000"/>
                        </a:solidFill>
                        <a:effectLst/>
                        <a:latin typeface="나눔스퀘어라운드 ExtraBold" panose="020B0600000101010101" pitchFamily="50" charset="-127"/>
                        <a:ea typeface="나눔스퀘어라운드 ExtraBold" panose="020B0600000101010101" pitchFamily="50" charset="-127"/>
                      </a:endParaRPr>
                    </a:p>
                  </a:txBody>
                  <a:tcPr marL="64758" marR="64758" marT="17903" marB="1790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9pPr>
                    </a:lstStyle>
                    <a:p>
                      <a:pPr marL="0" marR="0" indent="0" algn="ctr" fontAlgn="base" latinLnBrk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000" b="1" kern="0" spc="0" dirty="0">
                          <a:solidFill>
                            <a:schemeClr val="tx1"/>
                          </a:solidFill>
                          <a:effectLst/>
                          <a:latin typeface="나눔스퀘어라운드 ExtraBold" panose="020B0600000101010101" pitchFamily="50" charset="-127"/>
                          <a:ea typeface="나눔스퀘어라운드 ExtraBold" panose="020B0600000101010101" pitchFamily="50" charset="-127"/>
                        </a:rPr>
                        <a:t>2</a:t>
                      </a:r>
                      <a:r>
                        <a:rPr lang="ko-KR" altLang="en-US" sz="1000" b="1" kern="0" spc="0" dirty="0">
                          <a:solidFill>
                            <a:schemeClr val="tx1"/>
                          </a:solidFill>
                          <a:effectLst/>
                          <a:latin typeface="나눔스퀘어라운드 ExtraBold" panose="020B0600000101010101" pitchFamily="50" charset="-127"/>
                          <a:ea typeface="나눔스퀘어라운드 ExtraBold" panose="020B0600000101010101" pitchFamily="50" charset="-127"/>
                        </a:rPr>
                        <a:t>차 조치</a:t>
                      </a:r>
                    </a:p>
                    <a:p>
                      <a:pPr marL="0" marR="0" indent="0" algn="ctr" fontAlgn="base" latinLnBrk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000" b="1" kern="0" spc="0" dirty="0">
                          <a:solidFill>
                            <a:schemeClr val="tx1"/>
                          </a:solidFill>
                          <a:effectLst/>
                          <a:latin typeface="나눔스퀘어라운드 ExtraBold" panose="020B0600000101010101" pitchFamily="50" charset="-127"/>
                          <a:ea typeface="나눔스퀘어라운드 ExtraBold" panose="020B0600000101010101" pitchFamily="50" charset="-127"/>
                        </a:rPr>
                        <a:t>(</a:t>
                      </a:r>
                      <a:r>
                        <a:rPr lang="ko-KR" altLang="en-US" sz="1000" b="1" kern="0" spc="0" dirty="0">
                          <a:solidFill>
                            <a:schemeClr val="tx1"/>
                          </a:solidFill>
                          <a:effectLst/>
                          <a:latin typeface="나눔스퀘어라운드 ExtraBold" panose="020B0600000101010101" pitchFamily="50" charset="-127"/>
                          <a:ea typeface="나눔스퀘어라운드 ExtraBold" panose="020B0600000101010101" pitchFamily="50" charset="-127"/>
                        </a:rPr>
                        <a:t>전문기관</a:t>
                      </a:r>
                      <a:r>
                        <a:rPr lang="en-US" altLang="ko-KR" sz="1000" b="1" kern="0" spc="0" dirty="0">
                          <a:solidFill>
                            <a:schemeClr val="tx1"/>
                          </a:solidFill>
                          <a:effectLst/>
                          <a:latin typeface="나눔스퀘어라운드 ExtraBold" panose="020B0600000101010101" pitchFamily="50" charset="-127"/>
                          <a:ea typeface="나눔스퀘어라운드 ExtraBold" panose="020B0600000101010101" pitchFamily="50" charset="-127"/>
                        </a:rPr>
                        <a:t>)</a:t>
                      </a:r>
                      <a:endParaRPr lang="ko-KR" altLang="en-US" sz="1000" b="1" kern="0" spc="0" dirty="0">
                        <a:solidFill>
                          <a:schemeClr val="tx1"/>
                        </a:solidFill>
                        <a:effectLst/>
                        <a:latin typeface="나눔스퀘어라운드 ExtraBold" panose="020B0600000101010101" pitchFamily="50" charset="-127"/>
                        <a:ea typeface="나눔스퀘어라운드 ExtraBold" panose="020B0600000101010101" pitchFamily="50" charset="-127"/>
                      </a:endParaRPr>
                    </a:p>
                  </a:txBody>
                  <a:tcPr marL="64758" marR="64758" marT="17903" marB="1790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AA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76000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9pPr>
                    </a:lstStyle>
                    <a:p>
                      <a:pPr marL="0" marR="0" indent="0" algn="ctr" fontAlgn="base" latinLnBrk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나눔스퀘어라운드 ExtraBold" panose="020B0600000101010101" pitchFamily="50" charset="-127"/>
                          <a:ea typeface="나눔스퀘어라운드 ExtraBold" panose="020B0600000101010101" pitchFamily="50" charset="-127"/>
                        </a:rPr>
                        <a:t>내용</a:t>
                      </a:r>
                    </a:p>
                  </a:txBody>
                  <a:tcPr marL="64758" marR="64758" marT="17903" marB="1790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9pPr>
                    </a:lstStyle>
                    <a:p>
                      <a:pPr marL="0" marR="0" indent="0" algn="ctr" fontAlgn="base" latinLnBrk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나눔스퀘어라운드 ExtraBold" panose="020B0600000101010101" pitchFamily="50" charset="-127"/>
                          <a:ea typeface="나눔스퀘어라운드 ExtraBold" panose="020B0600000101010101" pitchFamily="50" charset="-127"/>
                        </a:rPr>
                        <a:t>온라인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나눔스퀘어라운드 ExtraBold" panose="020B0600000101010101" pitchFamily="50" charset="-127"/>
                          <a:ea typeface="나눔스퀘어라운드 ExtraBold" panose="020B0600000101010101" pitchFamily="50" charset="-127"/>
                        </a:rPr>
                        <a:t>(4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나눔스퀘어라운드 ExtraBold" panose="020B0600000101010101" pitchFamily="50" charset="-127"/>
                          <a:ea typeface="나눔스퀘어라운드 ExtraBold" panose="020B0600000101010101" pitchFamily="50" charset="-127"/>
                        </a:rPr>
                        <a:t>월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나눔스퀘어라운드 ExtraBold" panose="020B0600000101010101" pitchFamily="50" charset="-127"/>
                          <a:ea typeface="나눔스퀘어라운드 ExtraBold" panose="020B0600000101010101" pitchFamily="50" charset="-127"/>
                        </a:rPr>
                        <a:t>)/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스퀘어라운드 ExtraBold" panose="020B0600000101010101" pitchFamily="50" charset="-127"/>
                        <a:ea typeface="나눔스퀘어라운드 ExtraBold" panose="020B0600000101010101" pitchFamily="50" charset="-127"/>
                      </a:endParaRPr>
                    </a:p>
                    <a:p>
                      <a:pPr marL="0" marR="0" indent="0" algn="ctr" fontAlgn="base" latinLnBrk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나눔스퀘어라운드 ExtraBold" panose="020B0600000101010101" pitchFamily="50" charset="-127"/>
                          <a:ea typeface="나눔스퀘어라운드 ExtraBold" panose="020B0600000101010101" pitchFamily="50" charset="-127"/>
                        </a:rPr>
                        <a:t>서면검사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나눔스퀘어라운드 ExtraBold" panose="020B0600000101010101" pitchFamily="50" charset="-127"/>
                          <a:ea typeface="나눔스퀘어라운드 ExtraBold" panose="020B0600000101010101" pitchFamily="50" charset="-127"/>
                        </a:rPr>
                        <a:t>(4~5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나눔스퀘어라운드 ExtraBold" panose="020B0600000101010101" pitchFamily="50" charset="-127"/>
                          <a:ea typeface="나눔스퀘어라운드 ExtraBold" panose="020B0600000101010101" pitchFamily="50" charset="-127"/>
                        </a:rPr>
                        <a:t>월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나눔스퀘어라운드 ExtraBold" panose="020B0600000101010101" pitchFamily="50" charset="-127"/>
                          <a:ea typeface="나눔스퀘어라운드 ExtraBold" panose="020B0600000101010101" pitchFamily="50" charset="-127"/>
                        </a:rPr>
                        <a:t>)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스퀘어라운드 ExtraBold" panose="020B0600000101010101" pitchFamily="50" charset="-127"/>
                        <a:ea typeface="나눔스퀘어라운드 ExtraBold" panose="020B0600000101010101" pitchFamily="50" charset="-127"/>
                      </a:endParaRPr>
                    </a:p>
                  </a:txBody>
                  <a:tcPr marL="64758" marR="64758" marT="17903" marB="1790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9pPr>
                    </a:lstStyle>
                    <a:p>
                      <a:pPr marL="0" marR="0" indent="0" algn="ctr" fontAlgn="base" latinLnBrk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나눔스퀘어라운드 ExtraBold" panose="020B0600000101010101" pitchFamily="50" charset="-127"/>
                          <a:ea typeface="나눔스퀘어라운드 ExtraBold" panose="020B0600000101010101" pitchFamily="50" charset="-127"/>
                        </a:rPr>
                        <a:t>문제유형</a:t>
                      </a:r>
                    </a:p>
                    <a:p>
                      <a:pPr marL="0" marR="0" indent="0" algn="ctr" fontAlgn="base" latinLnBrk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나눔스퀘어라운드 ExtraBold" panose="020B0600000101010101" pitchFamily="50" charset="-127"/>
                          <a:ea typeface="나눔스퀘어라운드 ExtraBold" panose="020B0600000101010101" pitchFamily="50" charset="-127"/>
                        </a:rPr>
                        <a:t>/</a:t>
                      </a:r>
                      <a:r>
                        <a:rPr lang="ko-KR" altLang="en-US" sz="1000" kern="0" spc="0">
                          <a:solidFill>
                            <a:srgbClr val="000000"/>
                          </a:solidFill>
                          <a:effectLst/>
                          <a:latin typeface="나눔스퀘어라운드 ExtraBold" panose="020B0600000101010101" pitchFamily="50" charset="-127"/>
                          <a:ea typeface="나눔스퀘어라운드 ExtraBold" panose="020B0600000101010101" pitchFamily="50" charset="-127"/>
                        </a:rPr>
                        <a:t>심각성 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나눔스퀘어라운드 ExtraBold" panose="020B0600000101010101" pitchFamily="50" charset="-127"/>
                          <a:ea typeface="나눔스퀘어라운드 ExtraBold" panose="020B0600000101010101" pitchFamily="50" charset="-127"/>
                        </a:rPr>
                        <a:t>확인</a:t>
                      </a:r>
                    </a:p>
                  </a:txBody>
                  <a:tcPr marL="64758" marR="64758" marT="17903" marB="1790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9pPr>
                    </a:lstStyle>
                    <a:p>
                      <a:pPr marL="0" marR="0" indent="0" algn="ctr" fontAlgn="base" latinLnBrk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나눔스퀘어라운드 ExtraBold" panose="020B0600000101010101" pitchFamily="50" charset="-127"/>
                          <a:ea typeface="나눔스퀘어라운드 ExtraBold" panose="020B0600000101010101" pitchFamily="50" charset="-127"/>
                        </a:rPr>
                        <a:t>우선관리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나눔스퀘어라운드 ExtraBold" panose="020B0600000101010101" pitchFamily="50" charset="-127"/>
                          <a:ea typeface="나눔스퀘어라운드 ExtraBold" panose="020B0600000101010101" pitchFamily="50" charset="-127"/>
                        </a:rPr>
                        <a:t>/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스퀘어라운드 ExtraBold" panose="020B0600000101010101" pitchFamily="50" charset="-127"/>
                        <a:ea typeface="나눔스퀘어라운드 ExtraBold" panose="020B0600000101010101" pitchFamily="50" charset="-127"/>
                      </a:endParaRPr>
                    </a:p>
                    <a:p>
                      <a:pPr marL="0" marR="0" indent="0" algn="ctr" fontAlgn="base" latinLnBrk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나눔스퀘어라운드 ExtraBold" panose="020B0600000101010101" pitchFamily="50" charset="-127"/>
                          <a:ea typeface="나눔스퀘어라운드 ExtraBold" panose="020B0600000101010101" pitchFamily="50" charset="-127"/>
                        </a:rPr>
                        <a:t>일반관리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나눔스퀘어라운드 ExtraBold" panose="020B0600000101010101" pitchFamily="50" charset="-127"/>
                          <a:ea typeface="나눔스퀘어라운드 ExtraBold" panose="020B0600000101010101" pitchFamily="50" charset="-127"/>
                        </a:rPr>
                        <a:t>/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스퀘어라운드 ExtraBold" panose="020B0600000101010101" pitchFamily="50" charset="-127"/>
                        <a:ea typeface="나눔스퀘어라운드 ExtraBold" panose="020B0600000101010101" pitchFamily="50" charset="-127"/>
                      </a:endParaRPr>
                    </a:p>
                    <a:p>
                      <a:pPr marL="0" marR="0" indent="0" algn="ctr" fontAlgn="base" latinLnBrk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나눔스퀘어라운드 ExtraBold" panose="020B0600000101010101" pitchFamily="50" charset="-127"/>
                          <a:ea typeface="나눔스퀘어라운드 ExtraBold" panose="020B0600000101010101" pitchFamily="50" charset="-127"/>
                        </a:rPr>
                        <a:t>자살위험 분류</a:t>
                      </a:r>
                    </a:p>
                  </a:txBody>
                  <a:tcPr marL="64758" marR="64758" marT="17903" marB="1790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9pPr>
                    </a:lstStyle>
                    <a:p>
                      <a:pPr marL="0" marR="0" indent="0" algn="ctr" fontAlgn="base" latinLnBrk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나눔스퀘어라운드 ExtraBold" panose="020B0600000101010101" pitchFamily="50" charset="-127"/>
                          <a:ea typeface="나눔스퀘어라운드 ExtraBold" panose="020B0600000101010101" pitchFamily="50" charset="-127"/>
                        </a:rPr>
                        <a:t>Wee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나눔스퀘어라운드 ExtraBold" panose="020B0600000101010101" pitchFamily="50" charset="-127"/>
                          <a:ea typeface="나눔스퀘어라운드 ExtraBold" panose="020B0600000101010101" pitchFamily="50" charset="-127"/>
                        </a:rPr>
                        <a:t>센터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나눔스퀘어라운드 ExtraBold" panose="020B0600000101010101" pitchFamily="50" charset="-127"/>
                          <a:ea typeface="나눔스퀘어라운드 ExtraBold" panose="020B0600000101010101" pitchFamily="50" charset="-127"/>
                        </a:rPr>
                        <a:t>/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스퀘어라운드 ExtraBold" panose="020B0600000101010101" pitchFamily="50" charset="-127"/>
                        <a:ea typeface="나눔스퀘어라운드 ExtraBold" panose="020B0600000101010101" pitchFamily="50" charset="-127"/>
                      </a:endParaRPr>
                    </a:p>
                    <a:p>
                      <a:pPr marL="0" marR="0" indent="0" algn="ctr" fontAlgn="base" latinLnBrk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나눔스퀘어라운드 ExtraBold" panose="020B0600000101010101" pitchFamily="50" charset="-127"/>
                          <a:ea typeface="나눔스퀘어라운드 ExtraBold" panose="020B0600000101010101" pitchFamily="50" charset="-127"/>
                        </a:rPr>
                        <a:t>청소년상담센터 등</a:t>
                      </a:r>
                    </a:p>
                  </a:txBody>
                  <a:tcPr marL="64758" marR="64758" marT="17903" marB="1790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55293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9pPr>
                    </a:lstStyle>
                    <a:p>
                      <a:pPr marL="0" marR="0" indent="0" algn="ctr" fontAlgn="base" latinLnBrk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kern="0" spc="0">
                          <a:solidFill>
                            <a:srgbClr val="000000"/>
                          </a:solidFill>
                          <a:effectLst/>
                          <a:latin typeface="나눔스퀘어라운드 ExtraBold" panose="020B0600000101010101" pitchFamily="50" charset="-127"/>
                          <a:ea typeface="나눔스퀘어라운드 ExtraBold" panose="020B0600000101010101" pitchFamily="50" charset="-127"/>
                        </a:rPr>
                        <a:t>시점</a:t>
                      </a:r>
                    </a:p>
                  </a:txBody>
                  <a:tcPr marL="64758" marR="64758" marT="17903" marB="1790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9pPr>
                    </a:lstStyle>
                    <a:p>
                      <a:pPr marL="0" marR="0" indent="0" algn="ctr" fontAlgn="base" latinLnBrk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나눔스퀘어라운드 ExtraBold" panose="020B0600000101010101" pitchFamily="50" charset="-127"/>
                          <a:ea typeface="나눔스퀘어라운드 ExtraBold" panose="020B0600000101010101" pitchFamily="50" charset="-127"/>
                        </a:rPr>
                        <a:t>4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나눔스퀘어라운드 ExtraBold" panose="020B0600000101010101" pitchFamily="50" charset="-127"/>
                          <a:ea typeface="나눔스퀘어라운드 ExtraBold" panose="020B0600000101010101" pitchFamily="50" charset="-127"/>
                        </a:rPr>
                        <a:t>월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나눔스퀘어라운드 ExtraBold" panose="020B0600000101010101" pitchFamily="50" charset="-127"/>
                          <a:ea typeface="나눔스퀘어라운드 ExtraBold" panose="020B0600000101010101" pitchFamily="50" charset="-127"/>
                        </a:rPr>
                        <a:t> ~ 5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나눔스퀘어라운드 ExtraBold" panose="020B0600000101010101" pitchFamily="50" charset="-127"/>
                          <a:ea typeface="나눔스퀘어라운드 ExtraBold" panose="020B0600000101010101" pitchFamily="50" charset="-127"/>
                        </a:rPr>
                        <a:t>월</a:t>
                      </a:r>
                    </a:p>
                  </a:txBody>
                  <a:tcPr marL="64758" marR="64758" marT="17903" marB="1790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9pPr>
                    </a:lstStyle>
                    <a:p>
                      <a:pPr marL="0" marR="0" indent="0" algn="ctr" fontAlgn="base" latinLnBrk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000" kern="0" spc="0" dirty="0">
                          <a:solidFill>
                            <a:schemeClr val="tx1"/>
                          </a:solidFill>
                          <a:effectLst/>
                          <a:latin typeface="나눔스퀘어라운드 ExtraBold" panose="020B0600000101010101" pitchFamily="50" charset="-127"/>
                          <a:ea typeface="나눔스퀘어라운드 ExtraBold" panose="020B0600000101010101" pitchFamily="50" charset="-127"/>
                        </a:rPr>
                        <a:t>4</a:t>
                      </a:r>
                      <a:r>
                        <a:rPr lang="ko-KR" altLang="en-US" sz="1000" kern="0" spc="0" dirty="0">
                          <a:solidFill>
                            <a:schemeClr val="tx1"/>
                          </a:solidFill>
                          <a:effectLst/>
                          <a:latin typeface="나눔스퀘어라운드 ExtraBold" panose="020B0600000101010101" pitchFamily="50" charset="-127"/>
                          <a:ea typeface="나눔스퀘어라운드 ExtraBold" panose="020B0600000101010101" pitchFamily="50" charset="-127"/>
                        </a:rPr>
                        <a:t>월 </a:t>
                      </a:r>
                      <a:r>
                        <a:rPr lang="en-US" altLang="ko-KR" sz="1000" kern="0" spc="0" dirty="0">
                          <a:solidFill>
                            <a:schemeClr val="tx1"/>
                          </a:solidFill>
                          <a:effectLst/>
                          <a:latin typeface="나눔스퀘어라운드 ExtraBold" panose="020B0600000101010101" pitchFamily="50" charset="-127"/>
                          <a:ea typeface="나눔스퀘어라운드 ExtraBold" panose="020B0600000101010101" pitchFamily="50" charset="-127"/>
                        </a:rPr>
                        <a:t>~ 6</a:t>
                      </a:r>
                      <a:r>
                        <a:rPr lang="ko-KR" altLang="en-US" sz="1000" kern="0" spc="0" dirty="0">
                          <a:solidFill>
                            <a:schemeClr val="tx1"/>
                          </a:solidFill>
                          <a:effectLst/>
                          <a:latin typeface="나눔스퀘어라운드 ExtraBold" panose="020B0600000101010101" pitchFamily="50" charset="-127"/>
                          <a:ea typeface="나눔스퀘어라운드 ExtraBold" panose="020B0600000101010101" pitchFamily="50" charset="-127"/>
                        </a:rPr>
                        <a:t>월</a:t>
                      </a:r>
                    </a:p>
                  </a:txBody>
                  <a:tcPr marL="64758" marR="64758" marT="17903" marB="1790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9pPr>
                    </a:lstStyle>
                    <a:p>
                      <a:pPr marL="0" marR="0" indent="0" algn="ctr" fontAlgn="base" latinLnBrk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나눔스퀘어라운드 ExtraBold" panose="020B0600000101010101" pitchFamily="50" charset="-127"/>
                          <a:ea typeface="나눔스퀘어라운드 ExtraBold" panose="020B0600000101010101" pitchFamily="50" charset="-127"/>
                        </a:rPr>
                        <a:t>4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나눔스퀘어라운드 ExtraBold" panose="020B0600000101010101" pitchFamily="50" charset="-127"/>
                          <a:ea typeface="나눔스퀘어라운드 ExtraBold" panose="020B0600000101010101" pitchFamily="50" charset="-127"/>
                        </a:rPr>
                        <a:t>월 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나눔스퀘어라운드 ExtraBold" panose="020B0600000101010101" pitchFamily="50" charset="-127"/>
                          <a:ea typeface="나눔스퀘어라운드 ExtraBold" panose="020B0600000101010101" pitchFamily="50" charset="-127"/>
                        </a:rPr>
                        <a:t>~ 6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나눔스퀘어라운드 ExtraBold" panose="020B0600000101010101" pitchFamily="50" charset="-127"/>
                          <a:ea typeface="나눔스퀘어라운드 ExtraBold" panose="020B0600000101010101" pitchFamily="50" charset="-127"/>
                        </a:rPr>
                        <a:t>월</a:t>
                      </a:r>
                    </a:p>
                  </a:txBody>
                  <a:tcPr marL="64758" marR="64758" marT="17903" marB="1790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9pPr>
                    </a:lstStyle>
                    <a:p>
                      <a:pPr marL="0" marR="0" indent="0" algn="ctr" fontAlgn="base" latinLnBrk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나눔스퀘어라운드 ExtraBold" panose="020B0600000101010101" pitchFamily="50" charset="-127"/>
                          <a:ea typeface="나눔스퀘어라운드 ExtraBold" panose="020B0600000101010101" pitchFamily="50" charset="-127"/>
                        </a:rPr>
                        <a:t>4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나눔스퀘어라운드 ExtraBold" panose="020B0600000101010101" pitchFamily="50" charset="-127"/>
                          <a:ea typeface="나눔스퀘어라운드 ExtraBold" panose="020B0600000101010101" pitchFamily="50" charset="-127"/>
                        </a:rPr>
                        <a:t>월 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나눔스퀘어라운드 ExtraBold" panose="020B0600000101010101" pitchFamily="50" charset="-127"/>
                          <a:ea typeface="나눔스퀘어라운드 ExtraBold" panose="020B0600000101010101" pitchFamily="50" charset="-127"/>
                        </a:rPr>
                        <a:t>~ 11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나눔스퀘어라운드 ExtraBold" panose="020B0600000101010101" pitchFamily="50" charset="-127"/>
                          <a:ea typeface="나눔스퀘어라운드 ExtraBold" panose="020B0600000101010101" pitchFamily="50" charset="-127"/>
                        </a:rPr>
                        <a:t>월</a:t>
                      </a:r>
                    </a:p>
                  </a:txBody>
                  <a:tcPr marL="64758" marR="64758" marT="17903" marB="1790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65646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9pPr>
                    </a:lstStyle>
                    <a:p>
                      <a:pPr marL="0" marR="0" indent="0" algn="ctr" fontAlgn="base" latinLnBrk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나눔스퀘어라운드 ExtraBold" panose="020B0600000101010101" pitchFamily="50" charset="-127"/>
                          <a:ea typeface="나눔스퀘어라운드 ExtraBold" panose="020B0600000101010101" pitchFamily="50" charset="-127"/>
                        </a:rPr>
                        <a:t>수행</a:t>
                      </a:r>
                    </a:p>
                    <a:p>
                      <a:pPr marL="0" marR="0" indent="0" algn="ctr" fontAlgn="base" latinLnBrk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나눔스퀘어라운드 ExtraBold" panose="020B0600000101010101" pitchFamily="50" charset="-127"/>
                          <a:ea typeface="나눔스퀘어라운드 ExtraBold" panose="020B0600000101010101" pitchFamily="50" charset="-127"/>
                        </a:rPr>
                        <a:t>주체</a:t>
                      </a:r>
                    </a:p>
                  </a:txBody>
                  <a:tcPr marL="64758" marR="64758" marT="17903" marB="1790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9pPr>
                    </a:lstStyle>
                    <a:p>
                      <a:pPr marL="0" marR="0" indent="0" algn="ctr" fontAlgn="base" latinLnBrk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kern="0" spc="0" dirty="0" smtClean="0">
                          <a:solidFill>
                            <a:srgbClr val="000000"/>
                          </a:solidFill>
                          <a:effectLst/>
                          <a:latin typeface="나눔스퀘어라운드 ExtraBold" panose="020B0600000101010101" pitchFamily="50" charset="-127"/>
                          <a:ea typeface="나눔스퀘어라운드 ExtraBold" panose="020B0600000101010101" pitchFamily="50" charset="-127"/>
                        </a:rPr>
                        <a:t>학교</a:t>
                      </a:r>
                      <a:endParaRPr lang="en-US" sz="1000" kern="0" spc="0" dirty="0">
                        <a:solidFill>
                          <a:srgbClr val="000000"/>
                        </a:solidFill>
                        <a:effectLst/>
                        <a:latin typeface="나눔스퀘어라운드 ExtraBold" panose="020B0600000101010101" pitchFamily="50" charset="-127"/>
                        <a:ea typeface="나눔스퀘어라운드 ExtraBold" panose="020B0600000101010101" pitchFamily="50" charset="-127"/>
                      </a:endParaRPr>
                    </a:p>
                  </a:txBody>
                  <a:tcPr marL="64758" marR="64758" marT="17903" marB="1790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9pPr>
                    </a:lstStyle>
                    <a:p>
                      <a:pPr marL="0" marR="0" indent="0" algn="ctr" fontAlgn="base" latinLnBrk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나눔스퀘어라운드 ExtraBold" panose="020B0600000101010101" pitchFamily="50" charset="-127"/>
                          <a:ea typeface="나눔스퀘어라운드 ExtraBold" panose="020B0600000101010101" pitchFamily="50" charset="-127"/>
                        </a:rPr>
                        <a:t>학교</a:t>
                      </a:r>
                    </a:p>
                  </a:txBody>
                  <a:tcPr marL="64758" marR="64758" marT="17903" marB="1790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9pPr>
                    </a:lstStyle>
                    <a:p>
                      <a:pPr marL="0" marR="0" indent="0" algn="ctr" fontAlgn="base" latinLnBrk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나눔스퀘어라운드 ExtraBold" panose="020B0600000101010101" pitchFamily="50" charset="-127"/>
                          <a:ea typeface="나눔스퀘어라운드 ExtraBold" panose="020B0600000101010101" pitchFamily="50" charset="-127"/>
                        </a:rPr>
                        <a:t>학교</a:t>
                      </a:r>
                    </a:p>
                  </a:txBody>
                  <a:tcPr marL="64758" marR="64758" marT="17903" marB="1790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9pPr>
                    </a:lstStyle>
                    <a:p>
                      <a:pPr marL="0" marR="0" indent="0" algn="ctr" fontAlgn="base" latinLnBrk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나눔스퀘어라운드 ExtraBold" panose="020B0600000101010101" pitchFamily="50" charset="-127"/>
                          <a:ea typeface="나눔스퀘어라운드 ExtraBold" panose="020B0600000101010101" pitchFamily="50" charset="-127"/>
                        </a:rPr>
                        <a:t>학교 또는</a:t>
                      </a:r>
                    </a:p>
                    <a:p>
                      <a:pPr marL="0" marR="0" indent="0" algn="ctr" fontAlgn="base" latinLnBrk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나눔스퀘어라운드 ExtraBold" panose="020B0600000101010101" pitchFamily="50" charset="-127"/>
                          <a:ea typeface="나눔스퀘어라운드 ExtraBold" panose="020B0600000101010101" pitchFamily="50" charset="-127"/>
                        </a:rPr>
                        <a:t>전문조치기관</a:t>
                      </a:r>
                    </a:p>
                  </a:txBody>
                  <a:tcPr marL="64758" marR="64758" marT="17903" marB="1790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56877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9pPr>
                    </a:lstStyle>
                    <a:p>
                      <a:pPr marL="0" marR="0" indent="0" algn="ctr" fontAlgn="base" latinLnBrk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스퀘어라운드 ExtraBold" panose="020B0600000101010101" pitchFamily="50" charset="-127"/>
                        <a:ea typeface="나눔스퀘어라운드 ExtraBold" panose="020B0600000101010101" pitchFamily="50" charset="-127"/>
                      </a:endParaRPr>
                    </a:p>
                  </a:txBody>
                  <a:tcPr marL="64758" marR="64758" marT="17903" marB="17903" anchor="ctr">
                    <a:lnL>
                      <a:noFill/>
                    </a:lnL>
                    <a:lnR>
                      <a:noFill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9pPr>
                    </a:lstStyle>
                    <a:p>
                      <a:pPr marL="0" marR="0" indent="0" algn="l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>
                        <a:solidFill>
                          <a:srgbClr val="000000"/>
                        </a:solidFill>
                        <a:effectLst/>
                        <a:latin typeface="나눔스퀘어라운드 ExtraBold" panose="020B0600000101010101" pitchFamily="50" charset="-127"/>
                        <a:ea typeface="나눔스퀘어라운드 ExtraBold" panose="020B0600000101010101" pitchFamily="50" charset="-127"/>
                      </a:endParaRPr>
                    </a:p>
                  </a:txBody>
                  <a:tcPr marL="64758" marR="64758" marT="17903" marB="1790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9pPr>
                    </a:lstStyle>
                    <a:p>
                      <a:pPr marL="0" marR="0" indent="0" algn="ctr" fontAlgn="base" latinLnBrk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스퀘어라운드 ExtraBold" panose="020B0600000101010101" pitchFamily="50" charset="-127"/>
                        <a:ea typeface="나눔스퀘어라운드 ExtraBold" panose="020B0600000101010101" pitchFamily="50" charset="-127"/>
                      </a:endParaRPr>
                    </a:p>
                  </a:txBody>
                  <a:tcPr marL="64758" marR="64758" marT="17903" marB="17903" anchor="ctr">
                    <a:lnL>
                      <a:noFill/>
                    </a:lnL>
                    <a:lnR>
                      <a:noFill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9pPr>
                    </a:lstStyle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2000" kern="0" spc="0" dirty="0">
                        <a:solidFill>
                          <a:srgbClr val="000000"/>
                        </a:solidFill>
                        <a:effectLst/>
                        <a:latin typeface="나눔스퀘어라운드 ExtraBold" panose="020B0600000101010101" pitchFamily="50" charset="-127"/>
                        <a:ea typeface="나눔스퀘어라운드 ExtraBold" panose="020B0600000101010101" pitchFamily="50" charset="-127"/>
                      </a:endParaRPr>
                    </a:p>
                  </a:txBody>
                  <a:tcPr marL="64758" marR="64758" marT="17903" marB="1790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9pPr>
                    </a:lstStyle>
                    <a:p>
                      <a:pPr marL="0" marR="0" indent="0" algn="ctr" fontAlgn="base" latinLnBrk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스퀘어라운드 ExtraBold" panose="020B0600000101010101" pitchFamily="50" charset="-127"/>
                        <a:ea typeface="나눔스퀘어라운드 ExtraBold" panose="020B0600000101010101" pitchFamily="50" charset="-127"/>
                      </a:endParaRPr>
                    </a:p>
                  </a:txBody>
                  <a:tcPr marL="64758" marR="64758" marT="17903" marB="17903" anchor="ctr">
                    <a:lnL>
                      <a:noFill/>
                    </a:lnL>
                    <a:lnR>
                      <a:noFill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9pPr>
                    </a:lstStyle>
                    <a:p>
                      <a:pPr marL="0" marR="0" indent="0" algn="l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2000" kern="0" spc="0" dirty="0">
                        <a:solidFill>
                          <a:srgbClr val="000000"/>
                        </a:solidFill>
                        <a:effectLst/>
                        <a:latin typeface="나눔스퀘어라운드 ExtraBold" panose="020B0600000101010101" pitchFamily="50" charset="-127"/>
                        <a:ea typeface="나눔스퀘어라운드 ExtraBold" panose="020B0600000101010101" pitchFamily="50" charset="-127"/>
                      </a:endParaRPr>
                    </a:p>
                  </a:txBody>
                  <a:tcPr marL="64758" marR="64758" marT="17903" marB="1790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9pPr>
                    </a:lstStyle>
                    <a:p>
                      <a:pPr marL="0" marR="0" indent="0" algn="ctr" fontAlgn="base" latinLnBrk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스퀘어라운드 ExtraBold" panose="020B0600000101010101" pitchFamily="50" charset="-127"/>
                        <a:ea typeface="나눔스퀘어라운드 ExtraBold" panose="020B0600000101010101" pitchFamily="50" charset="-127"/>
                      </a:endParaRPr>
                    </a:p>
                  </a:txBody>
                  <a:tcPr marL="64758" marR="64758" marT="17903" marB="17903" anchor="ctr">
                    <a:lnL>
                      <a:noFill/>
                    </a:lnL>
                    <a:lnR>
                      <a:noFill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9pPr>
                    </a:lstStyle>
                    <a:p>
                      <a:pPr marL="0" marR="0" indent="0" algn="l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2000" kern="0" spc="0" dirty="0">
                        <a:solidFill>
                          <a:srgbClr val="000000"/>
                        </a:solidFill>
                        <a:effectLst/>
                        <a:latin typeface="나눔스퀘어라운드 ExtraBold" panose="020B0600000101010101" pitchFamily="50" charset="-127"/>
                        <a:ea typeface="나눔스퀘어라운드 ExtraBold" panose="020B0600000101010101" pitchFamily="50" charset="-127"/>
                      </a:endParaRPr>
                    </a:p>
                  </a:txBody>
                  <a:tcPr marL="64758" marR="64758" marT="17903" marB="1790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9pPr>
                    </a:lstStyle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600" kern="0" spc="0" dirty="0">
                        <a:solidFill>
                          <a:srgbClr val="000000"/>
                        </a:solidFill>
                        <a:effectLst/>
                        <a:latin typeface="나눔스퀘어라운드 ExtraBold" panose="020B0600000101010101" pitchFamily="50" charset="-127"/>
                        <a:ea typeface="나눔스퀘어라운드 ExtraBold" panose="020B0600000101010101" pitchFamily="50" charset="-127"/>
                      </a:endParaRPr>
                    </a:p>
                  </a:txBody>
                  <a:tcPr marL="64758" marR="64758" marT="17903" marB="17903" anchor="ctr">
                    <a:lnL>
                      <a:noFill/>
                    </a:lnL>
                    <a:lnR>
                      <a:noFill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465646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9pPr>
                    </a:lstStyle>
                    <a:p>
                      <a:pPr marL="0" marR="0" indent="0" algn="ctr" fontAlgn="base" latinLnBrk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b="1" kern="0" spc="0" dirty="0">
                          <a:solidFill>
                            <a:schemeClr val="tx1"/>
                          </a:solidFill>
                          <a:effectLst/>
                          <a:latin typeface="나눔스퀘어라운드 ExtraBold" panose="020B0600000101010101" pitchFamily="50" charset="-127"/>
                          <a:ea typeface="나눔스퀘어라운드 ExtraBold" panose="020B0600000101010101" pitchFamily="50" charset="-127"/>
                        </a:rPr>
                        <a:t>절차</a:t>
                      </a:r>
                    </a:p>
                  </a:txBody>
                  <a:tcPr marL="64758" marR="64758" marT="17903" marB="1790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AA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9pPr>
                    </a:lstStyle>
                    <a:p>
                      <a:pPr marL="0" marR="0" indent="0" algn="ctr" fontAlgn="base" latinLnBrk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b="1" kern="0" spc="0" dirty="0">
                        <a:solidFill>
                          <a:srgbClr val="000000"/>
                        </a:solidFill>
                        <a:effectLst/>
                        <a:latin typeface="나눔스퀘어라운드 ExtraBold" panose="020B0600000101010101" pitchFamily="50" charset="-127"/>
                        <a:ea typeface="나눔스퀘어라운드 ExtraBold" panose="020B0600000101010101" pitchFamily="50" charset="-127"/>
                      </a:endParaRPr>
                    </a:p>
                  </a:txBody>
                  <a:tcPr marL="64758" marR="64758" marT="17903" marB="1790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9pPr>
                    </a:lstStyle>
                    <a:p>
                      <a:pPr marL="0" marR="0" indent="0" algn="ctr" fontAlgn="base" latinLnBrk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b="1" kern="0" spc="0" dirty="0" smtClean="0">
                          <a:solidFill>
                            <a:schemeClr val="tx1"/>
                          </a:solidFill>
                          <a:effectLst/>
                          <a:latin typeface="나눔스퀘어라운드 ExtraBold" panose="020B0600000101010101" pitchFamily="50" charset="-127"/>
                          <a:ea typeface="나눔스퀘어라운드 ExtraBold" panose="020B0600000101010101" pitchFamily="50" charset="-127"/>
                        </a:rPr>
                        <a:t>조치 및 결과 제출</a:t>
                      </a:r>
                      <a:endParaRPr lang="ko-KR" altLang="en-US" sz="1000" b="1" kern="0" spc="0" dirty="0">
                        <a:solidFill>
                          <a:schemeClr val="tx1"/>
                        </a:solidFill>
                        <a:effectLst/>
                        <a:latin typeface="나눔스퀘어라운드 ExtraBold" panose="020B0600000101010101" pitchFamily="50" charset="-127"/>
                        <a:ea typeface="나눔스퀘어라운드 ExtraBold" panose="020B0600000101010101" pitchFamily="50" charset="-127"/>
                      </a:endParaRPr>
                    </a:p>
                  </a:txBody>
                  <a:tcPr marL="64758" marR="64758" marT="17903" marB="1790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AA7"/>
                    </a:solidFill>
                  </a:tcPr>
                </a:tc>
                <a:tc rowSpan="4"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9pPr>
                    </a:lstStyle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b="1" kern="0" spc="0" dirty="0">
                        <a:solidFill>
                          <a:srgbClr val="000000"/>
                        </a:solidFill>
                        <a:effectLst/>
                        <a:latin typeface="나눔스퀘어라운드 ExtraBold" panose="020B0600000101010101" pitchFamily="50" charset="-127"/>
                        <a:ea typeface="나눔스퀘어라운드 ExtraBold" panose="020B0600000101010101" pitchFamily="50" charset="-127"/>
                      </a:endParaRPr>
                    </a:p>
                  </a:txBody>
                  <a:tcPr marL="64758" marR="64758" marT="17903" marB="1790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b="1" kern="0" spc="0" dirty="0" err="1">
                          <a:solidFill>
                            <a:schemeClr val="tx1"/>
                          </a:solidFill>
                          <a:effectLst/>
                          <a:latin typeface="나눔스퀘어라운드 ExtraBold" panose="020B0600000101010101" pitchFamily="50" charset="-127"/>
                          <a:ea typeface="나눔스퀘어라운드 ExtraBold" panose="020B0600000101010101" pitchFamily="50" charset="-127"/>
                        </a:rPr>
                        <a:t>관심군</a:t>
                      </a:r>
                      <a:r>
                        <a:rPr lang="ko-KR" altLang="en-US" sz="1000" b="1" kern="0" spc="0" dirty="0">
                          <a:solidFill>
                            <a:schemeClr val="tx1"/>
                          </a:solidFill>
                          <a:effectLst/>
                          <a:latin typeface="나눔스퀘어라운드 ExtraBold" panose="020B0600000101010101" pitchFamily="50" charset="-127"/>
                          <a:ea typeface="나눔스퀘어라운드 ExtraBold" panose="020B0600000101010101" pitchFamily="50" charset="-127"/>
                        </a:rPr>
                        <a:t> 연계 및</a:t>
                      </a:r>
                    </a:p>
                    <a:p>
                      <a:pPr marL="0" marR="0" indent="0" algn="ctr" fontAlgn="base" latinLnBrk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b="1" kern="0" spc="0" dirty="0">
                          <a:solidFill>
                            <a:schemeClr val="tx1"/>
                          </a:solidFill>
                          <a:effectLst/>
                          <a:latin typeface="나눔스퀘어라운드 ExtraBold" panose="020B0600000101010101" pitchFamily="50" charset="-127"/>
                          <a:ea typeface="나눔스퀘어라운드 ExtraBold" panose="020B0600000101010101" pitchFamily="50" charset="-127"/>
                        </a:rPr>
                        <a:t>지속 관리</a:t>
                      </a:r>
                    </a:p>
                  </a:txBody>
                  <a:tcPr marL="64758" marR="64758" marT="17903" marB="1790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AA7"/>
                    </a:solidFill>
                  </a:tcPr>
                </a:tc>
                <a:tc rowSpan="4"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9pPr>
                    </a:lstStyle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b="1" kern="0" spc="0" dirty="0">
                        <a:solidFill>
                          <a:srgbClr val="000000"/>
                        </a:solidFill>
                        <a:effectLst/>
                        <a:latin typeface="나눔스퀘어라운드 ExtraBold" panose="020B0600000101010101" pitchFamily="50" charset="-127"/>
                        <a:ea typeface="나눔스퀘어라운드 ExtraBold" panose="020B0600000101010101" pitchFamily="50" charset="-127"/>
                      </a:endParaRPr>
                    </a:p>
                  </a:txBody>
                  <a:tcPr marL="64758" marR="64758" marT="17903" marB="1790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9pPr>
                    </a:lstStyle>
                    <a:p>
                      <a:pPr marL="0" marR="0" indent="0" algn="ctr" fontAlgn="base" latinLnBrk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b="1" kern="0" spc="0" dirty="0">
                          <a:solidFill>
                            <a:schemeClr val="tx1"/>
                          </a:solidFill>
                          <a:effectLst/>
                          <a:latin typeface="나눔스퀘어라운드 ExtraBold" panose="020B0600000101010101" pitchFamily="50" charset="-127"/>
                          <a:ea typeface="나눔스퀘어라운드 ExtraBold" panose="020B0600000101010101" pitchFamily="50" charset="-127"/>
                        </a:rPr>
                        <a:t>원시자료</a:t>
                      </a:r>
                    </a:p>
                    <a:p>
                      <a:pPr marL="0" marR="0" indent="0" algn="ctr" fontAlgn="base" latinLnBrk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b="1" kern="0" spc="0" dirty="0">
                          <a:solidFill>
                            <a:schemeClr val="tx1"/>
                          </a:solidFill>
                          <a:effectLst/>
                          <a:latin typeface="나눔스퀘어라운드 ExtraBold" panose="020B0600000101010101" pitchFamily="50" charset="-127"/>
                          <a:ea typeface="나눔스퀘어라운드 ExtraBold" panose="020B0600000101010101" pitchFamily="50" charset="-127"/>
                        </a:rPr>
                        <a:t>생성 및 제출</a:t>
                      </a:r>
                    </a:p>
                  </a:txBody>
                  <a:tcPr marL="64758" marR="64758" marT="17903" marB="1790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AA7"/>
                    </a:solidFill>
                  </a:tcPr>
                </a:tc>
                <a:tc rowSpan="4"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9pPr>
                    </a:lstStyle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600" b="1" kern="0" spc="0" dirty="0">
                        <a:solidFill>
                          <a:srgbClr val="000000"/>
                        </a:solidFill>
                        <a:effectLst/>
                        <a:latin typeface="나눔스퀘어라운드 ExtraBold" panose="020B0600000101010101" pitchFamily="50" charset="-127"/>
                        <a:ea typeface="나눔스퀘어라운드 ExtraBold" panose="020B0600000101010101" pitchFamily="50" charset="-127"/>
                      </a:endParaRPr>
                    </a:p>
                  </a:txBody>
                  <a:tcPr marL="64758" marR="64758" marT="17903" marB="1790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9pPr>
                    </a:lstStyle>
                    <a:p>
                      <a:pPr marL="0" marR="0" indent="0" algn="ctr" fontAlgn="base" latinLnBrk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b="1" kern="0" spc="0" dirty="0" smtClean="0">
                          <a:solidFill>
                            <a:schemeClr val="tx1"/>
                          </a:solidFill>
                          <a:effectLst/>
                          <a:latin typeface="나눔스퀘어라운드 ExtraBold" panose="020B0600000101010101" pitchFamily="50" charset="-127"/>
                          <a:ea typeface="나눔스퀘어라운드 ExtraBold" panose="020B0600000101010101" pitchFamily="50" charset="-127"/>
                        </a:rPr>
                        <a:t>검사결과 제출</a:t>
                      </a:r>
                      <a:endParaRPr lang="ko-KR" altLang="en-US" sz="1000" b="1" kern="0" spc="0" dirty="0">
                        <a:solidFill>
                          <a:schemeClr val="tx1"/>
                        </a:solidFill>
                        <a:effectLst/>
                        <a:latin typeface="나눔스퀘어라운드 ExtraBold" panose="020B0600000101010101" pitchFamily="50" charset="-127"/>
                        <a:ea typeface="나눔스퀘어라운드 ExtraBold" panose="020B0600000101010101" pitchFamily="50" charset="-127"/>
                      </a:endParaRPr>
                    </a:p>
                  </a:txBody>
                  <a:tcPr marL="64758" marR="64758" marT="17903" marB="1790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AA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676000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9pPr>
                    </a:lstStyle>
                    <a:p>
                      <a:pPr marL="0" marR="0" indent="0" algn="ctr" fontAlgn="base" latinLnBrk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kern="0" spc="0">
                          <a:solidFill>
                            <a:srgbClr val="000000"/>
                          </a:solidFill>
                          <a:effectLst/>
                          <a:latin typeface="나눔스퀘어라운드 ExtraBold" panose="020B0600000101010101" pitchFamily="50" charset="-127"/>
                          <a:ea typeface="나눔스퀘어라운드 ExtraBold" panose="020B0600000101010101" pitchFamily="50" charset="-127"/>
                        </a:rPr>
                        <a:t>내용</a:t>
                      </a:r>
                    </a:p>
                  </a:txBody>
                  <a:tcPr marL="64758" marR="64758" marT="17903" marB="1790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9pPr>
                    </a:lstStyle>
                    <a:p>
                      <a:pPr marL="0" marR="0" indent="0" algn="ctr" fontAlgn="base" latinLnBrk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>
                        <a:solidFill>
                          <a:srgbClr val="000000"/>
                        </a:solidFill>
                        <a:effectLst/>
                        <a:latin typeface="나눔스퀘어라운드 ExtraBold" panose="020B0600000101010101" pitchFamily="50" charset="-127"/>
                        <a:ea typeface="나눔스퀘어라운드 ExtraBold" panose="020B0600000101010101" pitchFamily="50" charset="-127"/>
                      </a:endParaRPr>
                    </a:p>
                  </a:txBody>
                  <a:tcPr marL="64758" marR="64758" marT="17903" marB="1790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9pPr>
                    </a:lstStyle>
                    <a:p>
                      <a:pPr marL="0" marR="0" indent="0" algn="ctr" fontAlgn="base" latinLnBrk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kern="0" spc="0" dirty="0" err="1" smtClean="0">
                          <a:solidFill>
                            <a:srgbClr val="000000"/>
                          </a:solidFill>
                          <a:effectLst/>
                          <a:latin typeface="나눔스퀘어라운드 ExtraBold" panose="020B0600000101010101" pitchFamily="50" charset="-127"/>
                          <a:ea typeface="나눔스퀘어라운드 ExtraBold" panose="020B0600000101010101" pitchFamily="50" charset="-127"/>
                        </a:rPr>
                        <a:t>관심군</a:t>
                      </a:r>
                      <a:r>
                        <a:rPr lang="ko-KR" altLang="en-US" sz="1000" kern="0" spc="0" dirty="0" smtClean="0">
                          <a:solidFill>
                            <a:srgbClr val="000000"/>
                          </a:solidFill>
                          <a:effectLst/>
                          <a:latin typeface="나눔스퀘어라운드 ExtraBold" panose="020B0600000101010101" pitchFamily="50" charset="-127"/>
                          <a:ea typeface="나눔스퀘어라운드 ExtraBold" panose="020B0600000101010101" pitchFamily="50" charset="-127"/>
                        </a:rPr>
                        <a:t> 조치 및 </a:t>
                      </a:r>
                      <a:endParaRPr lang="en-US" altLang="ko-KR" sz="1000" kern="0" spc="0" dirty="0" smtClean="0">
                        <a:solidFill>
                          <a:srgbClr val="000000"/>
                        </a:solidFill>
                        <a:effectLst/>
                        <a:latin typeface="나눔스퀘어라운드 ExtraBold" panose="020B0600000101010101" pitchFamily="50" charset="-127"/>
                        <a:ea typeface="나눔스퀘어라운드 ExtraBold" panose="020B0600000101010101" pitchFamily="50" charset="-127"/>
                      </a:endParaRPr>
                    </a:p>
                    <a:p>
                      <a:pPr marL="0" marR="0" indent="0" algn="ctr" fontAlgn="base" latinLnBrk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kern="0" spc="0" dirty="0" smtClean="0">
                          <a:solidFill>
                            <a:srgbClr val="000000"/>
                          </a:solidFill>
                          <a:effectLst/>
                          <a:latin typeface="나눔스퀘어라운드 ExtraBold" panose="020B0600000101010101" pitchFamily="50" charset="-127"/>
                          <a:ea typeface="나눔스퀘어라운드 ExtraBold" panose="020B0600000101010101" pitchFamily="50" charset="-127"/>
                        </a:rPr>
                        <a:t>자료 제출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스퀘어라운드 ExtraBold" panose="020B0600000101010101" pitchFamily="50" charset="-127"/>
                        <a:ea typeface="나눔스퀘어라운드 ExtraBold" panose="020B0600000101010101" pitchFamily="50" charset="-127"/>
                      </a:endParaRPr>
                    </a:p>
                  </a:txBody>
                  <a:tcPr marL="64758" marR="64758" marT="17903" marB="1790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kern="0" spc="0" dirty="0" err="1">
                          <a:solidFill>
                            <a:srgbClr val="000000"/>
                          </a:solidFill>
                          <a:effectLst/>
                          <a:latin typeface="나눔스퀘어라운드 ExtraBold" panose="020B0600000101010101" pitchFamily="50" charset="-127"/>
                          <a:ea typeface="나눔스퀘어라운드 ExtraBold" panose="020B0600000101010101" pitchFamily="50" charset="-127"/>
                        </a:rPr>
                        <a:t>관심군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나눔스퀘어라운드 ExtraBold" panose="020B0600000101010101" pitchFamily="50" charset="-127"/>
                          <a:ea typeface="나눔스퀘어라운드 ExtraBold" panose="020B0600000101010101" pitchFamily="50" charset="-127"/>
                        </a:rPr>
                        <a:t> 전문기관</a:t>
                      </a:r>
                    </a:p>
                    <a:p>
                      <a:pPr marL="0" marR="0" indent="0" algn="ctr" fontAlgn="base" latinLnBrk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나눔스퀘어라운드 ExtraBold" panose="020B0600000101010101" pitchFamily="50" charset="-127"/>
                          <a:ea typeface="나눔스퀘어라운드 ExtraBold" panose="020B0600000101010101" pitchFamily="50" charset="-127"/>
                        </a:rPr>
                        <a:t>연계 및 상담관리</a:t>
                      </a:r>
                    </a:p>
                  </a:txBody>
                  <a:tcPr marL="64758" marR="64758" marT="17903" marB="1790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9pPr>
                    </a:lstStyle>
                    <a:p>
                      <a:pPr marL="0" marR="0" indent="0" algn="ctr" fontAlgn="base" latinLnBrk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나눔스퀘어라운드 ExtraBold" panose="020B0600000101010101" pitchFamily="50" charset="-127"/>
                          <a:ea typeface="나눔스퀘어라운드 ExtraBold" panose="020B0600000101010101" pitchFamily="50" charset="-127"/>
                        </a:rPr>
                        <a:t>검사 종료 후</a:t>
                      </a:r>
                    </a:p>
                    <a:p>
                      <a:pPr marL="0" marR="0" indent="0" algn="ctr" fontAlgn="base" latinLnBrk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kern="0" spc="0" dirty="0" smtClean="0">
                          <a:solidFill>
                            <a:srgbClr val="000000"/>
                          </a:solidFill>
                          <a:effectLst/>
                          <a:latin typeface="나눔스퀘어라운드 ExtraBold" panose="020B0600000101010101" pitchFamily="50" charset="-127"/>
                          <a:ea typeface="나눔스퀘어라운드 ExtraBold" panose="020B0600000101010101" pitchFamily="50" charset="-127"/>
                        </a:rPr>
                        <a:t>원시자료 제출 및 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나눔스퀘어라운드 ExtraBold" panose="020B0600000101010101" pitchFamily="50" charset="-127"/>
                          <a:ea typeface="나눔스퀘어라운드 ExtraBold" panose="020B0600000101010101" pitchFamily="50" charset="-127"/>
                        </a:rPr>
                        <a:t>삭제</a:t>
                      </a:r>
                    </a:p>
                  </a:txBody>
                  <a:tcPr marL="64758" marR="64758" marT="17903" marB="1790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9pPr>
                    </a:lstStyle>
                    <a:p>
                      <a:pPr marL="0" marR="0" indent="0" algn="ctr" fontAlgn="base" latinLnBrk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나눔스퀘어라운드 ExtraBold" panose="020B0600000101010101" pitchFamily="50" charset="-127"/>
                          <a:ea typeface="나눔스퀘어라운드 ExtraBold" panose="020B0600000101010101" pitchFamily="50" charset="-127"/>
                        </a:rPr>
                        <a:t>검사 마감</a:t>
                      </a:r>
                    </a:p>
                    <a:p>
                      <a:pPr marL="0" marR="0" indent="0" algn="ctr" fontAlgn="base" latinLnBrk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000" kern="0" spc="0" dirty="0" smtClean="0">
                          <a:solidFill>
                            <a:srgbClr val="000000"/>
                          </a:solidFill>
                          <a:effectLst/>
                          <a:latin typeface="나눔스퀘어라운드 ExtraBold" panose="020B0600000101010101" pitchFamily="50" charset="-127"/>
                          <a:ea typeface="나눔스퀘어라운드 ExtraBold" panose="020B0600000101010101" pitchFamily="50" charset="-127"/>
                        </a:rPr>
                        <a:t>(</a:t>
                      </a:r>
                      <a:r>
                        <a:rPr lang="ko-KR" altLang="en-US" sz="1000" kern="0" spc="0" dirty="0" smtClean="0">
                          <a:solidFill>
                            <a:srgbClr val="000000"/>
                          </a:solidFill>
                          <a:effectLst/>
                          <a:latin typeface="나눔스퀘어라운드 ExtraBold" panose="020B0600000101010101" pitchFamily="50" charset="-127"/>
                          <a:ea typeface="나눔스퀘어라운드 ExtraBold" panose="020B0600000101010101" pitchFamily="50" charset="-127"/>
                        </a:rPr>
                        <a:t>통계자료 생성</a:t>
                      </a:r>
                      <a:r>
                        <a:rPr lang="en-US" altLang="ko-KR" sz="1000" kern="0" spc="0" dirty="0" smtClean="0">
                          <a:solidFill>
                            <a:srgbClr val="000000"/>
                          </a:solidFill>
                          <a:effectLst/>
                          <a:latin typeface="나눔스퀘어라운드 ExtraBold" panose="020B0600000101010101" pitchFamily="50" charset="-127"/>
                          <a:ea typeface="나눔스퀘어라운드 ExtraBold" panose="020B0600000101010101" pitchFamily="50" charset="-127"/>
                        </a:rPr>
                        <a:t>)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스퀘어라운드 ExtraBold" panose="020B0600000101010101" pitchFamily="50" charset="-127"/>
                        <a:ea typeface="나눔스퀘어라운드 ExtraBold" panose="020B0600000101010101" pitchFamily="50" charset="-127"/>
                      </a:endParaRPr>
                    </a:p>
                  </a:txBody>
                  <a:tcPr marL="64758" marR="64758" marT="17903" marB="1790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5293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9pPr>
                    </a:lstStyle>
                    <a:p>
                      <a:pPr marL="0" marR="0" indent="0" algn="ctr" fontAlgn="base" latinLnBrk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kern="0" spc="0">
                          <a:solidFill>
                            <a:srgbClr val="000000"/>
                          </a:solidFill>
                          <a:effectLst/>
                          <a:latin typeface="나눔스퀘어라운드 ExtraBold" panose="020B0600000101010101" pitchFamily="50" charset="-127"/>
                          <a:ea typeface="나눔스퀘어라운드 ExtraBold" panose="020B0600000101010101" pitchFamily="50" charset="-127"/>
                        </a:rPr>
                        <a:t>시점</a:t>
                      </a:r>
                    </a:p>
                  </a:txBody>
                  <a:tcPr marL="64758" marR="64758" marT="17903" marB="1790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9pPr>
                    </a:lstStyle>
                    <a:p>
                      <a:pPr marL="0" marR="0" indent="0" algn="ctr" fontAlgn="base" latinLnBrk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>
                        <a:solidFill>
                          <a:srgbClr val="000000"/>
                        </a:solidFill>
                        <a:effectLst/>
                        <a:latin typeface="나눔스퀘어라운드 ExtraBold" panose="020B0600000101010101" pitchFamily="50" charset="-127"/>
                        <a:ea typeface="나눔스퀘어라운드 ExtraBold" panose="020B0600000101010101" pitchFamily="50" charset="-127"/>
                      </a:endParaRPr>
                    </a:p>
                  </a:txBody>
                  <a:tcPr marL="64758" marR="64758" marT="17903" marB="1790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9pPr>
                    </a:lstStyle>
                    <a:p>
                      <a:pPr marL="0" marR="0" indent="0" algn="ctr" fontAlgn="base" latinLnBrk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나눔스퀘어라운드 ExtraBold" panose="020B0600000101010101" pitchFamily="50" charset="-127"/>
                          <a:ea typeface="나눔스퀘어라운드 ExtraBold" panose="020B0600000101010101" pitchFamily="50" charset="-127"/>
                        </a:rPr>
                        <a:t>9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나눔스퀘어라운드 ExtraBold" panose="020B0600000101010101" pitchFamily="50" charset="-127"/>
                          <a:ea typeface="나눔스퀘어라운드 ExtraBold" panose="020B0600000101010101" pitchFamily="50" charset="-127"/>
                        </a:rPr>
                        <a:t>월 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나눔스퀘어라운드 ExtraBold" panose="020B0600000101010101" pitchFamily="50" charset="-127"/>
                          <a:ea typeface="나눔스퀘어라운드 ExtraBold" panose="020B0600000101010101" pitchFamily="50" charset="-127"/>
                        </a:rPr>
                        <a:t>~ 11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나눔스퀘어라운드 ExtraBold" panose="020B0600000101010101" pitchFamily="50" charset="-127"/>
                          <a:ea typeface="나눔스퀘어라운드 ExtraBold" panose="020B0600000101010101" pitchFamily="50" charset="-127"/>
                        </a:rPr>
                        <a:t>월</a:t>
                      </a:r>
                    </a:p>
                  </a:txBody>
                  <a:tcPr marL="64758" marR="64758" marT="17903" marB="1790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000" kern="0" spc="0" dirty="0">
                          <a:solidFill>
                            <a:schemeClr val="tx1"/>
                          </a:solidFill>
                          <a:effectLst/>
                          <a:latin typeface="나눔스퀘어라운드 ExtraBold" panose="020B0600000101010101" pitchFamily="50" charset="-127"/>
                          <a:ea typeface="나눔스퀘어라운드 ExtraBold" panose="020B0600000101010101" pitchFamily="50" charset="-127"/>
                        </a:rPr>
                        <a:t>4</a:t>
                      </a:r>
                      <a:r>
                        <a:rPr lang="ko-KR" altLang="en-US" sz="1000" kern="0" spc="0" dirty="0">
                          <a:solidFill>
                            <a:schemeClr val="tx1"/>
                          </a:solidFill>
                          <a:effectLst/>
                          <a:latin typeface="나눔스퀘어라운드 ExtraBold" panose="020B0600000101010101" pitchFamily="50" charset="-127"/>
                          <a:ea typeface="나눔스퀘어라운드 ExtraBold" panose="020B0600000101010101" pitchFamily="50" charset="-127"/>
                        </a:rPr>
                        <a:t>월 </a:t>
                      </a:r>
                      <a:r>
                        <a:rPr lang="en-US" altLang="ko-KR" sz="1000" kern="0" spc="0" dirty="0">
                          <a:solidFill>
                            <a:schemeClr val="tx1"/>
                          </a:solidFill>
                          <a:effectLst/>
                          <a:latin typeface="나눔스퀘어라운드 ExtraBold" panose="020B0600000101010101" pitchFamily="50" charset="-127"/>
                          <a:ea typeface="나눔스퀘어라운드 ExtraBold" panose="020B0600000101010101" pitchFamily="50" charset="-127"/>
                        </a:rPr>
                        <a:t>~ 11</a:t>
                      </a:r>
                      <a:r>
                        <a:rPr lang="ko-KR" altLang="en-US" sz="1000" kern="0" spc="0" dirty="0">
                          <a:solidFill>
                            <a:schemeClr val="tx1"/>
                          </a:solidFill>
                          <a:effectLst/>
                          <a:latin typeface="나눔스퀘어라운드 ExtraBold" panose="020B0600000101010101" pitchFamily="50" charset="-127"/>
                          <a:ea typeface="나눔스퀘어라운드 ExtraBold" panose="020B0600000101010101" pitchFamily="50" charset="-127"/>
                        </a:rPr>
                        <a:t>월</a:t>
                      </a:r>
                    </a:p>
                  </a:txBody>
                  <a:tcPr marL="64758" marR="64758" marT="17903" marB="1790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9pPr>
                    </a:lstStyle>
                    <a:p>
                      <a:pPr marL="0" marR="0" indent="0" algn="ctr" fontAlgn="base" latinLnBrk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000" kern="0" spc="0" dirty="0" smtClean="0">
                          <a:solidFill>
                            <a:schemeClr val="tx1"/>
                          </a:solidFill>
                          <a:effectLst/>
                          <a:latin typeface="나눔스퀘어라운드 ExtraBold" panose="020B0600000101010101" pitchFamily="50" charset="-127"/>
                          <a:ea typeface="나눔스퀘어라운드 ExtraBold" panose="020B0600000101010101" pitchFamily="50" charset="-127"/>
                        </a:rPr>
                        <a:t>7</a:t>
                      </a:r>
                      <a:r>
                        <a:rPr lang="ko-KR" altLang="en-US" sz="1000" kern="0" spc="0" dirty="0" smtClean="0">
                          <a:solidFill>
                            <a:schemeClr val="tx1"/>
                          </a:solidFill>
                          <a:effectLst/>
                          <a:latin typeface="나눔스퀘어라운드 ExtraBold" panose="020B0600000101010101" pitchFamily="50" charset="-127"/>
                          <a:ea typeface="나눔스퀘어라운드 ExtraBold" panose="020B0600000101010101" pitchFamily="50" charset="-127"/>
                        </a:rPr>
                        <a:t>월 </a:t>
                      </a:r>
                      <a:endParaRPr lang="ko-KR" altLang="en-US" sz="1000" kern="0" spc="0" dirty="0">
                        <a:solidFill>
                          <a:schemeClr val="tx1"/>
                        </a:solidFill>
                        <a:effectLst/>
                        <a:latin typeface="나눔스퀘어라운드 ExtraBold" panose="020B0600000101010101" pitchFamily="50" charset="-127"/>
                        <a:ea typeface="나눔스퀘어라운드 ExtraBold" panose="020B0600000101010101" pitchFamily="50" charset="-127"/>
                      </a:endParaRPr>
                    </a:p>
                  </a:txBody>
                  <a:tcPr marL="64758" marR="64758" marT="17903" marB="1790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9pPr>
                    </a:lstStyle>
                    <a:p>
                      <a:pPr marL="0" marR="0" indent="0" algn="ctr" fontAlgn="base" latinLnBrk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나눔스퀘어라운드 ExtraBold" panose="020B0600000101010101" pitchFamily="50" charset="-127"/>
                          <a:ea typeface="나눔스퀘어라운드 ExtraBold" panose="020B0600000101010101" pitchFamily="50" charset="-127"/>
                        </a:rPr>
                        <a:t>7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나눔스퀘어라운드 ExtraBold" panose="020B0600000101010101" pitchFamily="50" charset="-127"/>
                          <a:ea typeface="나눔스퀘어라운드 ExtraBold" panose="020B0600000101010101" pitchFamily="50" charset="-127"/>
                        </a:rPr>
                        <a:t>월</a:t>
                      </a:r>
                    </a:p>
                  </a:txBody>
                  <a:tcPr marL="64758" marR="64758" marT="17903" marB="1790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695283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9pPr>
                    </a:lstStyle>
                    <a:p>
                      <a:pPr marL="0" marR="0" indent="0" algn="ctr" fontAlgn="base" latinLnBrk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나눔스퀘어라운드 ExtraBold" panose="020B0600000101010101" pitchFamily="50" charset="-127"/>
                          <a:ea typeface="나눔스퀘어라운드 ExtraBold" panose="020B0600000101010101" pitchFamily="50" charset="-127"/>
                        </a:rPr>
                        <a:t>수행</a:t>
                      </a:r>
                    </a:p>
                    <a:p>
                      <a:pPr marL="0" marR="0" indent="0" algn="ctr" fontAlgn="base" latinLnBrk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나눔스퀘어라운드 ExtraBold" panose="020B0600000101010101" pitchFamily="50" charset="-127"/>
                          <a:ea typeface="나눔스퀘어라운드 ExtraBold" panose="020B0600000101010101" pitchFamily="50" charset="-127"/>
                        </a:rPr>
                        <a:t>주체</a:t>
                      </a:r>
                    </a:p>
                  </a:txBody>
                  <a:tcPr marL="64758" marR="64758" marT="17903" marB="1790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9pPr>
                    </a:lstStyle>
                    <a:p>
                      <a:pPr marL="0" marR="0" indent="0" algn="ctr" fontAlgn="base" latinLnBrk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>
                        <a:solidFill>
                          <a:srgbClr val="000000"/>
                        </a:solidFill>
                        <a:effectLst/>
                        <a:latin typeface="나눔스퀘어라운드 ExtraBold" panose="020B0600000101010101" pitchFamily="50" charset="-127"/>
                        <a:ea typeface="나눔스퀘어라운드 ExtraBold" panose="020B0600000101010101" pitchFamily="50" charset="-127"/>
                      </a:endParaRPr>
                    </a:p>
                  </a:txBody>
                  <a:tcPr marL="64758" marR="64758" marT="17903" marB="1790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9pPr>
                    </a:lstStyle>
                    <a:p>
                      <a:pPr marL="0" marR="0" indent="0" algn="ctr" fontAlgn="base" latinLnBrk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kern="0" spc="0" dirty="0" smtClean="0">
                          <a:solidFill>
                            <a:srgbClr val="000000"/>
                          </a:solidFill>
                          <a:effectLst/>
                          <a:latin typeface="나눔스퀘어라운드 ExtraBold" panose="020B0600000101010101" pitchFamily="50" charset="-127"/>
                          <a:ea typeface="나눔스퀘어라운드 ExtraBold" panose="020B0600000101010101" pitchFamily="50" charset="-127"/>
                        </a:rPr>
                        <a:t>시도교육청</a:t>
                      </a:r>
                      <a:endParaRPr lang="en-US" sz="1000" kern="0" spc="0" dirty="0">
                        <a:solidFill>
                          <a:srgbClr val="000000"/>
                        </a:solidFill>
                        <a:effectLst/>
                        <a:latin typeface="나눔스퀘어라운드 ExtraBold" panose="020B0600000101010101" pitchFamily="50" charset="-127"/>
                        <a:ea typeface="나눔스퀘어라운드 ExtraBold" panose="020B0600000101010101" pitchFamily="50" charset="-127"/>
                      </a:endParaRPr>
                    </a:p>
                  </a:txBody>
                  <a:tcPr marL="64758" marR="64758" marT="17903" marB="1790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나눔스퀘어라운드 ExtraBold" panose="020B0600000101010101" pitchFamily="50" charset="-127"/>
                          <a:ea typeface="나눔스퀘어라운드 ExtraBold" panose="020B0600000101010101" pitchFamily="50" charset="-127"/>
                        </a:rPr>
                        <a:t>학교 또는</a:t>
                      </a:r>
                    </a:p>
                    <a:p>
                      <a:pPr marL="0" marR="0" indent="0" algn="ctr" fontAlgn="base" latinLnBrk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나눔스퀘어라운드 ExtraBold" panose="020B0600000101010101" pitchFamily="50" charset="-127"/>
                          <a:ea typeface="나눔스퀘어라운드 ExtraBold" panose="020B0600000101010101" pitchFamily="50" charset="-127"/>
                        </a:rPr>
                        <a:t>전문조치기관</a:t>
                      </a:r>
                    </a:p>
                  </a:txBody>
                  <a:tcPr marL="64758" marR="64758" marT="17903" marB="1790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9pPr>
                    </a:lstStyle>
                    <a:p>
                      <a:pPr marL="0" marR="0" indent="0" algn="ctr" fontAlgn="base" latinLnBrk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나눔스퀘어라운드 ExtraBold" panose="020B0600000101010101" pitchFamily="50" charset="-127"/>
                          <a:ea typeface="나눔스퀘어라운드 ExtraBold" panose="020B0600000101010101" pitchFamily="50" charset="-127"/>
                        </a:rPr>
                        <a:t>시도교육청</a:t>
                      </a:r>
                      <a:endParaRPr lang="en-US" sz="1000" kern="0" spc="0" dirty="0">
                        <a:solidFill>
                          <a:srgbClr val="000000"/>
                        </a:solidFill>
                        <a:effectLst/>
                        <a:latin typeface="나눔스퀘어라운드 ExtraBold" panose="020B0600000101010101" pitchFamily="50" charset="-127"/>
                        <a:ea typeface="나눔스퀘어라운드 ExtraBold" panose="020B0600000101010101" pitchFamily="50" charset="-127"/>
                      </a:endParaRPr>
                    </a:p>
                  </a:txBody>
                  <a:tcPr marL="64758" marR="64758" marT="17903" marB="1790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9pPr>
                    </a:lstStyle>
                    <a:p>
                      <a:pPr marL="0" marR="0" indent="0" algn="ctr" fontAlgn="base" latinLnBrk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나눔스퀘어라운드 ExtraBold" panose="020B0600000101010101" pitchFamily="50" charset="-127"/>
                          <a:ea typeface="나눔스퀘어라운드 ExtraBold" panose="020B0600000101010101" pitchFamily="50" charset="-127"/>
                        </a:rPr>
                        <a:t>학교 및 교육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나눔스퀘어라운드 ExtraBold" panose="020B0600000101010101" pitchFamily="50" charset="-127"/>
                          <a:ea typeface="나눔스퀘어라운드 ExtraBold" panose="020B0600000101010101" pitchFamily="50" charset="-127"/>
                        </a:rPr>
                        <a:t>(</a:t>
                      </a:r>
                      <a:r>
                        <a:rPr lang="ko-KR" altLang="en-US" sz="1000" kern="0" spc="0" dirty="0" smtClean="0">
                          <a:solidFill>
                            <a:srgbClr val="000000"/>
                          </a:solidFill>
                          <a:effectLst/>
                          <a:latin typeface="나눔스퀘어라운드 ExtraBold" panose="020B0600000101010101" pitchFamily="50" charset="-127"/>
                          <a:ea typeface="나눔스퀘어라운드 ExtraBold" panose="020B0600000101010101" pitchFamily="50" charset="-127"/>
                        </a:rPr>
                        <a:t>지원</a:t>
                      </a:r>
                      <a:r>
                        <a:rPr lang="en-US" altLang="ko-KR" sz="1000" kern="0" spc="0" dirty="0" smtClean="0">
                          <a:solidFill>
                            <a:srgbClr val="000000"/>
                          </a:solidFill>
                          <a:effectLst/>
                          <a:latin typeface="나눔스퀘어라운드 ExtraBold" panose="020B0600000101010101" pitchFamily="50" charset="-127"/>
                          <a:ea typeface="나눔스퀘어라운드 ExtraBold" panose="020B0600000101010101" pitchFamily="50" charset="-127"/>
                        </a:rPr>
                        <a:t>)</a:t>
                      </a:r>
                      <a:r>
                        <a:rPr lang="ko-KR" altLang="en-US" sz="1000" kern="0" spc="0" dirty="0" smtClean="0">
                          <a:solidFill>
                            <a:srgbClr val="000000"/>
                          </a:solidFill>
                          <a:effectLst/>
                          <a:latin typeface="나눔스퀘어라운드 ExtraBold" panose="020B0600000101010101" pitchFamily="50" charset="-127"/>
                          <a:ea typeface="나눔스퀘어라운드 ExtraBold" panose="020B0600000101010101" pitchFamily="50" charset="-127"/>
                        </a:rPr>
                        <a:t>청</a:t>
                      </a:r>
                      <a:endParaRPr lang="en-US" sz="1000" kern="0" spc="0" dirty="0">
                        <a:solidFill>
                          <a:srgbClr val="000000"/>
                        </a:solidFill>
                        <a:effectLst/>
                        <a:latin typeface="나눔스퀘어라운드 ExtraBold" panose="020B0600000101010101" pitchFamily="50" charset="-127"/>
                        <a:ea typeface="나눔스퀘어라운드 ExtraBold" panose="020B0600000101010101" pitchFamily="50" charset="-127"/>
                      </a:endParaRPr>
                    </a:p>
                  </a:txBody>
                  <a:tcPr marL="64758" marR="64758" marT="17903" marB="1790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grpSp>
        <p:nvGrpSpPr>
          <p:cNvPr id="67" name="그룹 5"/>
          <p:cNvGrpSpPr>
            <a:grpSpLocks/>
          </p:cNvGrpSpPr>
          <p:nvPr/>
        </p:nvGrpSpPr>
        <p:grpSpPr bwMode="auto">
          <a:xfrm>
            <a:off x="3315666" y="2398022"/>
            <a:ext cx="5033672" cy="3096344"/>
            <a:chOff x="3379390" y="2348880"/>
            <a:chExt cx="5127169" cy="3073177"/>
          </a:xfrm>
          <a:solidFill>
            <a:schemeClr val="accent2">
              <a:lumMod val="60000"/>
              <a:lumOff val="40000"/>
            </a:schemeClr>
          </a:solidFill>
        </p:grpSpPr>
        <p:sp>
          <p:nvSpPr>
            <p:cNvPr id="68" name="오른쪽 화살표 67"/>
            <p:cNvSpPr/>
            <p:nvPr/>
          </p:nvSpPr>
          <p:spPr bwMode="auto">
            <a:xfrm>
              <a:off x="3379390" y="2348880"/>
              <a:ext cx="287394" cy="287466"/>
            </a:xfrm>
            <a:prstGeom prst="rightArrow">
              <a:avLst/>
            </a:prstGeom>
            <a:grpFill/>
            <a:ln w="6350" cap="flat" cmpd="sng" algn="ctr">
              <a:solidFill>
                <a:sysClr val="windowText" lastClr="000000">
                  <a:lumMod val="65000"/>
                  <a:lumOff val="35000"/>
                </a:sysClr>
              </a:solidFill>
              <a:prstDash val="sysDash"/>
              <a:round/>
              <a:headEnd type="none" w="med" len="med"/>
              <a:tailEnd type="none" w="med" len="med"/>
            </a:ln>
            <a:effectLst>
              <a:outerShdw dist="17961" dir="2700000" algn="ctr" rotWithShape="0">
                <a:sysClr val="windowText" lastClr="000000"/>
              </a:outerShdw>
            </a:effectLst>
          </p:spPr>
          <p:txBody>
            <a:bodyPr lIns="90000" tIns="46800" rIns="90000" bIns="46800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1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맑은 고딕"/>
              </a:endParaRPr>
            </a:p>
          </p:txBody>
        </p:sp>
        <p:sp>
          <p:nvSpPr>
            <p:cNvPr id="71" name="오른쪽 화살표 70"/>
            <p:cNvSpPr/>
            <p:nvPr/>
          </p:nvSpPr>
          <p:spPr bwMode="auto">
            <a:xfrm>
              <a:off x="5422075" y="2348880"/>
              <a:ext cx="287393" cy="287466"/>
            </a:xfrm>
            <a:prstGeom prst="rightArrow">
              <a:avLst/>
            </a:prstGeom>
            <a:grpFill/>
            <a:ln w="6350" cap="flat" cmpd="sng" algn="ctr">
              <a:solidFill>
                <a:sysClr val="windowText" lastClr="000000">
                  <a:lumMod val="65000"/>
                  <a:lumOff val="35000"/>
                </a:sysClr>
              </a:solidFill>
              <a:prstDash val="sysDash"/>
              <a:round/>
              <a:headEnd type="none" w="med" len="med"/>
              <a:tailEnd type="none" w="med" len="med"/>
            </a:ln>
            <a:effectLst>
              <a:outerShdw dist="17961" dir="2700000" algn="ctr" rotWithShape="0">
                <a:sysClr val="windowText" lastClr="000000"/>
              </a:outerShdw>
            </a:effectLst>
          </p:spPr>
          <p:txBody>
            <a:bodyPr lIns="90000" tIns="46800" rIns="90000" bIns="46800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1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맑은 고딕"/>
              </a:endParaRPr>
            </a:p>
          </p:txBody>
        </p:sp>
        <p:sp>
          <p:nvSpPr>
            <p:cNvPr id="73" name="오른쪽 화살표 72"/>
            <p:cNvSpPr/>
            <p:nvPr/>
          </p:nvSpPr>
          <p:spPr bwMode="auto">
            <a:xfrm>
              <a:off x="7285334" y="2348880"/>
              <a:ext cx="287393" cy="287466"/>
            </a:xfrm>
            <a:prstGeom prst="rightArrow">
              <a:avLst/>
            </a:prstGeom>
            <a:grpFill/>
            <a:ln w="6350" cap="flat" cmpd="sng" algn="ctr">
              <a:solidFill>
                <a:sysClr val="windowText" lastClr="000000">
                  <a:lumMod val="65000"/>
                  <a:lumOff val="35000"/>
                </a:sysClr>
              </a:solidFill>
              <a:prstDash val="sysDash"/>
              <a:round/>
              <a:headEnd type="none" w="med" len="med"/>
              <a:tailEnd type="none" w="med" len="med"/>
            </a:ln>
            <a:effectLst>
              <a:outerShdw dist="17961" dir="2700000" algn="ctr" rotWithShape="0">
                <a:sysClr val="windowText" lastClr="000000"/>
              </a:outerShdw>
            </a:effectLst>
          </p:spPr>
          <p:txBody>
            <a:bodyPr lIns="90000" tIns="46800" rIns="90000" bIns="46800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1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맑은 고딕"/>
              </a:endParaRPr>
            </a:p>
          </p:txBody>
        </p:sp>
        <p:sp>
          <p:nvSpPr>
            <p:cNvPr id="75" name="오른쪽 화살표 74"/>
            <p:cNvSpPr/>
            <p:nvPr/>
          </p:nvSpPr>
          <p:spPr bwMode="auto">
            <a:xfrm flipH="1">
              <a:off x="7285334" y="5134591"/>
              <a:ext cx="287393" cy="287466"/>
            </a:xfrm>
            <a:prstGeom prst="rightArrow">
              <a:avLst/>
            </a:prstGeom>
            <a:grpFill/>
            <a:ln w="6350" cap="flat" cmpd="sng" algn="ctr">
              <a:solidFill>
                <a:sysClr val="windowText" lastClr="000000">
                  <a:lumMod val="65000"/>
                  <a:lumOff val="35000"/>
                </a:sysClr>
              </a:solidFill>
              <a:prstDash val="sysDash"/>
              <a:round/>
              <a:headEnd type="none" w="med" len="med"/>
              <a:tailEnd type="none" w="med" len="med"/>
            </a:ln>
            <a:effectLst>
              <a:outerShdw dist="17961" dir="2700000" algn="ctr" rotWithShape="0">
                <a:sysClr val="windowText" lastClr="000000"/>
              </a:outerShdw>
            </a:effectLst>
          </p:spPr>
          <p:txBody>
            <a:bodyPr lIns="90000" tIns="46800" rIns="90000" bIns="46800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1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맑은 고딕"/>
              </a:endParaRPr>
            </a:p>
          </p:txBody>
        </p:sp>
        <p:sp>
          <p:nvSpPr>
            <p:cNvPr id="76" name="오른쪽 화살표 75"/>
            <p:cNvSpPr/>
            <p:nvPr/>
          </p:nvSpPr>
          <p:spPr bwMode="auto">
            <a:xfrm flipH="1">
              <a:off x="5420487" y="5124748"/>
              <a:ext cx="288981" cy="287466"/>
            </a:xfrm>
            <a:prstGeom prst="rightArrow">
              <a:avLst/>
            </a:prstGeom>
            <a:grpFill/>
            <a:ln w="6350" cap="flat" cmpd="sng" algn="ctr">
              <a:solidFill>
                <a:sysClr val="windowText" lastClr="000000">
                  <a:lumMod val="65000"/>
                  <a:lumOff val="35000"/>
                </a:sysClr>
              </a:solidFill>
              <a:prstDash val="sysDash"/>
              <a:round/>
              <a:headEnd type="none" w="med" len="med"/>
              <a:tailEnd type="none" w="med" len="med"/>
            </a:ln>
            <a:effectLst>
              <a:outerShdw dist="17961" dir="2700000" algn="ctr" rotWithShape="0">
                <a:sysClr val="windowText" lastClr="000000"/>
              </a:outerShdw>
            </a:effectLst>
          </p:spPr>
          <p:txBody>
            <a:bodyPr lIns="90000" tIns="46800" rIns="90000" bIns="46800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1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맑은 고딕"/>
              </a:endParaRPr>
            </a:p>
          </p:txBody>
        </p:sp>
        <p:sp>
          <p:nvSpPr>
            <p:cNvPr id="77" name="오른쪽 화살표 76"/>
            <p:cNvSpPr/>
            <p:nvPr/>
          </p:nvSpPr>
          <p:spPr bwMode="auto">
            <a:xfrm flipH="1">
              <a:off x="3379390" y="5134591"/>
              <a:ext cx="287394" cy="287466"/>
            </a:xfrm>
            <a:prstGeom prst="rightArrow">
              <a:avLst/>
            </a:prstGeom>
            <a:grpFill/>
            <a:ln w="6350" cap="flat" cmpd="sng" algn="ctr">
              <a:solidFill>
                <a:sysClr val="windowText" lastClr="000000">
                  <a:lumMod val="65000"/>
                  <a:lumOff val="35000"/>
                </a:sysClr>
              </a:solidFill>
              <a:prstDash val="sysDash"/>
              <a:round/>
              <a:headEnd type="none" w="med" len="med"/>
              <a:tailEnd type="none" w="med" len="med"/>
            </a:ln>
            <a:effectLst>
              <a:outerShdw dist="17961" dir="2700000" algn="ctr" rotWithShape="0">
                <a:sysClr val="windowText" lastClr="000000"/>
              </a:outerShdw>
            </a:effectLst>
          </p:spPr>
          <p:txBody>
            <a:bodyPr lIns="90000" tIns="46800" rIns="90000" bIns="46800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1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맑은 고딕"/>
              </a:endParaRPr>
            </a:p>
          </p:txBody>
        </p:sp>
        <p:sp>
          <p:nvSpPr>
            <p:cNvPr id="78" name="오른쪽 화살표 77"/>
            <p:cNvSpPr/>
            <p:nvPr/>
          </p:nvSpPr>
          <p:spPr bwMode="auto">
            <a:xfrm rot="5400000" flipV="1">
              <a:off x="8219130" y="3616304"/>
              <a:ext cx="287466" cy="287393"/>
            </a:xfrm>
            <a:prstGeom prst="rightArrow">
              <a:avLst/>
            </a:prstGeom>
            <a:grpFill/>
            <a:ln w="6350" cap="flat" cmpd="sng" algn="ctr">
              <a:solidFill>
                <a:sysClr val="windowText" lastClr="000000">
                  <a:lumMod val="65000"/>
                  <a:lumOff val="35000"/>
                </a:sysClr>
              </a:solidFill>
              <a:prstDash val="sysDash"/>
              <a:round/>
              <a:headEnd type="none" w="med" len="med"/>
              <a:tailEnd type="none" w="med" len="med"/>
            </a:ln>
            <a:effectLst>
              <a:outerShdw dist="17961" dir="2700000" algn="ctr" rotWithShape="0">
                <a:sysClr val="windowText" lastClr="000000"/>
              </a:outerShdw>
            </a:effectLst>
          </p:spPr>
          <p:txBody>
            <a:bodyPr lIns="90000" tIns="46800" rIns="90000" bIns="46800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1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맑은 고딕"/>
              </a:endParaRPr>
            </a:p>
          </p:txBody>
        </p:sp>
      </p:grpSp>
      <p:sp>
        <p:nvSpPr>
          <p:cNvPr id="79" name="직사각형 78"/>
          <p:cNvSpPr/>
          <p:nvPr/>
        </p:nvSpPr>
        <p:spPr>
          <a:xfrm>
            <a:off x="1726936" y="1618286"/>
            <a:ext cx="1455738" cy="1894274"/>
          </a:xfrm>
          <a:prstGeom prst="rect">
            <a:avLst/>
          </a:prstGeom>
          <a:noFill/>
          <a:ln w="38100" cap="flat" cmpd="sng" algn="ctr">
            <a:solidFill>
              <a:srgbClr val="FD5312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80" name="직사각형 79"/>
          <p:cNvSpPr/>
          <p:nvPr/>
        </p:nvSpPr>
        <p:spPr>
          <a:xfrm>
            <a:off x="1726936" y="4160632"/>
            <a:ext cx="1455738" cy="2113470"/>
          </a:xfrm>
          <a:prstGeom prst="rect">
            <a:avLst/>
          </a:prstGeom>
          <a:noFill/>
          <a:ln w="38100" cap="flat" cmpd="sng" algn="ctr">
            <a:solidFill>
              <a:srgbClr val="FD5312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82" name="직사각형 81"/>
          <p:cNvSpPr/>
          <p:nvPr/>
        </p:nvSpPr>
        <p:spPr>
          <a:xfrm>
            <a:off x="5710944" y="4160632"/>
            <a:ext cx="1332000" cy="2091404"/>
          </a:xfrm>
          <a:prstGeom prst="rect">
            <a:avLst/>
          </a:prstGeom>
          <a:noFill/>
          <a:ln w="38100" cap="flat" cmpd="sng" algn="ctr">
            <a:solidFill>
              <a:srgbClr val="FD5312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83" name="직사각형 82"/>
          <p:cNvSpPr/>
          <p:nvPr/>
        </p:nvSpPr>
        <p:spPr>
          <a:xfrm>
            <a:off x="7575110" y="4160632"/>
            <a:ext cx="1404556" cy="2113470"/>
          </a:xfrm>
          <a:prstGeom prst="rect">
            <a:avLst/>
          </a:prstGeom>
          <a:noFill/>
          <a:ln w="38100" cap="flat" cmpd="sng" algn="ctr">
            <a:solidFill>
              <a:srgbClr val="FD5312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115819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그림 3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1882" y="1776970"/>
            <a:ext cx="9364120" cy="4201200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</p:pic>
      <p:sp>
        <p:nvSpPr>
          <p:cNvPr id="93" name="TextBox 4">
            <a:extLst>
              <a:ext uri="{FF2B5EF4-FFF2-40B4-BE49-F238E27FC236}">
                <a16:creationId xmlns:a16="http://schemas.microsoft.com/office/drawing/2014/main" xmlns="" id="{B2A2134E-34A5-422C-8D66-092F6558A4F0}"/>
              </a:ext>
            </a:extLst>
          </p:cNvPr>
          <p:cNvSpPr txBox="1"/>
          <p:nvPr/>
        </p:nvSpPr>
        <p:spPr>
          <a:xfrm>
            <a:off x="96327" y="39171"/>
            <a:ext cx="51569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000" b="1" spc="-7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시도교육청 주요 업무처리 방법</a:t>
            </a:r>
          </a:p>
        </p:txBody>
      </p:sp>
      <p:sp>
        <p:nvSpPr>
          <p:cNvPr id="14" name="모서리가 둥근 직사각형 13">
            <a:extLst>
              <a:ext uri="{FF2B5EF4-FFF2-40B4-BE49-F238E27FC236}">
                <a16:creationId xmlns:a16="http://schemas.microsoft.com/office/drawing/2014/main" xmlns="" id="{A48839FD-54EA-214C-BE98-4BDD2DF3094C}"/>
              </a:ext>
            </a:extLst>
          </p:cNvPr>
          <p:cNvSpPr/>
          <p:nvPr/>
        </p:nvSpPr>
        <p:spPr>
          <a:xfrm>
            <a:off x="163006" y="802346"/>
            <a:ext cx="3642849" cy="669007"/>
          </a:xfrm>
          <a:prstGeom prst="roundRect">
            <a:avLst>
              <a:gd name="adj" fmla="val 50000"/>
            </a:avLst>
          </a:prstGeom>
          <a:solidFill>
            <a:srgbClr val="E2F0D9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4. </a:t>
            </a:r>
            <a:r>
              <a:rPr lang="ko-KR" altLang="en-US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교육청 </a:t>
            </a:r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– </a:t>
            </a:r>
            <a:r>
              <a:rPr lang="ko-KR" altLang="en-US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검사결과관리</a:t>
            </a:r>
            <a:endParaRPr lang="en-US" altLang="ko-KR" sz="1600" b="1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66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r>
              <a:rPr lang="en-US" altLang="ko-KR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4.4. </a:t>
            </a:r>
            <a:r>
              <a:rPr lang="ko-KR" altLang="en-US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검사결과마감처리</a:t>
            </a:r>
            <a:r>
              <a:rPr lang="en-US" altLang="ko-KR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(2/2)</a:t>
            </a:r>
            <a:endParaRPr lang="ko-KR" altLang="en-US" b="1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66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5" name="사각형: 둥근 모서리 81">
            <a:extLst>
              <a:ext uri="{FF2B5EF4-FFF2-40B4-BE49-F238E27FC236}">
                <a16:creationId xmlns:a16="http://schemas.microsoft.com/office/drawing/2014/main" xmlns="" id="{E908EED5-9D07-442C-87CA-697451B62CB7}"/>
              </a:ext>
            </a:extLst>
          </p:cNvPr>
          <p:cNvSpPr/>
          <p:nvPr/>
        </p:nvSpPr>
        <p:spPr>
          <a:xfrm>
            <a:off x="3970021" y="802347"/>
            <a:ext cx="5662930" cy="550546"/>
          </a:xfrm>
          <a:prstGeom prst="roundRect">
            <a:avLst>
              <a:gd name="adj" fmla="val 6492"/>
            </a:avLst>
          </a:prstGeom>
          <a:solidFill>
            <a:schemeClr val="bg1"/>
          </a:solidFill>
          <a:ln w="6350">
            <a:solidFill>
              <a:schemeClr val="bg1">
                <a:lumMod val="75000"/>
              </a:schemeClr>
            </a:solidFill>
          </a:ln>
          <a:effectLst>
            <a:outerShdw blurRad="889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defTabSz="1090746" fontAlgn="ctr" latinLnBrk="0">
              <a:buClr>
                <a:srgbClr val="336699"/>
              </a:buClr>
              <a:defRPr/>
            </a:pPr>
            <a:endParaRPr kumimoji="1" lang="en-US" altLang="ko-KR" sz="200" b="1" kern="0" dirty="0">
              <a:ln w="0">
                <a:solidFill>
                  <a:srgbClr val="0B4355">
                    <a:alpha val="5000"/>
                  </a:srgbClr>
                </a:solidFill>
              </a:ln>
              <a:solidFill>
                <a:srgbClr val="C00000"/>
              </a:solidFill>
              <a:latin typeface="나눔바른고딕" panose="020B0600000101010101" charset="-127"/>
              <a:ea typeface="나눔바른고딕" panose="020B0600000101010101" charset="-127"/>
              <a:sym typeface="Wingdings" pitchFamily="2" charset="2"/>
            </a:endParaRPr>
          </a:p>
        </p:txBody>
      </p:sp>
      <p:grpSp>
        <p:nvGrpSpPr>
          <p:cNvPr id="33" name="그룹 32"/>
          <p:cNvGrpSpPr/>
          <p:nvPr/>
        </p:nvGrpSpPr>
        <p:grpSpPr>
          <a:xfrm>
            <a:off x="4079992" y="907605"/>
            <a:ext cx="5451357" cy="364742"/>
            <a:chOff x="4079993" y="907605"/>
            <a:chExt cx="5345874" cy="364742"/>
          </a:xfrm>
        </p:grpSpPr>
        <p:cxnSp>
          <p:nvCxnSpPr>
            <p:cNvPr id="7" name="직선 화살표 연결선 6"/>
            <p:cNvCxnSpPr/>
            <p:nvPr/>
          </p:nvCxnSpPr>
          <p:spPr>
            <a:xfrm>
              <a:off x="4614193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직선 화살표 연결선 7"/>
            <p:cNvCxnSpPr/>
            <p:nvPr/>
          </p:nvCxnSpPr>
          <p:spPr>
            <a:xfrm>
              <a:off x="5292563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직선 화살표 연결선 8"/>
            <p:cNvCxnSpPr/>
            <p:nvPr/>
          </p:nvCxnSpPr>
          <p:spPr>
            <a:xfrm>
              <a:off x="6090136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직선 화살표 연결선 9"/>
            <p:cNvCxnSpPr/>
            <p:nvPr/>
          </p:nvCxnSpPr>
          <p:spPr>
            <a:xfrm>
              <a:off x="7002067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7" name="그룹 26"/>
            <p:cNvGrpSpPr/>
            <p:nvPr/>
          </p:nvGrpSpPr>
          <p:grpSpPr>
            <a:xfrm>
              <a:off x="4753326" y="907606"/>
              <a:ext cx="567815" cy="364740"/>
              <a:chOff x="5693299" y="907606"/>
              <a:chExt cx="687056" cy="364740"/>
            </a:xfrm>
          </p:grpSpPr>
          <p:sp>
            <p:nvSpPr>
              <p:cNvPr id="12" name="Rectangle 113"/>
              <p:cNvSpPr>
                <a:spLocks noChangeArrowheads="1"/>
              </p:cNvSpPr>
              <p:nvPr/>
            </p:nvSpPr>
            <p:spPr bwMode="auto">
              <a:xfrm>
                <a:off x="5693301" y="1076885"/>
                <a:ext cx="687054" cy="195461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반별검사결과</a:t>
                </a:r>
              </a:p>
            </p:txBody>
          </p:sp>
          <p:sp>
            <p:nvSpPr>
              <p:cNvPr id="13" name="Rectangle 113"/>
              <p:cNvSpPr>
                <a:spLocks noChangeArrowheads="1"/>
              </p:cNvSpPr>
              <p:nvPr/>
            </p:nvSpPr>
            <p:spPr bwMode="auto">
              <a:xfrm>
                <a:off x="5693299" y="907606"/>
                <a:ext cx="687056" cy="169279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spc="-5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spc="-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grpSp>
          <p:nvGrpSpPr>
            <p:cNvPr id="28" name="그룹 27"/>
            <p:cNvGrpSpPr/>
            <p:nvPr/>
          </p:nvGrpSpPr>
          <p:grpSpPr>
            <a:xfrm>
              <a:off x="5434914" y="907606"/>
              <a:ext cx="687056" cy="364740"/>
              <a:chOff x="6497545" y="907606"/>
              <a:chExt cx="687056" cy="364740"/>
            </a:xfrm>
          </p:grpSpPr>
          <p:sp>
            <p:nvSpPr>
              <p:cNvPr id="17" name="Rectangle 113"/>
              <p:cNvSpPr>
                <a:spLocks noChangeArrowheads="1"/>
              </p:cNvSpPr>
              <p:nvPr/>
            </p:nvSpPr>
            <p:spPr bwMode="auto">
              <a:xfrm>
                <a:off x="6497547" y="1076885"/>
                <a:ext cx="687054" cy="195461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spc="-5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검사결과통계및제출</a:t>
                </a:r>
                <a:endParaRPr lang="ko-KR" altLang="en-US" sz="700" spc="-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  <p:sp>
            <p:nvSpPr>
              <p:cNvPr id="18" name="Rectangle 113"/>
              <p:cNvSpPr>
                <a:spLocks noChangeArrowheads="1"/>
              </p:cNvSpPr>
              <p:nvPr/>
            </p:nvSpPr>
            <p:spPr bwMode="auto">
              <a:xfrm>
                <a:off x="6497545" y="907606"/>
                <a:ext cx="687056" cy="169279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spc="-5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spc="-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grpSp>
          <p:nvGrpSpPr>
            <p:cNvPr id="21" name="그룹 20"/>
            <p:cNvGrpSpPr/>
            <p:nvPr/>
          </p:nvGrpSpPr>
          <p:grpSpPr>
            <a:xfrm>
              <a:off x="4079993" y="907606"/>
              <a:ext cx="567815" cy="364740"/>
              <a:chOff x="4984309" y="907606"/>
              <a:chExt cx="662776" cy="364740"/>
            </a:xfrm>
          </p:grpSpPr>
          <p:sp>
            <p:nvSpPr>
              <p:cNvPr id="22" name="Rectangle 113"/>
              <p:cNvSpPr>
                <a:spLocks noChangeArrowheads="1"/>
              </p:cNvSpPr>
              <p:nvPr/>
            </p:nvSpPr>
            <p:spPr bwMode="auto">
              <a:xfrm>
                <a:off x="4984311" y="1076885"/>
                <a:ext cx="662774" cy="195461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spc="-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반별검사결과관리</a:t>
                </a:r>
              </a:p>
            </p:txBody>
          </p:sp>
          <p:sp>
            <p:nvSpPr>
              <p:cNvPr id="23" name="Rectangle 113"/>
              <p:cNvSpPr>
                <a:spLocks noChangeArrowheads="1"/>
              </p:cNvSpPr>
              <p:nvPr/>
            </p:nvSpPr>
            <p:spPr bwMode="auto">
              <a:xfrm>
                <a:off x="4984309" y="907606"/>
                <a:ext cx="662776" cy="169279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spc="-5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spc="-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cxnSp>
          <p:nvCxnSpPr>
            <p:cNvPr id="26" name="직선 화살표 연결선 25"/>
            <p:cNvCxnSpPr/>
            <p:nvPr/>
          </p:nvCxnSpPr>
          <p:spPr>
            <a:xfrm>
              <a:off x="7908866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0" name="그룹 29"/>
            <p:cNvGrpSpPr/>
            <p:nvPr/>
          </p:nvGrpSpPr>
          <p:grpSpPr>
            <a:xfrm>
              <a:off x="7145810" y="907605"/>
              <a:ext cx="800684" cy="364740"/>
              <a:chOff x="8096684" y="907605"/>
              <a:chExt cx="687056" cy="364740"/>
            </a:xfrm>
          </p:grpSpPr>
          <p:sp>
            <p:nvSpPr>
              <p:cNvPr id="15" name="Rectangle 113"/>
              <p:cNvSpPr>
                <a:spLocks noChangeArrowheads="1"/>
              </p:cNvSpPr>
              <p:nvPr/>
            </p:nvSpPr>
            <p:spPr bwMode="auto">
              <a:xfrm>
                <a:off x="8096685" y="1076883"/>
                <a:ext cx="68705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spc="-5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학교급별검사결과통계</a:t>
                </a:r>
                <a:endParaRPr lang="ko-KR" altLang="en-US" sz="700" spc="-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  <p:sp>
            <p:nvSpPr>
              <p:cNvPr id="16" name="Rectangle 113"/>
              <p:cNvSpPr>
                <a:spLocks noChangeArrowheads="1"/>
              </p:cNvSpPr>
              <p:nvPr/>
            </p:nvSpPr>
            <p:spPr bwMode="auto">
              <a:xfrm>
                <a:off x="8096684" y="907605"/>
                <a:ext cx="687056" cy="16927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spc="-1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spc="-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spc="-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</a:t>
                </a:r>
                <a:r>
                  <a:rPr lang="en-US" altLang="ko-KR" sz="800" spc="-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spc="-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지원</a:t>
                </a:r>
                <a:r>
                  <a:rPr lang="en-US" altLang="ko-KR" sz="800" spc="-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r>
                  <a:rPr lang="ko-KR" altLang="en-US" sz="800" spc="-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청</a:t>
                </a:r>
                <a:r>
                  <a:rPr lang="en-US" altLang="ko-KR" sz="800" spc="-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spc="-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grpSp>
          <p:nvGrpSpPr>
            <p:cNvPr id="29" name="그룹 28"/>
            <p:cNvGrpSpPr/>
            <p:nvPr/>
          </p:nvGrpSpPr>
          <p:grpSpPr>
            <a:xfrm>
              <a:off x="6233548" y="907607"/>
              <a:ext cx="800684" cy="364740"/>
              <a:chOff x="7298520" y="907607"/>
              <a:chExt cx="687056" cy="364740"/>
            </a:xfrm>
          </p:grpSpPr>
          <p:sp>
            <p:nvSpPr>
              <p:cNvPr id="19" name="Rectangle 113"/>
              <p:cNvSpPr>
                <a:spLocks noChangeArrowheads="1"/>
              </p:cNvSpPr>
              <p:nvPr/>
            </p:nvSpPr>
            <p:spPr bwMode="auto">
              <a:xfrm>
                <a:off x="7298521" y="1076885"/>
                <a:ext cx="68705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spc="-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학교별검사결과마감현황</a:t>
                </a:r>
              </a:p>
            </p:txBody>
          </p:sp>
          <p:sp>
            <p:nvSpPr>
              <p:cNvPr id="20" name="Rectangle 113"/>
              <p:cNvSpPr>
                <a:spLocks noChangeArrowheads="1"/>
              </p:cNvSpPr>
              <p:nvPr/>
            </p:nvSpPr>
            <p:spPr bwMode="auto">
              <a:xfrm>
                <a:off x="7298520" y="907607"/>
                <a:ext cx="687056" cy="16927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spc="-1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spc="-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spc="-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</a:t>
                </a:r>
                <a:r>
                  <a:rPr lang="en-US" altLang="ko-KR" sz="800" spc="-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spc="-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지원</a:t>
                </a:r>
                <a:r>
                  <a:rPr lang="en-US" altLang="ko-KR" sz="800" spc="-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r>
                  <a:rPr lang="ko-KR" altLang="en-US" sz="800" spc="-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청</a:t>
                </a:r>
                <a:r>
                  <a:rPr lang="en-US" altLang="ko-KR" sz="800" spc="-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spc="-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grpSp>
          <p:nvGrpSpPr>
            <p:cNvPr id="34" name="그룹 33"/>
            <p:cNvGrpSpPr/>
            <p:nvPr/>
          </p:nvGrpSpPr>
          <p:grpSpPr>
            <a:xfrm>
              <a:off x="8793581" y="907605"/>
              <a:ext cx="632286" cy="364740"/>
              <a:chOff x="8885570" y="907605"/>
              <a:chExt cx="687057" cy="364740"/>
            </a:xfrm>
          </p:grpSpPr>
          <p:sp>
            <p:nvSpPr>
              <p:cNvPr id="35" name="Rectangle 113"/>
              <p:cNvSpPr>
                <a:spLocks noChangeArrowheads="1"/>
              </p:cNvSpPr>
              <p:nvPr/>
            </p:nvSpPr>
            <p:spPr bwMode="auto">
              <a:xfrm>
                <a:off x="8885572" y="1076883"/>
                <a:ext cx="68705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ko-KR" altLang="en-US" sz="7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검사결과통계표</a:t>
                </a:r>
              </a:p>
            </p:txBody>
          </p:sp>
          <p:sp>
            <p:nvSpPr>
              <p:cNvPr id="36" name="Rectangle 113"/>
              <p:cNvSpPr>
                <a:spLocks noChangeArrowheads="1"/>
              </p:cNvSpPr>
              <p:nvPr/>
            </p:nvSpPr>
            <p:spPr bwMode="auto">
              <a:xfrm>
                <a:off x="8885570" y="907605"/>
                <a:ext cx="687056" cy="16927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ko-KR" altLang="en-US" sz="800" spc="-5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교육부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spc="-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cxnSp>
          <p:nvCxnSpPr>
            <p:cNvPr id="37" name="직선 화살표 연결선 36"/>
            <p:cNvCxnSpPr/>
            <p:nvPr/>
          </p:nvCxnSpPr>
          <p:spPr>
            <a:xfrm>
              <a:off x="8649838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1" name="그룹 30"/>
            <p:cNvGrpSpPr/>
            <p:nvPr/>
          </p:nvGrpSpPr>
          <p:grpSpPr>
            <a:xfrm>
              <a:off x="8052609" y="907605"/>
              <a:ext cx="632286" cy="364740"/>
              <a:chOff x="8885570" y="907605"/>
              <a:chExt cx="687057" cy="364740"/>
            </a:xfrm>
          </p:grpSpPr>
          <p:sp>
            <p:nvSpPr>
              <p:cNvPr id="24" name="Rectangle 113"/>
              <p:cNvSpPr>
                <a:spLocks noChangeArrowheads="1"/>
              </p:cNvSpPr>
              <p:nvPr/>
            </p:nvSpPr>
            <p:spPr bwMode="auto">
              <a:xfrm>
                <a:off x="8885572" y="1076883"/>
                <a:ext cx="68705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dirty="0">
                    <a:solidFill>
                      <a:schemeClr val="tx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검사결과마감처리</a:t>
                </a:r>
              </a:p>
            </p:txBody>
          </p:sp>
          <p:sp>
            <p:nvSpPr>
              <p:cNvPr id="25" name="Rectangle 113"/>
              <p:cNvSpPr>
                <a:spLocks noChangeArrowheads="1"/>
              </p:cNvSpPr>
              <p:nvPr/>
            </p:nvSpPr>
            <p:spPr bwMode="auto">
              <a:xfrm>
                <a:off x="8885570" y="907605"/>
                <a:ext cx="687056" cy="169278"/>
              </a:xfrm>
              <a:prstGeom prst="rect">
                <a:avLst/>
              </a:prstGeom>
              <a:solidFill>
                <a:srgbClr val="006600"/>
              </a:solidFill>
              <a:ln>
                <a:solidFill>
                  <a:srgbClr val="006600"/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b="1" spc="-50" dirty="0" err="1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b="1" spc="-50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b="1" spc="-50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교육청</a:t>
                </a:r>
                <a:r>
                  <a:rPr lang="en-US" altLang="ko-KR" sz="800" b="1" spc="-50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b="1" spc="-50" dirty="0">
                  <a:solidFill>
                    <a:schemeClr val="bg1"/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</p:grpSp>
      <p:sp>
        <p:nvSpPr>
          <p:cNvPr id="42" name="직사각형 41"/>
          <p:cNvSpPr/>
          <p:nvPr/>
        </p:nvSpPr>
        <p:spPr>
          <a:xfrm>
            <a:off x="8335646" y="2588078"/>
            <a:ext cx="757179" cy="179454"/>
          </a:xfrm>
          <a:prstGeom prst="rect">
            <a:avLst/>
          </a:prstGeom>
          <a:noFill/>
          <a:ln w="25400">
            <a:solidFill>
              <a:srgbClr val="FD531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3" name="타원 42"/>
          <p:cNvSpPr/>
          <p:nvPr/>
        </p:nvSpPr>
        <p:spPr>
          <a:xfrm>
            <a:off x="8241976" y="2446633"/>
            <a:ext cx="182880" cy="182880"/>
          </a:xfrm>
          <a:prstGeom prst="ellipse">
            <a:avLst/>
          </a:prstGeom>
          <a:solidFill>
            <a:srgbClr val="FD5312"/>
          </a:solidFill>
          <a:ln w="25400">
            <a:solidFill>
              <a:srgbClr val="FD531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b="1" dirty="0">
                <a:latin typeface="+mn-ea"/>
              </a:rPr>
              <a:t>1</a:t>
            </a:r>
            <a:endParaRPr lang="ko-KR" altLang="en-US" sz="1100" b="1" dirty="0">
              <a:latin typeface="+mn-ea"/>
            </a:endParaRPr>
          </a:p>
        </p:txBody>
      </p:sp>
      <p:cxnSp>
        <p:nvCxnSpPr>
          <p:cNvPr id="45" name="꺾인 연결선 44"/>
          <p:cNvCxnSpPr>
            <a:stCxn id="42" idx="2"/>
          </p:cNvCxnSpPr>
          <p:nvPr/>
        </p:nvCxnSpPr>
        <p:spPr>
          <a:xfrm rot="5400000">
            <a:off x="7496210" y="2587734"/>
            <a:ext cx="1038228" cy="1397824"/>
          </a:xfrm>
          <a:prstGeom prst="bentConnector2">
            <a:avLst/>
          </a:prstGeom>
          <a:ln w="25400">
            <a:solidFill>
              <a:srgbClr val="FD531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직사각형 46"/>
          <p:cNvSpPr/>
          <p:nvPr/>
        </p:nvSpPr>
        <p:spPr>
          <a:xfrm>
            <a:off x="6169685" y="2781963"/>
            <a:ext cx="944079" cy="347518"/>
          </a:xfrm>
          <a:prstGeom prst="rect">
            <a:avLst/>
          </a:prstGeom>
          <a:noFill/>
          <a:ln w="25400">
            <a:solidFill>
              <a:srgbClr val="FD531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1" name="직사각형 40">
            <a:extLst>
              <a:ext uri="{FF2B5EF4-FFF2-40B4-BE49-F238E27FC236}">
                <a16:creationId xmlns:a16="http://schemas.microsoft.com/office/drawing/2014/main" xmlns="" id="{7E13B21E-D9E5-4BE6-AB9C-ADCDEF6AE8BD}"/>
              </a:ext>
            </a:extLst>
          </p:cNvPr>
          <p:cNvSpPr/>
          <p:nvPr/>
        </p:nvSpPr>
        <p:spPr>
          <a:xfrm>
            <a:off x="340635" y="6087967"/>
            <a:ext cx="7456258" cy="203133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① 마감 취소를 할 경우 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‘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검사결과마감교육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(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지원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)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청목록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’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에서 해당 교육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(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지원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)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청 마감 취소를 선택 후 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[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저장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] 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버튼을 클릭함</a:t>
            </a:r>
          </a:p>
        </p:txBody>
      </p:sp>
      <p:sp>
        <p:nvSpPr>
          <p:cNvPr id="44" name="직사각형 43"/>
          <p:cNvSpPr/>
          <p:nvPr/>
        </p:nvSpPr>
        <p:spPr>
          <a:xfrm>
            <a:off x="6900588" y="2550245"/>
            <a:ext cx="221340" cy="176820"/>
          </a:xfrm>
          <a:prstGeom prst="rect">
            <a:avLst/>
          </a:prstGeom>
          <a:noFill/>
          <a:ln w="25400">
            <a:solidFill>
              <a:srgbClr val="FD531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8140509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그림 3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289" y="1776970"/>
            <a:ext cx="9360000" cy="4199352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</p:pic>
      <p:sp>
        <p:nvSpPr>
          <p:cNvPr id="93" name="TextBox 4">
            <a:extLst>
              <a:ext uri="{FF2B5EF4-FFF2-40B4-BE49-F238E27FC236}">
                <a16:creationId xmlns:a16="http://schemas.microsoft.com/office/drawing/2014/main" xmlns="" id="{B2A2134E-34A5-422C-8D66-092F6558A4F0}"/>
              </a:ext>
            </a:extLst>
          </p:cNvPr>
          <p:cNvSpPr txBox="1"/>
          <p:nvPr/>
        </p:nvSpPr>
        <p:spPr>
          <a:xfrm>
            <a:off x="96327" y="39171"/>
            <a:ext cx="51569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000" b="1" spc="-7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시도교육청 주요 업무처리 방법</a:t>
            </a:r>
          </a:p>
        </p:txBody>
      </p:sp>
      <p:sp>
        <p:nvSpPr>
          <p:cNvPr id="14" name="모서리가 둥근 직사각형 13">
            <a:extLst>
              <a:ext uri="{FF2B5EF4-FFF2-40B4-BE49-F238E27FC236}">
                <a16:creationId xmlns:a16="http://schemas.microsoft.com/office/drawing/2014/main" xmlns="" id="{A48839FD-54EA-214C-BE98-4BDD2DF3094C}"/>
              </a:ext>
            </a:extLst>
          </p:cNvPr>
          <p:cNvSpPr/>
          <p:nvPr/>
        </p:nvSpPr>
        <p:spPr>
          <a:xfrm>
            <a:off x="163006" y="802346"/>
            <a:ext cx="3642849" cy="669007"/>
          </a:xfrm>
          <a:prstGeom prst="roundRect">
            <a:avLst>
              <a:gd name="adj" fmla="val 50000"/>
            </a:avLst>
          </a:prstGeom>
          <a:solidFill>
            <a:srgbClr val="E2F0D9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4. </a:t>
            </a:r>
            <a:r>
              <a:rPr lang="ko-KR" altLang="en-US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교육청 </a:t>
            </a:r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– </a:t>
            </a:r>
            <a:r>
              <a:rPr lang="ko-KR" altLang="en-US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검사결과관리</a:t>
            </a:r>
            <a:endParaRPr lang="en-US" altLang="ko-KR" sz="1600" b="1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66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r>
              <a:rPr lang="en-US" altLang="ko-KR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4.5. </a:t>
            </a:r>
            <a:r>
              <a:rPr lang="ko-KR" altLang="en-US" b="1" dirty="0" err="1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학교별조치결과마감현황</a:t>
            </a:r>
            <a:r>
              <a:rPr lang="en-US" altLang="ko-KR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(1/3)</a:t>
            </a:r>
            <a:endParaRPr lang="ko-KR" altLang="en-US" b="1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66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5" name="사각형: 둥근 모서리 81">
            <a:extLst>
              <a:ext uri="{FF2B5EF4-FFF2-40B4-BE49-F238E27FC236}">
                <a16:creationId xmlns:a16="http://schemas.microsoft.com/office/drawing/2014/main" xmlns="" id="{E908EED5-9D07-442C-87CA-697451B62CB7}"/>
              </a:ext>
            </a:extLst>
          </p:cNvPr>
          <p:cNvSpPr/>
          <p:nvPr/>
        </p:nvSpPr>
        <p:spPr>
          <a:xfrm>
            <a:off x="3970021" y="802347"/>
            <a:ext cx="5662930" cy="550546"/>
          </a:xfrm>
          <a:prstGeom prst="roundRect">
            <a:avLst>
              <a:gd name="adj" fmla="val 6492"/>
            </a:avLst>
          </a:prstGeom>
          <a:solidFill>
            <a:schemeClr val="bg1"/>
          </a:solidFill>
          <a:ln w="6350">
            <a:solidFill>
              <a:schemeClr val="bg1">
                <a:lumMod val="75000"/>
              </a:schemeClr>
            </a:solidFill>
          </a:ln>
          <a:effectLst>
            <a:outerShdw blurRad="889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defTabSz="1090746" fontAlgn="ctr" latinLnBrk="0">
              <a:buClr>
                <a:srgbClr val="336699"/>
              </a:buClr>
              <a:defRPr/>
            </a:pPr>
            <a:endParaRPr kumimoji="1" lang="en-US" altLang="ko-KR" sz="200" b="1" kern="0" dirty="0">
              <a:ln w="0">
                <a:solidFill>
                  <a:srgbClr val="0B4355">
                    <a:alpha val="5000"/>
                  </a:srgbClr>
                </a:solidFill>
              </a:ln>
              <a:solidFill>
                <a:srgbClr val="C00000"/>
              </a:solidFill>
              <a:latin typeface="나눔바른고딕" panose="020B0600000101010101" charset="-127"/>
              <a:ea typeface="나눔바른고딕" panose="020B0600000101010101" charset="-127"/>
              <a:sym typeface="Wingdings" pitchFamily="2" charset="2"/>
            </a:endParaRPr>
          </a:p>
        </p:txBody>
      </p:sp>
      <p:grpSp>
        <p:nvGrpSpPr>
          <p:cNvPr id="2" name="그룹 1"/>
          <p:cNvGrpSpPr/>
          <p:nvPr/>
        </p:nvGrpSpPr>
        <p:grpSpPr>
          <a:xfrm>
            <a:off x="4095750" y="907605"/>
            <a:ext cx="5435599" cy="364742"/>
            <a:chOff x="5461648" y="907605"/>
            <a:chExt cx="4069701" cy="364742"/>
          </a:xfrm>
        </p:grpSpPr>
        <p:cxnSp>
          <p:nvCxnSpPr>
            <p:cNvPr id="9" name="직선 화살표 연결선 8"/>
            <p:cNvCxnSpPr/>
            <p:nvPr/>
          </p:nvCxnSpPr>
          <p:spPr>
            <a:xfrm>
              <a:off x="6129798" y="1109350"/>
              <a:ext cx="146579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직선 화살표 연결선 9"/>
            <p:cNvCxnSpPr/>
            <p:nvPr/>
          </p:nvCxnSpPr>
          <p:spPr>
            <a:xfrm>
              <a:off x="7059723" y="1109350"/>
              <a:ext cx="146579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8" name="그룹 27"/>
            <p:cNvGrpSpPr/>
            <p:nvPr/>
          </p:nvGrpSpPr>
          <p:grpSpPr>
            <a:xfrm>
              <a:off x="5461648" y="907606"/>
              <a:ext cx="700613" cy="364740"/>
              <a:chOff x="6497545" y="907606"/>
              <a:chExt cx="687056" cy="364740"/>
            </a:xfrm>
          </p:grpSpPr>
          <p:sp>
            <p:nvSpPr>
              <p:cNvPr id="17" name="Rectangle 113"/>
              <p:cNvSpPr>
                <a:spLocks noChangeArrowheads="1"/>
              </p:cNvSpPr>
              <p:nvPr/>
            </p:nvSpPr>
            <p:spPr bwMode="auto">
              <a:xfrm>
                <a:off x="6497547" y="1076885"/>
                <a:ext cx="687054" cy="195461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조치결과통계및제출</a:t>
                </a:r>
                <a:endParaRPr lang="ko-KR" altLang="en-US" sz="7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  <p:sp>
            <p:nvSpPr>
              <p:cNvPr id="18" name="Rectangle 113"/>
              <p:cNvSpPr>
                <a:spLocks noChangeArrowheads="1"/>
              </p:cNvSpPr>
              <p:nvPr/>
            </p:nvSpPr>
            <p:spPr bwMode="auto">
              <a:xfrm>
                <a:off x="6497545" y="907606"/>
                <a:ext cx="687056" cy="169279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</a:t>
                </a:r>
                <a:r>
                  <a:rPr lang="en-US" altLang="ko-KR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cxnSp>
          <p:nvCxnSpPr>
            <p:cNvPr id="26" name="직선 화살표 연결선 25"/>
            <p:cNvCxnSpPr/>
            <p:nvPr/>
          </p:nvCxnSpPr>
          <p:spPr>
            <a:xfrm>
              <a:off x="7984415" y="1109350"/>
              <a:ext cx="146579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0" name="그룹 29"/>
            <p:cNvGrpSpPr/>
            <p:nvPr/>
          </p:nvGrpSpPr>
          <p:grpSpPr>
            <a:xfrm>
              <a:off x="7206303" y="907605"/>
              <a:ext cx="816483" cy="364740"/>
              <a:chOff x="8096684" y="907605"/>
              <a:chExt cx="687056" cy="364740"/>
            </a:xfrm>
          </p:grpSpPr>
          <p:sp>
            <p:nvSpPr>
              <p:cNvPr id="15" name="Rectangle 113"/>
              <p:cNvSpPr>
                <a:spLocks noChangeArrowheads="1"/>
              </p:cNvSpPr>
              <p:nvPr/>
            </p:nvSpPr>
            <p:spPr bwMode="auto">
              <a:xfrm>
                <a:off x="8096685" y="1076883"/>
                <a:ext cx="68705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ko-KR" altLang="en-US" sz="7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학교급별조치결과통계</a:t>
                </a:r>
                <a:endParaRPr lang="ko-KR" altLang="en-US" sz="7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  <p:sp>
            <p:nvSpPr>
              <p:cNvPr id="16" name="Rectangle 113"/>
              <p:cNvSpPr>
                <a:spLocks noChangeArrowheads="1"/>
              </p:cNvSpPr>
              <p:nvPr/>
            </p:nvSpPr>
            <p:spPr bwMode="auto">
              <a:xfrm>
                <a:off x="8096684" y="907605"/>
                <a:ext cx="687056" cy="16927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ctr"/>
                <a:r>
                  <a:rPr lang="ko-KR" altLang="en-US" sz="800" kern="600" dirty="0" err="1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kern="6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kern="6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</a:t>
                </a:r>
                <a:r>
                  <a:rPr lang="en-US" altLang="ko-KR" sz="800" kern="6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kern="6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지원</a:t>
                </a:r>
                <a:r>
                  <a:rPr lang="en-US" altLang="ko-KR" sz="800" kern="6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r>
                  <a:rPr lang="ko-KR" altLang="en-US" sz="800" kern="6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청</a:t>
                </a:r>
                <a:r>
                  <a:rPr lang="en-US" altLang="ko-KR" sz="800" kern="6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kern="6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grpSp>
          <p:nvGrpSpPr>
            <p:cNvPr id="29" name="그룹 28"/>
            <p:cNvGrpSpPr/>
            <p:nvPr/>
          </p:nvGrpSpPr>
          <p:grpSpPr>
            <a:xfrm>
              <a:off x="6276040" y="907607"/>
              <a:ext cx="816483" cy="364740"/>
              <a:chOff x="7298520" y="907607"/>
              <a:chExt cx="687056" cy="364740"/>
            </a:xfrm>
          </p:grpSpPr>
          <p:sp>
            <p:nvSpPr>
              <p:cNvPr id="19" name="Rectangle 113"/>
              <p:cNvSpPr>
                <a:spLocks noChangeArrowheads="1"/>
              </p:cNvSpPr>
              <p:nvPr/>
            </p:nvSpPr>
            <p:spPr bwMode="auto">
              <a:xfrm>
                <a:off x="7298521" y="1076885"/>
                <a:ext cx="68705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dirty="0" err="1">
                    <a:solidFill>
                      <a:srgbClr val="000000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학교별조치결과마감현황</a:t>
                </a:r>
                <a:endParaRPr lang="ko-KR" altLang="en-US" sz="700" dirty="0">
                  <a:solidFill>
                    <a:srgbClr val="000000"/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  <p:sp>
            <p:nvSpPr>
              <p:cNvPr id="20" name="Rectangle 113"/>
              <p:cNvSpPr>
                <a:spLocks noChangeArrowheads="1"/>
              </p:cNvSpPr>
              <p:nvPr/>
            </p:nvSpPr>
            <p:spPr bwMode="auto">
              <a:xfrm>
                <a:off x="7298520" y="907607"/>
                <a:ext cx="687056" cy="169278"/>
              </a:xfrm>
              <a:prstGeom prst="rect">
                <a:avLst/>
              </a:prstGeom>
              <a:solidFill>
                <a:srgbClr val="006600"/>
              </a:solidFill>
              <a:ln>
                <a:solidFill>
                  <a:srgbClr val="006600"/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b="1" dirty="0" err="1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b="1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b="1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</a:t>
                </a:r>
                <a:r>
                  <a:rPr lang="en-US" altLang="ko-KR" sz="800" b="1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b="1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지원</a:t>
                </a:r>
                <a:r>
                  <a:rPr lang="en-US" altLang="ko-KR" sz="800" b="1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r>
                  <a:rPr lang="ko-KR" altLang="en-US" sz="800" b="1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청</a:t>
                </a:r>
                <a:r>
                  <a:rPr lang="en-US" altLang="ko-KR" sz="800" b="1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b="1" dirty="0">
                  <a:solidFill>
                    <a:schemeClr val="bg1"/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grpSp>
          <p:nvGrpSpPr>
            <p:cNvPr id="34" name="그룹 33"/>
            <p:cNvGrpSpPr/>
            <p:nvPr/>
          </p:nvGrpSpPr>
          <p:grpSpPr>
            <a:xfrm>
              <a:off x="8886587" y="907605"/>
              <a:ext cx="644762" cy="364740"/>
              <a:chOff x="8885570" y="907605"/>
              <a:chExt cx="687057" cy="364740"/>
            </a:xfrm>
          </p:grpSpPr>
          <p:sp>
            <p:nvSpPr>
              <p:cNvPr id="35" name="Rectangle 113"/>
              <p:cNvSpPr>
                <a:spLocks noChangeArrowheads="1"/>
              </p:cNvSpPr>
              <p:nvPr/>
            </p:nvSpPr>
            <p:spPr bwMode="auto">
              <a:xfrm>
                <a:off x="8885572" y="1076883"/>
                <a:ext cx="68705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ko-KR" altLang="en-US" sz="7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조치결과통계표</a:t>
                </a:r>
              </a:p>
            </p:txBody>
          </p:sp>
          <p:sp>
            <p:nvSpPr>
              <p:cNvPr id="36" name="Rectangle 113"/>
              <p:cNvSpPr>
                <a:spLocks noChangeArrowheads="1"/>
              </p:cNvSpPr>
              <p:nvPr/>
            </p:nvSpPr>
            <p:spPr bwMode="auto">
              <a:xfrm>
                <a:off x="8885570" y="907605"/>
                <a:ext cx="687056" cy="16927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ko-KR" altLang="en-US" sz="8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교육부</a:t>
                </a:r>
                <a:r>
                  <a:rPr lang="en-US" altLang="ko-KR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cxnSp>
          <p:nvCxnSpPr>
            <p:cNvPr id="37" name="직선 화살표 연결선 36"/>
            <p:cNvCxnSpPr/>
            <p:nvPr/>
          </p:nvCxnSpPr>
          <p:spPr>
            <a:xfrm>
              <a:off x="8740008" y="1109350"/>
              <a:ext cx="146579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1" name="그룹 30"/>
            <p:cNvGrpSpPr/>
            <p:nvPr/>
          </p:nvGrpSpPr>
          <p:grpSpPr>
            <a:xfrm>
              <a:off x="8130994" y="907605"/>
              <a:ext cx="644762" cy="364740"/>
              <a:chOff x="8885570" y="907605"/>
              <a:chExt cx="687057" cy="364740"/>
            </a:xfrm>
          </p:grpSpPr>
          <p:sp>
            <p:nvSpPr>
              <p:cNvPr id="24" name="Rectangle 113"/>
              <p:cNvSpPr>
                <a:spLocks noChangeArrowheads="1"/>
              </p:cNvSpPr>
              <p:nvPr/>
            </p:nvSpPr>
            <p:spPr bwMode="auto">
              <a:xfrm>
                <a:off x="8885572" y="1076883"/>
                <a:ext cx="68705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ko-KR" altLang="en-US" sz="7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조치결과마감처리</a:t>
                </a:r>
              </a:p>
            </p:txBody>
          </p:sp>
          <p:sp>
            <p:nvSpPr>
              <p:cNvPr id="25" name="Rectangle 113"/>
              <p:cNvSpPr>
                <a:spLocks noChangeArrowheads="1"/>
              </p:cNvSpPr>
              <p:nvPr/>
            </p:nvSpPr>
            <p:spPr bwMode="auto">
              <a:xfrm>
                <a:off x="8885570" y="907605"/>
                <a:ext cx="687056" cy="16927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ko-KR" altLang="en-US" sz="8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교육청</a:t>
                </a:r>
                <a:r>
                  <a:rPr lang="en-US" altLang="ko-KR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</p:grpSp>
      <p:sp>
        <p:nvSpPr>
          <p:cNvPr id="47" name="타원 46"/>
          <p:cNvSpPr/>
          <p:nvPr/>
        </p:nvSpPr>
        <p:spPr>
          <a:xfrm>
            <a:off x="9323697" y="2846044"/>
            <a:ext cx="182880" cy="182880"/>
          </a:xfrm>
          <a:prstGeom prst="ellipse">
            <a:avLst/>
          </a:prstGeom>
          <a:solidFill>
            <a:srgbClr val="FD5312"/>
          </a:solidFill>
          <a:ln w="25400">
            <a:solidFill>
              <a:srgbClr val="FD531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b="1" dirty="0">
                <a:latin typeface="+mn-ea"/>
              </a:rPr>
              <a:t>2</a:t>
            </a:r>
            <a:endParaRPr lang="ko-KR" altLang="en-US" sz="1100" b="1" dirty="0">
              <a:latin typeface="+mn-ea"/>
            </a:endParaRPr>
          </a:p>
        </p:txBody>
      </p:sp>
      <p:sp>
        <p:nvSpPr>
          <p:cNvPr id="32" name="직사각형 31"/>
          <p:cNvSpPr/>
          <p:nvPr/>
        </p:nvSpPr>
        <p:spPr>
          <a:xfrm>
            <a:off x="9451021" y="2955213"/>
            <a:ext cx="166366" cy="396000"/>
          </a:xfrm>
          <a:prstGeom prst="rect">
            <a:avLst/>
          </a:prstGeom>
          <a:noFill/>
          <a:ln w="25400">
            <a:solidFill>
              <a:srgbClr val="FD531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8" name="직사각형 37"/>
          <p:cNvSpPr/>
          <p:nvPr/>
        </p:nvSpPr>
        <p:spPr>
          <a:xfrm>
            <a:off x="7873895" y="2955213"/>
            <a:ext cx="166366" cy="396000"/>
          </a:xfrm>
          <a:prstGeom prst="rect">
            <a:avLst/>
          </a:prstGeom>
          <a:noFill/>
          <a:ln w="25400">
            <a:solidFill>
              <a:srgbClr val="FD531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1" name="타원 40"/>
          <p:cNvSpPr/>
          <p:nvPr/>
        </p:nvSpPr>
        <p:spPr>
          <a:xfrm>
            <a:off x="7741651" y="2846044"/>
            <a:ext cx="182880" cy="182880"/>
          </a:xfrm>
          <a:prstGeom prst="ellipse">
            <a:avLst/>
          </a:prstGeom>
          <a:solidFill>
            <a:srgbClr val="FD5312"/>
          </a:solidFill>
          <a:ln w="25400">
            <a:solidFill>
              <a:srgbClr val="FD531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b="1" dirty="0">
                <a:latin typeface="+mn-ea"/>
              </a:rPr>
              <a:t>1</a:t>
            </a:r>
            <a:endParaRPr lang="ko-KR" altLang="en-US" sz="1100" b="1" dirty="0">
              <a:latin typeface="+mn-ea"/>
            </a:endParaRPr>
          </a:p>
        </p:txBody>
      </p:sp>
      <p:sp>
        <p:nvSpPr>
          <p:cNvPr id="39" name="직사각형 38">
            <a:extLst>
              <a:ext uri="{FF2B5EF4-FFF2-40B4-BE49-F238E27FC236}">
                <a16:creationId xmlns:a16="http://schemas.microsoft.com/office/drawing/2014/main" xmlns="" id="{7E13B21E-D9E5-4BE6-AB9C-ADCDEF6AE8BD}"/>
              </a:ext>
            </a:extLst>
          </p:cNvPr>
          <p:cNvSpPr/>
          <p:nvPr/>
        </p:nvSpPr>
        <p:spPr>
          <a:xfrm>
            <a:off x="340635" y="6087967"/>
            <a:ext cx="6599008" cy="203133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학교수를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선택하면 ① 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조치결과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마감완료한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학교목록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 ② 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조치결과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미마감완료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학교목록을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조회할 수 있음</a:t>
            </a:r>
          </a:p>
        </p:txBody>
      </p:sp>
    </p:spTree>
    <p:extLst>
      <p:ext uri="{BB962C8B-B14F-4D97-AF65-F5344CB8AC3E}">
        <p14:creationId xmlns:p14="http://schemas.microsoft.com/office/powerpoint/2010/main" val="8811848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1782" y="1780858"/>
            <a:ext cx="9360000" cy="4199352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</p:pic>
      <p:sp>
        <p:nvSpPr>
          <p:cNvPr id="93" name="TextBox 4">
            <a:extLst>
              <a:ext uri="{FF2B5EF4-FFF2-40B4-BE49-F238E27FC236}">
                <a16:creationId xmlns:a16="http://schemas.microsoft.com/office/drawing/2014/main" xmlns="" id="{B2A2134E-34A5-422C-8D66-092F6558A4F0}"/>
              </a:ext>
            </a:extLst>
          </p:cNvPr>
          <p:cNvSpPr txBox="1"/>
          <p:nvPr/>
        </p:nvSpPr>
        <p:spPr>
          <a:xfrm>
            <a:off x="96327" y="39171"/>
            <a:ext cx="51569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000" b="1" spc="-7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시도교육청 주요 업무처리 방법</a:t>
            </a:r>
          </a:p>
        </p:txBody>
      </p:sp>
      <p:sp>
        <p:nvSpPr>
          <p:cNvPr id="14" name="모서리가 둥근 직사각형 13">
            <a:extLst>
              <a:ext uri="{FF2B5EF4-FFF2-40B4-BE49-F238E27FC236}">
                <a16:creationId xmlns:a16="http://schemas.microsoft.com/office/drawing/2014/main" xmlns="" id="{A48839FD-54EA-214C-BE98-4BDD2DF3094C}"/>
              </a:ext>
            </a:extLst>
          </p:cNvPr>
          <p:cNvSpPr/>
          <p:nvPr/>
        </p:nvSpPr>
        <p:spPr>
          <a:xfrm>
            <a:off x="163006" y="802346"/>
            <a:ext cx="3642849" cy="669007"/>
          </a:xfrm>
          <a:prstGeom prst="roundRect">
            <a:avLst>
              <a:gd name="adj" fmla="val 50000"/>
            </a:avLst>
          </a:prstGeom>
          <a:solidFill>
            <a:srgbClr val="E2F0D9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4. </a:t>
            </a:r>
            <a:r>
              <a:rPr lang="ko-KR" altLang="en-US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교육청 </a:t>
            </a:r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– </a:t>
            </a:r>
            <a:r>
              <a:rPr lang="ko-KR" altLang="en-US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검사결과관리</a:t>
            </a:r>
            <a:endParaRPr lang="en-US" altLang="ko-KR" sz="1600" b="1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66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r>
              <a:rPr lang="en-US" altLang="ko-KR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4.5. </a:t>
            </a:r>
            <a:r>
              <a:rPr lang="ko-KR" altLang="en-US" b="1" dirty="0" err="1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학교별조치결과마감현황</a:t>
            </a:r>
            <a:r>
              <a:rPr lang="en-US" altLang="ko-KR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(2/3)</a:t>
            </a:r>
            <a:endParaRPr lang="ko-KR" altLang="en-US" b="1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66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51" name="사각형: 둥근 모서리 81">
            <a:extLst>
              <a:ext uri="{FF2B5EF4-FFF2-40B4-BE49-F238E27FC236}">
                <a16:creationId xmlns:a16="http://schemas.microsoft.com/office/drawing/2014/main" xmlns="" id="{E908EED5-9D07-442C-87CA-697451B62CB7}"/>
              </a:ext>
            </a:extLst>
          </p:cNvPr>
          <p:cNvSpPr/>
          <p:nvPr/>
        </p:nvSpPr>
        <p:spPr>
          <a:xfrm>
            <a:off x="3970021" y="802347"/>
            <a:ext cx="5662930" cy="550546"/>
          </a:xfrm>
          <a:prstGeom prst="roundRect">
            <a:avLst>
              <a:gd name="adj" fmla="val 6492"/>
            </a:avLst>
          </a:prstGeom>
          <a:solidFill>
            <a:schemeClr val="bg1"/>
          </a:solidFill>
          <a:ln w="6350">
            <a:solidFill>
              <a:schemeClr val="bg1">
                <a:lumMod val="75000"/>
              </a:schemeClr>
            </a:solidFill>
          </a:ln>
          <a:effectLst>
            <a:outerShdw blurRad="889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defTabSz="1090746" fontAlgn="ctr" latinLnBrk="0">
              <a:buClr>
                <a:srgbClr val="336699"/>
              </a:buClr>
              <a:defRPr/>
            </a:pPr>
            <a:endParaRPr kumimoji="1" lang="en-US" altLang="ko-KR" sz="200" b="1" kern="0" dirty="0">
              <a:ln w="0">
                <a:solidFill>
                  <a:srgbClr val="0B4355">
                    <a:alpha val="5000"/>
                  </a:srgbClr>
                </a:solidFill>
              </a:ln>
              <a:solidFill>
                <a:srgbClr val="C00000"/>
              </a:solidFill>
              <a:latin typeface="나눔바른고딕" panose="020B0600000101010101" charset="-127"/>
              <a:ea typeface="나눔바른고딕" panose="020B0600000101010101" charset="-127"/>
              <a:sym typeface="Wingdings" pitchFamily="2" charset="2"/>
            </a:endParaRPr>
          </a:p>
        </p:txBody>
      </p:sp>
      <p:grpSp>
        <p:nvGrpSpPr>
          <p:cNvPr id="52" name="그룹 51"/>
          <p:cNvGrpSpPr/>
          <p:nvPr/>
        </p:nvGrpSpPr>
        <p:grpSpPr>
          <a:xfrm>
            <a:off x="4095750" y="907605"/>
            <a:ext cx="5435599" cy="364742"/>
            <a:chOff x="5461648" y="907605"/>
            <a:chExt cx="4069701" cy="364742"/>
          </a:xfrm>
        </p:grpSpPr>
        <p:cxnSp>
          <p:nvCxnSpPr>
            <p:cNvPr id="53" name="직선 화살표 연결선 52"/>
            <p:cNvCxnSpPr/>
            <p:nvPr/>
          </p:nvCxnSpPr>
          <p:spPr>
            <a:xfrm>
              <a:off x="6129798" y="1109350"/>
              <a:ext cx="146579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직선 화살표 연결선 53"/>
            <p:cNvCxnSpPr/>
            <p:nvPr/>
          </p:nvCxnSpPr>
          <p:spPr>
            <a:xfrm>
              <a:off x="7059723" y="1109350"/>
              <a:ext cx="146579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5" name="그룹 54"/>
            <p:cNvGrpSpPr/>
            <p:nvPr/>
          </p:nvGrpSpPr>
          <p:grpSpPr>
            <a:xfrm>
              <a:off x="5461648" y="907606"/>
              <a:ext cx="700613" cy="364740"/>
              <a:chOff x="6497545" y="907606"/>
              <a:chExt cx="687056" cy="364740"/>
            </a:xfrm>
          </p:grpSpPr>
          <p:sp>
            <p:nvSpPr>
              <p:cNvPr id="70" name="Rectangle 113"/>
              <p:cNvSpPr>
                <a:spLocks noChangeArrowheads="1"/>
              </p:cNvSpPr>
              <p:nvPr/>
            </p:nvSpPr>
            <p:spPr bwMode="auto">
              <a:xfrm>
                <a:off x="6497547" y="1076885"/>
                <a:ext cx="687054" cy="195461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조치결과통계및제출</a:t>
                </a:r>
                <a:endParaRPr lang="ko-KR" altLang="en-US" sz="7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  <p:sp>
            <p:nvSpPr>
              <p:cNvPr id="71" name="Rectangle 113"/>
              <p:cNvSpPr>
                <a:spLocks noChangeArrowheads="1"/>
              </p:cNvSpPr>
              <p:nvPr/>
            </p:nvSpPr>
            <p:spPr bwMode="auto">
              <a:xfrm>
                <a:off x="6497545" y="907606"/>
                <a:ext cx="687056" cy="169279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</a:t>
                </a:r>
                <a:r>
                  <a:rPr lang="en-US" altLang="ko-KR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cxnSp>
          <p:nvCxnSpPr>
            <p:cNvPr id="56" name="직선 화살표 연결선 55"/>
            <p:cNvCxnSpPr/>
            <p:nvPr/>
          </p:nvCxnSpPr>
          <p:spPr>
            <a:xfrm>
              <a:off x="7984415" y="1109350"/>
              <a:ext cx="146579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7" name="그룹 56"/>
            <p:cNvGrpSpPr/>
            <p:nvPr/>
          </p:nvGrpSpPr>
          <p:grpSpPr>
            <a:xfrm>
              <a:off x="7206303" y="907605"/>
              <a:ext cx="816483" cy="364740"/>
              <a:chOff x="8096684" y="907605"/>
              <a:chExt cx="687056" cy="364740"/>
            </a:xfrm>
          </p:grpSpPr>
          <p:sp>
            <p:nvSpPr>
              <p:cNvPr id="68" name="Rectangle 113"/>
              <p:cNvSpPr>
                <a:spLocks noChangeArrowheads="1"/>
              </p:cNvSpPr>
              <p:nvPr/>
            </p:nvSpPr>
            <p:spPr bwMode="auto">
              <a:xfrm>
                <a:off x="8096685" y="1076883"/>
                <a:ext cx="68705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ko-KR" altLang="en-US" sz="7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학교급별조치결과통계</a:t>
                </a:r>
                <a:endParaRPr lang="ko-KR" altLang="en-US" sz="7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  <p:sp>
            <p:nvSpPr>
              <p:cNvPr id="69" name="Rectangle 113"/>
              <p:cNvSpPr>
                <a:spLocks noChangeArrowheads="1"/>
              </p:cNvSpPr>
              <p:nvPr/>
            </p:nvSpPr>
            <p:spPr bwMode="auto">
              <a:xfrm>
                <a:off x="8096684" y="907605"/>
                <a:ext cx="687056" cy="16927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ctr"/>
                <a:r>
                  <a:rPr lang="ko-KR" altLang="en-US" sz="800" kern="600" dirty="0" err="1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kern="6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kern="6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</a:t>
                </a:r>
                <a:r>
                  <a:rPr lang="en-US" altLang="ko-KR" sz="800" kern="6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kern="6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지원</a:t>
                </a:r>
                <a:r>
                  <a:rPr lang="en-US" altLang="ko-KR" sz="800" kern="6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r>
                  <a:rPr lang="ko-KR" altLang="en-US" sz="800" kern="6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청</a:t>
                </a:r>
                <a:r>
                  <a:rPr lang="en-US" altLang="ko-KR" sz="800" kern="6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kern="6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grpSp>
          <p:nvGrpSpPr>
            <p:cNvPr id="58" name="그룹 57"/>
            <p:cNvGrpSpPr/>
            <p:nvPr/>
          </p:nvGrpSpPr>
          <p:grpSpPr>
            <a:xfrm>
              <a:off x="6276040" y="907607"/>
              <a:ext cx="816483" cy="364740"/>
              <a:chOff x="7298520" y="907607"/>
              <a:chExt cx="687056" cy="364740"/>
            </a:xfrm>
          </p:grpSpPr>
          <p:sp>
            <p:nvSpPr>
              <p:cNvPr id="66" name="Rectangle 113"/>
              <p:cNvSpPr>
                <a:spLocks noChangeArrowheads="1"/>
              </p:cNvSpPr>
              <p:nvPr/>
            </p:nvSpPr>
            <p:spPr bwMode="auto">
              <a:xfrm>
                <a:off x="7298521" y="1076885"/>
                <a:ext cx="68705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dirty="0" err="1">
                    <a:solidFill>
                      <a:srgbClr val="000000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학교별조치결과마감현황</a:t>
                </a:r>
                <a:endParaRPr lang="ko-KR" altLang="en-US" sz="700" dirty="0">
                  <a:solidFill>
                    <a:srgbClr val="000000"/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  <p:sp>
            <p:nvSpPr>
              <p:cNvPr id="67" name="Rectangle 113"/>
              <p:cNvSpPr>
                <a:spLocks noChangeArrowheads="1"/>
              </p:cNvSpPr>
              <p:nvPr/>
            </p:nvSpPr>
            <p:spPr bwMode="auto">
              <a:xfrm>
                <a:off x="7298520" y="907607"/>
                <a:ext cx="687056" cy="169278"/>
              </a:xfrm>
              <a:prstGeom prst="rect">
                <a:avLst/>
              </a:prstGeom>
              <a:solidFill>
                <a:srgbClr val="006600"/>
              </a:solidFill>
              <a:ln>
                <a:solidFill>
                  <a:srgbClr val="006600"/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b="1" dirty="0" err="1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b="1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b="1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</a:t>
                </a:r>
                <a:r>
                  <a:rPr lang="en-US" altLang="ko-KR" sz="800" b="1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b="1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지원</a:t>
                </a:r>
                <a:r>
                  <a:rPr lang="en-US" altLang="ko-KR" sz="800" b="1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r>
                  <a:rPr lang="ko-KR" altLang="en-US" sz="800" b="1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청</a:t>
                </a:r>
                <a:r>
                  <a:rPr lang="en-US" altLang="ko-KR" sz="800" b="1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b="1" dirty="0">
                  <a:solidFill>
                    <a:schemeClr val="bg1"/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grpSp>
          <p:nvGrpSpPr>
            <p:cNvPr id="59" name="그룹 58"/>
            <p:cNvGrpSpPr/>
            <p:nvPr/>
          </p:nvGrpSpPr>
          <p:grpSpPr>
            <a:xfrm>
              <a:off x="8886587" y="907605"/>
              <a:ext cx="644762" cy="364740"/>
              <a:chOff x="8885570" y="907605"/>
              <a:chExt cx="687057" cy="364740"/>
            </a:xfrm>
          </p:grpSpPr>
          <p:sp>
            <p:nvSpPr>
              <p:cNvPr id="64" name="Rectangle 113"/>
              <p:cNvSpPr>
                <a:spLocks noChangeArrowheads="1"/>
              </p:cNvSpPr>
              <p:nvPr/>
            </p:nvSpPr>
            <p:spPr bwMode="auto">
              <a:xfrm>
                <a:off x="8885572" y="1076883"/>
                <a:ext cx="68705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ko-KR" altLang="en-US" sz="7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조치결과통계표</a:t>
                </a:r>
              </a:p>
            </p:txBody>
          </p:sp>
          <p:sp>
            <p:nvSpPr>
              <p:cNvPr id="65" name="Rectangle 113"/>
              <p:cNvSpPr>
                <a:spLocks noChangeArrowheads="1"/>
              </p:cNvSpPr>
              <p:nvPr/>
            </p:nvSpPr>
            <p:spPr bwMode="auto">
              <a:xfrm>
                <a:off x="8885570" y="907605"/>
                <a:ext cx="687056" cy="16927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ko-KR" altLang="en-US" sz="8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교육부</a:t>
                </a:r>
                <a:r>
                  <a:rPr lang="en-US" altLang="ko-KR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cxnSp>
          <p:nvCxnSpPr>
            <p:cNvPr id="60" name="직선 화살표 연결선 59"/>
            <p:cNvCxnSpPr/>
            <p:nvPr/>
          </p:nvCxnSpPr>
          <p:spPr>
            <a:xfrm>
              <a:off x="8740008" y="1109350"/>
              <a:ext cx="146579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1" name="그룹 60"/>
            <p:cNvGrpSpPr/>
            <p:nvPr/>
          </p:nvGrpSpPr>
          <p:grpSpPr>
            <a:xfrm>
              <a:off x="8130994" y="907605"/>
              <a:ext cx="644762" cy="364740"/>
              <a:chOff x="8885570" y="907605"/>
              <a:chExt cx="687057" cy="364740"/>
            </a:xfrm>
          </p:grpSpPr>
          <p:sp>
            <p:nvSpPr>
              <p:cNvPr id="62" name="Rectangle 113"/>
              <p:cNvSpPr>
                <a:spLocks noChangeArrowheads="1"/>
              </p:cNvSpPr>
              <p:nvPr/>
            </p:nvSpPr>
            <p:spPr bwMode="auto">
              <a:xfrm>
                <a:off x="8885572" y="1076883"/>
                <a:ext cx="68705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ko-KR" altLang="en-US" sz="7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조치결과마감처리</a:t>
                </a:r>
              </a:p>
            </p:txBody>
          </p:sp>
          <p:sp>
            <p:nvSpPr>
              <p:cNvPr id="63" name="Rectangle 113"/>
              <p:cNvSpPr>
                <a:spLocks noChangeArrowheads="1"/>
              </p:cNvSpPr>
              <p:nvPr/>
            </p:nvSpPr>
            <p:spPr bwMode="auto">
              <a:xfrm>
                <a:off x="8885570" y="907605"/>
                <a:ext cx="687056" cy="16927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ko-KR" altLang="en-US" sz="8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교육청</a:t>
                </a:r>
                <a:r>
                  <a:rPr lang="en-US" altLang="ko-KR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</p:grpSp>
      <p:cxnSp>
        <p:nvCxnSpPr>
          <p:cNvPr id="43" name="꺾인 연결선 42"/>
          <p:cNvCxnSpPr/>
          <p:nvPr/>
        </p:nvCxnSpPr>
        <p:spPr>
          <a:xfrm rot="5400000">
            <a:off x="6712634" y="3679932"/>
            <a:ext cx="1562618" cy="954944"/>
          </a:xfrm>
          <a:prstGeom prst="bentConnector3">
            <a:avLst>
              <a:gd name="adj1" fmla="val 99983"/>
            </a:avLst>
          </a:prstGeom>
          <a:ln w="25400">
            <a:solidFill>
              <a:srgbClr val="FD531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직사각형 43"/>
          <p:cNvSpPr/>
          <p:nvPr/>
        </p:nvSpPr>
        <p:spPr>
          <a:xfrm>
            <a:off x="6153399" y="3037930"/>
            <a:ext cx="769609" cy="1607549"/>
          </a:xfrm>
          <a:prstGeom prst="rect">
            <a:avLst/>
          </a:prstGeom>
          <a:noFill/>
          <a:ln w="25400">
            <a:solidFill>
              <a:srgbClr val="FD531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6" name="직사각형 35"/>
          <p:cNvSpPr/>
          <p:nvPr/>
        </p:nvSpPr>
        <p:spPr>
          <a:xfrm>
            <a:off x="7875107" y="2964219"/>
            <a:ext cx="166366" cy="396000"/>
          </a:xfrm>
          <a:prstGeom prst="rect">
            <a:avLst/>
          </a:prstGeom>
          <a:noFill/>
          <a:ln w="25400">
            <a:solidFill>
              <a:srgbClr val="FD531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7" name="타원 36"/>
          <p:cNvSpPr/>
          <p:nvPr/>
        </p:nvSpPr>
        <p:spPr>
          <a:xfrm>
            <a:off x="7742863" y="2855050"/>
            <a:ext cx="182880" cy="182880"/>
          </a:xfrm>
          <a:prstGeom prst="ellipse">
            <a:avLst/>
          </a:prstGeom>
          <a:solidFill>
            <a:srgbClr val="FD5312"/>
          </a:solidFill>
          <a:ln w="25400">
            <a:solidFill>
              <a:srgbClr val="FD531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b="1" dirty="0">
                <a:latin typeface="+mn-ea"/>
              </a:rPr>
              <a:t>1</a:t>
            </a:r>
            <a:endParaRPr lang="ko-KR" altLang="en-US" sz="1100" b="1" dirty="0">
              <a:latin typeface="+mn-ea"/>
            </a:endParaRPr>
          </a:p>
        </p:txBody>
      </p:sp>
      <p:sp>
        <p:nvSpPr>
          <p:cNvPr id="32" name="직사각형 31">
            <a:extLst>
              <a:ext uri="{FF2B5EF4-FFF2-40B4-BE49-F238E27FC236}">
                <a16:creationId xmlns:a16="http://schemas.microsoft.com/office/drawing/2014/main" xmlns="" id="{7E13B21E-D9E5-4BE6-AB9C-ADCDEF6AE8BD}"/>
              </a:ext>
            </a:extLst>
          </p:cNvPr>
          <p:cNvSpPr/>
          <p:nvPr/>
        </p:nvSpPr>
        <p:spPr>
          <a:xfrm>
            <a:off x="340635" y="6087967"/>
            <a:ext cx="7456258" cy="203133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① 마감 취소를 할 경우 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조치결과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마감 학교목록에서 해당 학교 조치결과마감 취소를 선택 후 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[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저장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] 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버튼을 클릭함</a:t>
            </a:r>
          </a:p>
        </p:txBody>
      </p:sp>
      <p:sp>
        <p:nvSpPr>
          <p:cNvPr id="33" name="직사각형 32"/>
          <p:cNvSpPr/>
          <p:nvPr/>
        </p:nvSpPr>
        <p:spPr>
          <a:xfrm>
            <a:off x="6712503" y="2613922"/>
            <a:ext cx="221340" cy="176820"/>
          </a:xfrm>
          <a:prstGeom prst="rect">
            <a:avLst/>
          </a:prstGeom>
          <a:noFill/>
          <a:ln w="25400">
            <a:solidFill>
              <a:srgbClr val="FD531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2045332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그림 3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1517" y="1781705"/>
            <a:ext cx="9360000" cy="4199352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</p:pic>
      <p:sp>
        <p:nvSpPr>
          <p:cNvPr id="93" name="TextBox 4">
            <a:extLst>
              <a:ext uri="{FF2B5EF4-FFF2-40B4-BE49-F238E27FC236}">
                <a16:creationId xmlns:a16="http://schemas.microsoft.com/office/drawing/2014/main" xmlns="" id="{B2A2134E-34A5-422C-8D66-092F6558A4F0}"/>
              </a:ext>
            </a:extLst>
          </p:cNvPr>
          <p:cNvSpPr txBox="1"/>
          <p:nvPr/>
        </p:nvSpPr>
        <p:spPr>
          <a:xfrm>
            <a:off x="96327" y="39171"/>
            <a:ext cx="51569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000" b="1" spc="-7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시도교육청 주요 업무처리 방법</a:t>
            </a:r>
          </a:p>
        </p:txBody>
      </p:sp>
      <p:sp>
        <p:nvSpPr>
          <p:cNvPr id="14" name="모서리가 둥근 직사각형 13">
            <a:extLst>
              <a:ext uri="{FF2B5EF4-FFF2-40B4-BE49-F238E27FC236}">
                <a16:creationId xmlns:a16="http://schemas.microsoft.com/office/drawing/2014/main" xmlns="" id="{A48839FD-54EA-214C-BE98-4BDD2DF3094C}"/>
              </a:ext>
            </a:extLst>
          </p:cNvPr>
          <p:cNvSpPr/>
          <p:nvPr/>
        </p:nvSpPr>
        <p:spPr>
          <a:xfrm>
            <a:off x="163006" y="802346"/>
            <a:ext cx="3642849" cy="669007"/>
          </a:xfrm>
          <a:prstGeom prst="roundRect">
            <a:avLst>
              <a:gd name="adj" fmla="val 50000"/>
            </a:avLst>
          </a:prstGeom>
          <a:solidFill>
            <a:srgbClr val="E2F0D9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4. </a:t>
            </a:r>
            <a:r>
              <a:rPr lang="ko-KR" altLang="en-US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교육청 </a:t>
            </a:r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– </a:t>
            </a:r>
            <a:r>
              <a:rPr lang="ko-KR" altLang="en-US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검사결과관리</a:t>
            </a:r>
            <a:endParaRPr lang="en-US" altLang="ko-KR" sz="1600" b="1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66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r>
              <a:rPr lang="en-US" altLang="ko-KR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4.5. </a:t>
            </a:r>
            <a:r>
              <a:rPr lang="ko-KR" altLang="en-US" b="1" dirty="0" err="1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학교별조치결과마감현황</a:t>
            </a:r>
            <a:r>
              <a:rPr lang="en-US" altLang="ko-KR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(3/3)</a:t>
            </a:r>
            <a:endParaRPr lang="ko-KR" altLang="en-US" b="1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66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cxnSp>
        <p:nvCxnSpPr>
          <p:cNvPr id="41" name="꺾인 연결선 40"/>
          <p:cNvCxnSpPr/>
          <p:nvPr/>
        </p:nvCxnSpPr>
        <p:spPr>
          <a:xfrm rot="10800000" flipV="1">
            <a:off x="7025640" y="3376094"/>
            <a:ext cx="2502214" cy="1378786"/>
          </a:xfrm>
          <a:prstGeom prst="bentConnector3">
            <a:avLst>
              <a:gd name="adj1" fmla="val -1161"/>
            </a:avLst>
          </a:prstGeom>
          <a:ln w="25400">
            <a:solidFill>
              <a:srgbClr val="FD531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사각형: 둥근 모서리 81">
            <a:extLst>
              <a:ext uri="{FF2B5EF4-FFF2-40B4-BE49-F238E27FC236}">
                <a16:creationId xmlns:a16="http://schemas.microsoft.com/office/drawing/2014/main" xmlns="" id="{E908EED5-9D07-442C-87CA-697451B62CB7}"/>
              </a:ext>
            </a:extLst>
          </p:cNvPr>
          <p:cNvSpPr/>
          <p:nvPr/>
        </p:nvSpPr>
        <p:spPr>
          <a:xfrm>
            <a:off x="3970021" y="802347"/>
            <a:ext cx="5662930" cy="550546"/>
          </a:xfrm>
          <a:prstGeom prst="roundRect">
            <a:avLst>
              <a:gd name="adj" fmla="val 6492"/>
            </a:avLst>
          </a:prstGeom>
          <a:solidFill>
            <a:schemeClr val="bg1"/>
          </a:solidFill>
          <a:ln w="6350">
            <a:solidFill>
              <a:schemeClr val="bg1">
                <a:lumMod val="75000"/>
              </a:schemeClr>
            </a:solidFill>
          </a:ln>
          <a:effectLst>
            <a:outerShdw blurRad="889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defTabSz="1090746" fontAlgn="ctr" latinLnBrk="0">
              <a:buClr>
                <a:srgbClr val="336699"/>
              </a:buClr>
              <a:defRPr/>
            </a:pPr>
            <a:endParaRPr kumimoji="1" lang="en-US" altLang="ko-KR" sz="200" b="1" kern="0" dirty="0">
              <a:ln w="0">
                <a:solidFill>
                  <a:srgbClr val="0B4355">
                    <a:alpha val="5000"/>
                  </a:srgbClr>
                </a:solidFill>
              </a:ln>
              <a:solidFill>
                <a:srgbClr val="C00000"/>
              </a:solidFill>
              <a:latin typeface="나눔바른고딕" panose="020B0600000101010101" charset="-127"/>
              <a:ea typeface="나눔바른고딕" panose="020B0600000101010101" charset="-127"/>
              <a:sym typeface="Wingdings" pitchFamily="2" charset="2"/>
            </a:endParaRPr>
          </a:p>
        </p:txBody>
      </p:sp>
      <p:grpSp>
        <p:nvGrpSpPr>
          <p:cNvPr id="49" name="그룹 48"/>
          <p:cNvGrpSpPr/>
          <p:nvPr/>
        </p:nvGrpSpPr>
        <p:grpSpPr>
          <a:xfrm>
            <a:off x="4095750" y="907605"/>
            <a:ext cx="5435599" cy="364742"/>
            <a:chOff x="5461648" y="907605"/>
            <a:chExt cx="4069701" cy="364742"/>
          </a:xfrm>
        </p:grpSpPr>
        <p:cxnSp>
          <p:nvCxnSpPr>
            <p:cNvPr id="50" name="직선 화살표 연결선 49"/>
            <p:cNvCxnSpPr/>
            <p:nvPr/>
          </p:nvCxnSpPr>
          <p:spPr>
            <a:xfrm>
              <a:off x="6129798" y="1109350"/>
              <a:ext cx="146579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직선 화살표 연결선 50"/>
            <p:cNvCxnSpPr/>
            <p:nvPr/>
          </p:nvCxnSpPr>
          <p:spPr>
            <a:xfrm>
              <a:off x="7059723" y="1109350"/>
              <a:ext cx="146579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2" name="그룹 51"/>
            <p:cNvGrpSpPr/>
            <p:nvPr/>
          </p:nvGrpSpPr>
          <p:grpSpPr>
            <a:xfrm>
              <a:off x="5461648" y="907606"/>
              <a:ext cx="700613" cy="364740"/>
              <a:chOff x="6497545" y="907606"/>
              <a:chExt cx="687056" cy="364740"/>
            </a:xfrm>
          </p:grpSpPr>
          <p:sp>
            <p:nvSpPr>
              <p:cNvPr id="67" name="Rectangle 113"/>
              <p:cNvSpPr>
                <a:spLocks noChangeArrowheads="1"/>
              </p:cNvSpPr>
              <p:nvPr/>
            </p:nvSpPr>
            <p:spPr bwMode="auto">
              <a:xfrm>
                <a:off x="6497547" y="1076885"/>
                <a:ext cx="687054" cy="195461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조치결과통계및제출</a:t>
                </a:r>
                <a:endParaRPr lang="ko-KR" altLang="en-US" sz="7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  <p:sp>
            <p:nvSpPr>
              <p:cNvPr id="68" name="Rectangle 113"/>
              <p:cNvSpPr>
                <a:spLocks noChangeArrowheads="1"/>
              </p:cNvSpPr>
              <p:nvPr/>
            </p:nvSpPr>
            <p:spPr bwMode="auto">
              <a:xfrm>
                <a:off x="6497545" y="907606"/>
                <a:ext cx="687056" cy="169279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</a:t>
                </a:r>
                <a:r>
                  <a:rPr lang="en-US" altLang="ko-KR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cxnSp>
          <p:nvCxnSpPr>
            <p:cNvPr id="53" name="직선 화살표 연결선 52"/>
            <p:cNvCxnSpPr/>
            <p:nvPr/>
          </p:nvCxnSpPr>
          <p:spPr>
            <a:xfrm>
              <a:off x="7984415" y="1109350"/>
              <a:ext cx="146579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4" name="그룹 53"/>
            <p:cNvGrpSpPr/>
            <p:nvPr/>
          </p:nvGrpSpPr>
          <p:grpSpPr>
            <a:xfrm>
              <a:off x="7206303" y="907605"/>
              <a:ext cx="816483" cy="364740"/>
              <a:chOff x="8096684" y="907605"/>
              <a:chExt cx="687056" cy="364740"/>
            </a:xfrm>
          </p:grpSpPr>
          <p:sp>
            <p:nvSpPr>
              <p:cNvPr id="65" name="Rectangle 113"/>
              <p:cNvSpPr>
                <a:spLocks noChangeArrowheads="1"/>
              </p:cNvSpPr>
              <p:nvPr/>
            </p:nvSpPr>
            <p:spPr bwMode="auto">
              <a:xfrm>
                <a:off x="8096685" y="1076883"/>
                <a:ext cx="68705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ko-KR" altLang="en-US" sz="7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학교급별조치결과통계</a:t>
                </a:r>
                <a:endParaRPr lang="ko-KR" altLang="en-US" sz="7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  <p:sp>
            <p:nvSpPr>
              <p:cNvPr id="66" name="Rectangle 113"/>
              <p:cNvSpPr>
                <a:spLocks noChangeArrowheads="1"/>
              </p:cNvSpPr>
              <p:nvPr/>
            </p:nvSpPr>
            <p:spPr bwMode="auto">
              <a:xfrm>
                <a:off x="8096684" y="907605"/>
                <a:ext cx="687056" cy="16927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ctr"/>
                <a:r>
                  <a:rPr lang="ko-KR" altLang="en-US" sz="800" kern="600" dirty="0" err="1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kern="6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kern="6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</a:t>
                </a:r>
                <a:r>
                  <a:rPr lang="en-US" altLang="ko-KR" sz="800" kern="6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kern="6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지원</a:t>
                </a:r>
                <a:r>
                  <a:rPr lang="en-US" altLang="ko-KR" sz="800" kern="6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r>
                  <a:rPr lang="ko-KR" altLang="en-US" sz="800" kern="6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청</a:t>
                </a:r>
                <a:r>
                  <a:rPr lang="en-US" altLang="ko-KR" sz="800" kern="6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kern="6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grpSp>
          <p:nvGrpSpPr>
            <p:cNvPr id="55" name="그룹 54"/>
            <p:cNvGrpSpPr/>
            <p:nvPr/>
          </p:nvGrpSpPr>
          <p:grpSpPr>
            <a:xfrm>
              <a:off x="6276040" y="907607"/>
              <a:ext cx="816483" cy="364740"/>
              <a:chOff x="7298520" y="907607"/>
              <a:chExt cx="687056" cy="364740"/>
            </a:xfrm>
          </p:grpSpPr>
          <p:sp>
            <p:nvSpPr>
              <p:cNvPr id="63" name="Rectangle 113"/>
              <p:cNvSpPr>
                <a:spLocks noChangeArrowheads="1"/>
              </p:cNvSpPr>
              <p:nvPr/>
            </p:nvSpPr>
            <p:spPr bwMode="auto">
              <a:xfrm>
                <a:off x="7298521" y="1076885"/>
                <a:ext cx="68705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dirty="0" err="1">
                    <a:solidFill>
                      <a:srgbClr val="000000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학교별조치결과마감현황</a:t>
                </a:r>
                <a:endParaRPr lang="ko-KR" altLang="en-US" sz="700" dirty="0">
                  <a:solidFill>
                    <a:srgbClr val="000000"/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  <p:sp>
            <p:nvSpPr>
              <p:cNvPr id="64" name="Rectangle 113"/>
              <p:cNvSpPr>
                <a:spLocks noChangeArrowheads="1"/>
              </p:cNvSpPr>
              <p:nvPr/>
            </p:nvSpPr>
            <p:spPr bwMode="auto">
              <a:xfrm>
                <a:off x="7298520" y="907607"/>
                <a:ext cx="687056" cy="169278"/>
              </a:xfrm>
              <a:prstGeom prst="rect">
                <a:avLst/>
              </a:prstGeom>
              <a:solidFill>
                <a:srgbClr val="006600"/>
              </a:solidFill>
              <a:ln>
                <a:solidFill>
                  <a:srgbClr val="006600"/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b="1" dirty="0" err="1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b="1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b="1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</a:t>
                </a:r>
                <a:r>
                  <a:rPr lang="en-US" altLang="ko-KR" sz="800" b="1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b="1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지원</a:t>
                </a:r>
                <a:r>
                  <a:rPr lang="en-US" altLang="ko-KR" sz="800" b="1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r>
                  <a:rPr lang="ko-KR" altLang="en-US" sz="800" b="1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청</a:t>
                </a:r>
                <a:r>
                  <a:rPr lang="en-US" altLang="ko-KR" sz="800" b="1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b="1" dirty="0">
                  <a:solidFill>
                    <a:schemeClr val="bg1"/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grpSp>
          <p:nvGrpSpPr>
            <p:cNvPr id="56" name="그룹 55"/>
            <p:cNvGrpSpPr/>
            <p:nvPr/>
          </p:nvGrpSpPr>
          <p:grpSpPr>
            <a:xfrm>
              <a:off x="8886587" y="907605"/>
              <a:ext cx="644762" cy="364740"/>
              <a:chOff x="8885570" y="907605"/>
              <a:chExt cx="687057" cy="364740"/>
            </a:xfrm>
          </p:grpSpPr>
          <p:sp>
            <p:nvSpPr>
              <p:cNvPr id="61" name="Rectangle 113"/>
              <p:cNvSpPr>
                <a:spLocks noChangeArrowheads="1"/>
              </p:cNvSpPr>
              <p:nvPr/>
            </p:nvSpPr>
            <p:spPr bwMode="auto">
              <a:xfrm>
                <a:off x="8885572" y="1076883"/>
                <a:ext cx="68705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ko-KR" altLang="en-US" sz="7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조치결과통계표</a:t>
                </a:r>
              </a:p>
            </p:txBody>
          </p:sp>
          <p:sp>
            <p:nvSpPr>
              <p:cNvPr id="62" name="Rectangle 113"/>
              <p:cNvSpPr>
                <a:spLocks noChangeArrowheads="1"/>
              </p:cNvSpPr>
              <p:nvPr/>
            </p:nvSpPr>
            <p:spPr bwMode="auto">
              <a:xfrm>
                <a:off x="8885570" y="907605"/>
                <a:ext cx="687056" cy="16927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ko-KR" altLang="en-US" sz="8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교육부</a:t>
                </a:r>
                <a:r>
                  <a:rPr lang="en-US" altLang="ko-KR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cxnSp>
          <p:nvCxnSpPr>
            <p:cNvPr id="57" name="직선 화살표 연결선 56"/>
            <p:cNvCxnSpPr/>
            <p:nvPr/>
          </p:nvCxnSpPr>
          <p:spPr>
            <a:xfrm>
              <a:off x="8740008" y="1109350"/>
              <a:ext cx="146579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8" name="그룹 57"/>
            <p:cNvGrpSpPr/>
            <p:nvPr/>
          </p:nvGrpSpPr>
          <p:grpSpPr>
            <a:xfrm>
              <a:off x="8130994" y="907605"/>
              <a:ext cx="644762" cy="364740"/>
              <a:chOff x="8885570" y="907605"/>
              <a:chExt cx="687057" cy="364740"/>
            </a:xfrm>
          </p:grpSpPr>
          <p:sp>
            <p:nvSpPr>
              <p:cNvPr id="59" name="Rectangle 113"/>
              <p:cNvSpPr>
                <a:spLocks noChangeArrowheads="1"/>
              </p:cNvSpPr>
              <p:nvPr/>
            </p:nvSpPr>
            <p:spPr bwMode="auto">
              <a:xfrm>
                <a:off x="8885572" y="1076883"/>
                <a:ext cx="68705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ko-KR" altLang="en-US" sz="7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조치결과마감처리</a:t>
                </a:r>
              </a:p>
            </p:txBody>
          </p:sp>
          <p:sp>
            <p:nvSpPr>
              <p:cNvPr id="60" name="Rectangle 113"/>
              <p:cNvSpPr>
                <a:spLocks noChangeArrowheads="1"/>
              </p:cNvSpPr>
              <p:nvPr/>
            </p:nvSpPr>
            <p:spPr bwMode="auto">
              <a:xfrm>
                <a:off x="8885570" y="907605"/>
                <a:ext cx="687056" cy="16927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ko-KR" altLang="en-US" sz="8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교육청</a:t>
                </a:r>
                <a:r>
                  <a:rPr lang="en-US" altLang="ko-KR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</p:grpSp>
      <p:sp>
        <p:nvSpPr>
          <p:cNvPr id="34" name="타원 33"/>
          <p:cNvSpPr/>
          <p:nvPr/>
        </p:nvSpPr>
        <p:spPr>
          <a:xfrm>
            <a:off x="9323697" y="2846737"/>
            <a:ext cx="182880" cy="182880"/>
          </a:xfrm>
          <a:prstGeom prst="ellipse">
            <a:avLst/>
          </a:prstGeom>
          <a:solidFill>
            <a:srgbClr val="FD5312"/>
          </a:solidFill>
          <a:ln w="25400">
            <a:solidFill>
              <a:srgbClr val="FD531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b="1" dirty="0">
                <a:latin typeface="+mn-ea"/>
              </a:rPr>
              <a:t>2</a:t>
            </a:r>
            <a:endParaRPr lang="ko-KR" altLang="en-US" sz="1100" b="1" dirty="0">
              <a:latin typeface="+mn-ea"/>
            </a:endParaRPr>
          </a:p>
        </p:txBody>
      </p:sp>
      <p:sp>
        <p:nvSpPr>
          <p:cNvPr id="35" name="직사각형 34"/>
          <p:cNvSpPr/>
          <p:nvPr/>
        </p:nvSpPr>
        <p:spPr>
          <a:xfrm>
            <a:off x="9451021" y="2955906"/>
            <a:ext cx="166366" cy="396000"/>
          </a:xfrm>
          <a:prstGeom prst="rect">
            <a:avLst/>
          </a:prstGeom>
          <a:noFill/>
          <a:ln w="25400">
            <a:solidFill>
              <a:srgbClr val="FD531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9" name="직사각형 28">
            <a:extLst>
              <a:ext uri="{FF2B5EF4-FFF2-40B4-BE49-F238E27FC236}">
                <a16:creationId xmlns:a16="http://schemas.microsoft.com/office/drawing/2014/main" xmlns="" id="{7E13B21E-D9E5-4BE6-AB9C-ADCDEF6AE8BD}"/>
              </a:ext>
            </a:extLst>
          </p:cNvPr>
          <p:cNvSpPr/>
          <p:nvPr/>
        </p:nvSpPr>
        <p:spPr>
          <a:xfrm>
            <a:off x="340635" y="6087967"/>
            <a:ext cx="6599008" cy="203133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조치결과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미마감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학교 목록을 조회함</a:t>
            </a:r>
          </a:p>
        </p:txBody>
      </p:sp>
    </p:spTree>
    <p:extLst>
      <p:ext uri="{BB962C8B-B14F-4D97-AF65-F5344CB8AC3E}">
        <p14:creationId xmlns:p14="http://schemas.microsoft.com/office/powerpoint/2010/main" val="191542763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1882" y="1780858"/>
            <a:ext cx="9360000" cy="4199352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</p:pic>
      <p:sp>
        <p:nvSpPr>
          <p:cNvPr id="93" name="TextBox 4">
            <a:extLst>
              <a:ext uri="{FF2B5EF4-FFF2-40B4-BE49-F238E27FC236}">
                <a16:creationId xmlns:a16="http://schemas.microsoft.com/office/drawing/2014/main" xmlns="" id="{B2A2134E-34A5-422C-8D66-092F6558A4F0}"/>
              </a:ext>
            </a:extLst>
          </p:cNvPr>
          <p:cNvSpPr txBox="1"/>
          <p:nvPr/>
        </p:nvSpPr>
        <p:spPr>
          <a:xfrm>
            <a:off x="96327" y="39171"/>
            <a:ext cx="51569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000" b="1" spc="-7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시도교육청 주요 업무처리 방법</a:t>
            </a:r>
          </a:p>
        </p:txBody>
      </p:sp>
      <p:sp>
        <p:nvSpPr>
          <p:cNvPr id="14" name="모서리가 둥근 직사각형 13">
            <a:extLst>
              <a:ext uri="{FF2B5EF4-FFF2-40B4-BE49-F238E27FC236}">
                <a16:creationId xmlns:a16="http://schemas.microsoft.com/office/drawing/2014/main" xmlns="" id="{A48839FD-54EA-214C-BE98-4BDD2DF3094C}"/>
              </a:ext>
            </a:extLst>
          </p:cNvPr>
          <p:cNvSpPr/>
          <p:nvPr/>
        </p:nvSpPr>
        <p:spPr>
          <a:xfrm>
            <a:off x="163006" y="802346"/>
            <a:ext cx="3642849" cy="669007"/>
          </a:xfrm>
          <a:prstGeom prst="roundRect">
            <a:avLst>
              <a:gd name="adj" fmla="val 50000"/>
            </a:avLst>
          </a:prstGeom>
          <a:solidFill>
            <a:srgbClr val="E2F0D9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4. </a:t>
            </a:r>
            <a:r>
              <a:rPr lang="ko-KR" altLang="en-US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교육청 </a:t>
            </a:r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– </a:t>
            </a:r>
            <a:r>
              <a:rPr lang="ko-KR" altLang="en-US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검사결과관리</a:t>
            </a:r>
            <a:endParaRPr lang="en-US" altLang="ko-KR" sz="1600" b="1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66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r>
              <a:rPr lang="en-US" altLang="ko-KR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4.6. </a:t>
            </a:r>
            <a:r>
              <a:rPr lang="ko-KR" altLang="en-US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학교별조치결과조회</a:t>
            </a:r>
          </a:p>
        </p:txBody>
      </p:sp>
      <p:sp>
        <p:nvSpPr>
          <p:cNvPr id="44" name="직사각형 43"/>
          <p:cNvSpPr/>
          <p:nvPr/>
        </p:nvSpPr>
        <p:spPr>
          <a:xfrm>
            <a:off x="1568738" y="3624942"/>
            <a:ext cx="521320" cy="563337"/>
          </a:xfrm>
          <a:prstGeom prst="rect">
            <a:avLst/>
          </a:prstGeom>
          <a:noFill/>
          <a:ln w="25400">
            <a:solidFill>
              <a:srgbClr val="FD531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xmlns="" id="{7E13B21E-D9E5-4BE6-AB9C-ADCDEF6AE8BD}"/>
              </a:ext>
            </a:extLst>
          </p:cNvPr>
          <p:cNvSpPr/>
          <p:nvPr/>
        </p:nvSpPr>
        <p:spPr>
          <a:xfrm>
            <a:off x="340635" y="6087967"/>
            <a:ext cx="4643673" cy="194669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조치결과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마감을 완료한 학교의 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조치결과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통계자료를 조회함</a:t>
            </a:r>
          </a:p>
        </p:txBody>
      </p:sp>
    </p:spTree>
    <p:extLst>
      <p:ext uri="{BB962C8B-B14F-4D97-AF65-F5344CB8AC3E}">
        <p14:creationId xmlns:p14="http://schemas.microsoft.com/office/powerpoint/2010/main" val="161410788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0786" y="1781718"/>
            <a:ext cx="9360000" cy="4199352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</p:pic>
      <p:sp>
        <p:nvSpPr>
          <p:cNvPr id="93" name="TextBox 4">
            <a:extLst>
              <a:ext uri="{FF2B5EF4-FFF2-40B4-BE49-F238E27FC236}">
                <a16:creationId xmlns:a16="http://schemas.microsoft.com/office/drawing/2014/main" xmlns="" id="{B2A2134E-34A5-422C-8D66-092F6558A4F0}"/>
              </a:ext>
            </a:extLst>
          </p:cNvPr>
          <p:cNvSpPr txBox="1"/>
          <p:nvPr/>
        </p:nvSpPr>
        <p:spPr>
          <a:xfrm>
            <a:off x="96327" y="39171"/>
            <a:ext cx="51569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000" b="1" spc="-7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시도교육청 주요 업무처리 방법</a:t>
            </a:r>
          </a:p>
        </p:txBody>
      </p:sp>
      <p:sp>
        <p:nvSpPr>
          <p:cNvPr id="14" name="모서리가 둥근 직사각형 13">
            <a:extLst>
              <a:ext uri="{FF2B5EF4-FFF2-40B4-BE49-F238E27FC236}">
                <a16:creationId xmlns:a16="http://schemas.microsoft.com/office/drawing/2014/main" xmlns="" id="{A48839FD-54EA-214C-BE98-4BDD2DF3094C}"/>
              </a:ext>
            </a:extLst>
          </p:cNvPr>
          <p:cNvSpPr/>
          <p:nvPr/>
        </p:nvSpPr>
        <p:spPr>
          <a:xfrm>
            <a:off x="163006" y="802346"/>
            <a:ext cx="3642849" cy="669007"/>
          </a:xfrm>
          <a:prstGeom prst="roundRect">
            <a:avLst>
              <a:gd name="adj" fmla="val 50000"/>
            </a:avLst>
          </a:prstGeom>
          <a:solidFill>
            <a:srgbClr val="E2F0D9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4. </a:t>
            </a:r>
            <a:r>
              <a:rPr lang="ko-KR" altLang="en-US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교육청 </a:t>
            </a:r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– </a:t>
            </a:r>
            <a:r>
              <a:rPr lang="ko-KR" altLang="en-US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검사결과관리</a:t>
            </a:r>
            <a:endParaRPr lang="en-US" altLang="ko-KR" sz="1600" b="1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66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r>
              <a:rPr lang="en-US" altLang="ko-KR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4.7. </a:t>
            </a:r>
            <a:r>
              <a:rPr lang="ko-KR" altLang="en-US" b="1" dirty="0" err="1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학교급별조치결과통계</a:t>
            </a:r>
            <a:r>
              <a:rPr lang="en-US" altLang="ko-KR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(1/2)</a:t>
            </a:r>
            <a:endParaRPr lang="ko-KR" altLang="en-US" b="1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66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38" name="사각형: 둥근 모서리 81">
            <a:extLst>
              <a:ext uri="{FF2B5EF4-FFF2-40B4-BE49-F238E27FC236}">
                <a16:creationId xmlns:a16="http://schemas.microsoft.com/office/drawing/2014/main" xmlns="" id="{E908EED5-9D07-442C-87CA-697451B62CB7}"/>
              </a:ext>
            </a:extLst>
          </p:cNvPr>
          <p:cNvSpPr/>
          <p:nvPr/>
        </p:nvSpPr>
        <p:spPr>
          <a:xfrm>
            <a:off x="3970021" y="802347"/>
            <a:ext cx="5662930" cy="550546"/>
          </a:xfrm>
          <a:prstGeom prst="roundRect">
            <a:avLst>
              <a:gd name="adj" fmla="val 6492"/>
            </a:avLst>
          </a:prstGeom>
          <a:solidFill>
            <a:schemeClr val="bg1"/>
          </a:solidFill>
          <a:ln w="6350">
            <a:solidFill>
              <a:schemeClr val="bg1">
                <a:lumMod val="75000"/>
              </a:schemeClr>
            </a:solidFill>
          </a:ln>
          <a:effectLst>
            <a:outerShdw blurRad="889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defTabSz="1090746" fontAlgn="ctr" latinLnBrk="0">
              <a:buClr>
                <a:srgbClr val="336699"/>
              </a:buClr>
              <a:defRPr/>
            </a:pPr>
            <a:endParaRPr kumimoji="1" lang="en-US" altLang="ko-KR" sz="200" b="1" kern="0" dirty="0">
              <a:ln w="0">
                <a:solidFill>
                  <a:srgbClr val="0B4355">
                    <a:alpha val="5000"/>
                  </a:srgbClr>
                </a:solidFill>
              </a:ln>
              <a:solidFill>
                <a:srgbClr val="C00000"/>
              </a:solidFill>
              <a:latin typeface="나눔바른고딕" panose="020B0600000101010101" charset="-127"/>
              <a:ea typeface="나눔바른고딕" panose="020B0600000101010101" charset="-127"/>
              <a:sym typeface="Wingdings" pitchFamily="2" charset="2"/>
            </a:endParaRPr>
          </a:p>
        </p:txBody>
      </p:sp>
      <p:grpSp>
        <p:nvGrpSpPr>
          <p:cNvPr id="39" name="그룹 38"/>
          <p:cNvGrpSpPr/>
          <p:nvPr/>
        </p:nvGrpSpPr>
        <p:grpSpPr>
          <a:xfrm>
            <a:off x="4095750" y="907605"/>
            <a:ext cx="5435599" cy="364742"/>
            <a:chOff x="5461648" y="907605"/>
            <a:chExt cx="4069701" cy="364742"/>
          </a:xfrm>
        </p:grpSpPr>
        <p:cxnSp>
          <p:nvCxnSpPr>
            <p:cNvPr id="42" name="직선 화살표 연결선 41"/>
            <p:cNvCxnSpPr/>
            <p:nvPr/>
          </p:nvCxnSpPr>
          <p:spPr>
            <a:xfrm>
              <a:off x="6129798" y="1109350"/>
              <a:ext cx="146579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직선 화살표 연결선 42"/>
            <p:cNvCxnSpPr/>
            <p:nvPr/>
          </p:nvCxnSpPr>
          <p:spPr>
            <a:xfrm>
              <a:off x="7059723" y="1109350"/>
              <a:ext cx="146579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4" name="그룹 43"/>
            <p:cNvGrpSpPr/>
            <p:nvPr/>
          </p:nvGrpSpPr>
          <p:grpSpPr>
            <a:xfrm>
              <a:off x="5461648" y="907606"/>
              <a:ext cx="700613" cy="364740"/>
              <a:chOff x="6497545" y="907606"/>
              <a:chExt cx="687056" cy="364740"/>
            </a:xfrm>
          </p:grpSpPr>
          <p:sp>
            <p:nvSpPr>
              <p:cNvPr id="61" name="Rectangle 113"/>
              <p:cNvSpPr>
                <a:spLocks noChangeArrowheads="1"/>
              </p:cNvSpPr>
              <p:nvPr/>
            </p:nvSpPr>
            <p:spPr bwMode="auto">
              <a:xfrm>
                <a:off x="6497547" y="1076885"/>
                <a:ext cx="687054" cy="195461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조치결과통계및제출</a:t>
                </a:r>
                <a:endParaRPr lang="ko-KR" altLang="en-US" sz="7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  <p:sp>
            <p:nvSpPr>
              <p:cNvPr id="62" name="Rectangle 113"/>
              <p:cNvSpPr>
                <a:spLocks noChangeArrowheads="1"/>
              </p:cNvSpPr>
              <p:nvPr/>
            </p:nvSpPr>
            <p:spPr bwMode="auto">
              <a:xfrm>
                <a:off x="6497545" y="907606"/>
                <a:ext cx="687056" cy="169279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</a:t>
                </a:r>
                <a:r>
                  <a:rPr lang="en-US" altLang="ko-KR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cxnSp>
          <p:nvCxnSpPr>
            <p:cNvPr id="47" name="직선 화살표 연결선 46"/>
            <p:cNvCxnSpPr/>
            <p:nvPr/>
          </p:nvCxnSpPr>
          <p:spPr>
            <a:xfrm>
              <a:off x="7984415" y="1109350"/>
              <a:ext cx="146579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8" name="그룹 47"/>
            <p:cNvGrpSpPr/>
            <p:nvPr/>
          </p:nvGrpSpPr>
          <p:grpSpPr>
            <a:xfrm>
              <a:off x="7206303" y="907605"/>
              <a:ext cx="816483" cy="364740"/>
              <a:chOff x="8096684" y="907605"/>
              <a:chExt cx="687056" cy="364740"/>
            </a:xfrm>
          </p:grpSpPr>
          <p:sp>
            <p:nvSpPr>
              <p:cNvPr id="59" name="Rectangle 113"/>
              <p:cNvSpPr>
                <a:spLocks noChangeArrowheads="1"/>
              </p:cNvSpPr>
              <p:nvPr/>
            </p:nvSpPr>
            <p:spPr bwMode="auto">
              <a:xfrm>
                <a:off x="8096685" y="1076883"/>
                <a:ext cx="68705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dirty="0" err="1">
                    <a:solidFill>
                      <a:srgbClr val="000000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학교급별조치결과통계</a:t>
                </a:r>
                <a:endParaRPr lang="ko-KR" altLang="en-US" sz="700" dirty="0">
                  <a:solidFill>
                    <a:srgbClr val="000000"/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  <p:sp>
            <p:nvSpPr>
              <p:cNvPr id="60" name="Rectangle 113"/>
              <p:cNvSpPr>
                <a:spLocks noChangeArrowheads="1"/>
              </p:cNvSpPr>
              <p:nvPr/>
            </p:nvSpPr>
            <p:spPr bwMode="auto">
              <a:xfrm>
                <a:off x="8096684" y="907605"/>
                <a:ext cx="687056" cy="169278"/>
              </a:xfrm>
              <a:prstGeom prst="rect">
                <a:avLst/>
              </a:prstGeom>
              <a:solidFill>
                <a:srgbClr val="006600"/>
              </a:solidFill>
              <a:ln>
                <a:solidFill>
                  <a:srgbClr val="006600"/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b="1" dirty="0" err="1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b="1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b="1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</a:t>
                </a:r>
                <a:r>
                  <a:rPr lang="en-US" altLang="ko-KR" sz="800" b="1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b="1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지원</a:t>
                </a:r>
                <a:r>
                  <a:rPr lang="en-US" altLang="ko-KR" sz="800" b="1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r>
                  <a:rPr lang="ko-KR" altLang="en-US" sz="800" b="1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청</a:t>
                </a:r>
                <a:r>
                  <a:rPr lang="en-US" altLang="ko-KR" sz="800" b="1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b="1" dirty="0">
                  <a:solidFill>
                    <a:schemeClr val="bg1"/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grpSp>
          <p:nvGrpSpPr>
            <p:cNvPr id="49" name="그룹 48"/>
            <p:cNvGrpSpPr/>
            <p:nvPr/>
          </p:nvGrpSpPr>
          <p:grpSpPr>
            <a:xfrm>
              <a:off x="6276040" y="907607"/>
              <a:ext cx="816483" cy="364740"/>
              <a:chOff x="7298520" y="907607"/>
              <a:chExt cx="687056" cy="364740"/>
            </a:xfrm>
          </p:grpSpPr>
          <p:sp>
            <p:nvSpPr>
              <p:cNvPr id="57" name="Rectangle 113"/>
              <p:cNvSpPr>
                <a:spLocks noChangeArrowheads="1"/>
              </p:cNvSpPr>
              <p:nvPr/>
            </p:nvSpPr>
            <p:spPr bwMode="auto">
              <a:xfrm>
                <a:off x="7298521" y="1076885"/>
                <a:ext cx="68705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학교별조치결과마감현황</a:t>
                </a:r>
                <a:endParaRPr lang="ko-KR" altLang="en-US" sz="7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  <p:sp>
            <p:nvSpPr>
              <p:cNvPr id="58" name="Rectangle 113"/>
              <p:cNvSpPr>
                <a:spLocks noChangeArrowheads="1"/>
              </p:cNvSpPr>
              <p:nvPr/>
            </p:nvSpPr>
            <p:spPr bwMode="auto">
              <a:xfrm>
                <a:off x="7298520" y="907607"/>
                <a:ext cx="687056" cy="16927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</a:t>
                </a:r>
                <a:r>
                  <a:rPr lang="en-US" altLang="ko-KR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지원</a:t>
                </a:r>
                <a:r>
                  <a:rPr lang="en-US" altLang="ko-KR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r>
                  <a:rPr lang="ko-KR" altLang="en-US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청</a:t>
                </a:r>
                <a:r>
                  <a:rPr lang="en-US" altLang="ko-KR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grpSp>
          <p:nvGrpSpPr>
            <p:cNvPr id="50" name="그룹 49"/>
            <p:cNvGrpSpPr/>
            <p:nvPr/>
          </p:nvGrpSpPr>
          <p:grpSpPr>
            <a:xfrm>
              <a:off x="8886587" y="907605"/>
              <a:ext cx="644762" cy="364740"/>
              <a:chOff x="8885570" y="907605"/>
              <a:chExt cx="687057" cy="364740"/>
            </a:xfrm>
          </p:grpSpPr>
          <p:sp>
            <p:nvSpPr>
              <p:cNvPr id="55" name="Rectangle 113"/>
              <p:cNvSpPr>
                <a:spLocks noChangeArrowheads="1"/>
              </p:cNvSpPr>
              <p:nvPr/>
            </p:nvSpPr>
            <p:spPr bwMode="auto">
              <a:xfrm>
                <a:off x="8885572" y="1076883"/>
                <a:ext cx="68705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ko-KR" altLang="en-US" sz="7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조치결과통계표</a:t>
                </a:r>
              </a:p>
            </p:txBody>
          </p:sp>
          <p:sp>
            <p:nvSpPr>
              <p:cNvPr id="56" name="Rectangle 113"/>
              <p:cNvSpPr>
                <a:spLocks noChangeArrowheads="1"/>
              </p:cNvSpPr>
              <p:nvPr/>
            </p:nvSpPr>
            <p:spPr bwMode="auto">
              <a:xfrm>
                <a:off x="8885570" y="907605"/>
                <a:ext cx="687056" cy="16927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ko-KR" altLang="en-US" sz="8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교육부</a:t>
                </a:r>
                <a:r>
                  <a:rPr lang="en-US" altLang="ko-KR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cxnSp>
          <p:nvCxnSpPr>
            <p:cNvPr id="51" name="직선 화살표 연결선 50"/>
            <p:cNvCxnSpPr/>
            <p:nvPr/>
          </p:nvCxnSpPr>
          <p:spPr>
            <a:xfrm>
              <a:off x="8740008" y="1109350"/>
              <a:ext cx="146579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2" name="그룹 51"/>
            <p:cNvGrpSpPr/>
            <p:nvPr/>
          </p:nvGrpSpPr>
          <p:grpSpPr>
            <a:xfrm>
              <a:off x="8130994" y="907605"/>
              <a:ext cx="644762" cy="364740"/>
              <a:chOff x="8885570" y="907605"/>
              <a:chExt cx="687057" cy="364740"/>
            </a:xfrm>
          </p:grpSpPr>
          <p:sp>
            <p:nvSpPr>
              <p:cNvPr id="53" name="Rectangle 113"/>
              <p:cNvSpPr>
                <a:spLocks noChangeArrowheads="1"/>
              </p:cNvSpPr>
              <p:nvPr/>
            </p:nvSpPr>
            <p:spPr bwMode="auto">
              <a:xfrm>
                <a:off x="8885572" y="1076883"/>
                <a:ext cx="68705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ko-KR" altLang="en-US" sz="7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조치결과마감처리</a:t>
                </a:r>
              </a:p>
            </p:txBody>
          </p:sp>
          <p:sp>
            <p:nvSpPr>
              <p:cNvPr id="54" name="Rectangle 113"/>
              <p:cNvSpPr>
                <a:spLocks noChangeArrowheads="1"/>
              </p:cNvSpPr>
              <p:nvPr/>
            </p:nvSpPr>
            <p:spPr bwMode="auto">
              <a:xfrm>
                <a:off x="8885570" y="907605"/>
                <a:ext cx="687056" cy="16927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ko-KR" altLang="en-US" sz="8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교육청</a:t>
                </a:r>
                <a:r>
                  <a:rPr lang="en-US" altLang="ko-KR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</p:grpSp>
      <p:sp>
        <p:nvSpPr>
          <p:cNvPr id="40" name="직사각형 39"/>
          <p:cNvSpPr/>
          <p:nvPr/>
        </p:nvSpPr>
        <p:spPr>
          <a:xfrm>
            <a:off x="9086636" y="2814693"/>
            <a:ext cx="542915" cy="197979"/>
          </a:xfrm>
          <a:prstGeom prst="rect">
            <a:avLst/>
          </a:prstGeom>
          <a:noFill/>
          <a:ln w="25400">
            <a:solidFill>
              <a:srgbClr val="FD531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6" name="타원 45"/>
          <p:cNvSpPr/>
          <p:nvPr/>
        </p:nvSpPr>
        <p:spPr>
          <a:xfrm>
            <a:off x="8944235" y="2722039"/>
            <a:ext cx="182880" cy="182880"/>
          </a:xfrm>
          <a:prstGeom prst="ellipse">
            <a:avLst/>
          </a:prstGeom>
          <a:solidFill>
            <a:srgbClr val="FD5312"/>
          </a:solidFill>
          <a:ln w="25400">
            <a:solidFill>
              <a:srgbClr val="FD531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b="1" dirty="0">
                <a:latin typeface="+mn-ea"/>
              </a:rPr>
              <a:t>1</a:t>
            </a:r>
            <a:endParaRPr lang="ko-KR" altLang="en-US" sz="1100" b="1" dirty="0">
              <a:latin typeface="+mn-ea"/>
            </a:endParaRPr>
          </a:p>
        </p:txBody>
      </p:sp>
      <p:sp>
        <p:nvSpPr>
          <p:cNvPr id="30" name="직사각형 29">
            <a:extLst>
              <a:ext uri="{FF2B5EF4-FFF2-40B4-BE49-F238E27FC236}">
                <a16:creationId xmlns:a16="http://schemas.microsoft.com/office/drawing/2014/main" xmlns="" id="{7E13B21E-D9E5-4BE6-AB9C-ADCDEF6AE8BD}"/>
              </a:ext>
            </a:extLst>
          </p:cNvPr>
          <p:cNvSpPr/>
          <p:nvPr/>
        </p:nvSpPr>
        <p:spPr>
          <a:xfrm>
            <a:off x="340635" y="6087967"/>
            <a:ext cx="6158136" cy="406265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000">
              <a:lnSpc>
                <a:spcPct val="120000"/>
              </a:lnSpc>
            </a:pP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① 시도교육청 관할 학교의 조치결과 통계자료를 마감함</a:t>
            </a:r>
            <a:endParaRPr lang="en-US" altLang="ko-KR" sz="1100" b="1" dirty="0">
              <a:ln>
                <a:solidFill>
                  <a:schemeClr val="tx1">
                    <a:lumMod val="85000"/>
                    <a:lumOff val="15000"/>
                    <a:alpha val="0"/>
                  </a:schemeClr>
                </a:solidFill>
              </a:ln>
              <a:solidFill>
                <a:srgbClr val="FD5312"/>
              </a:solidFill>
              <a:latin typeface="나눔바른고딕" panose="020B0600000101010101" charset="-127"/>
              <a:ea typeface="나눔바른고딕" panose="020B0600000101010101" charset="-127"/>
            </a:endParaRPr>
          </a:p>
          <a:p>
            <a:pPr marL="36000">
              <a:lnSpc>
                <a:spcPct val="120000"/>
              </a:lnSpc>
            </a:pP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※ 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버튼명은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공통적으로 사용하는 것으로 실제 제출 기능은 없음</a:t>
            </a:r>
          </a:p>
        </p:txBody>
      </p:sp>
    </p:spTree>
    <p:extLst>
      <p:ext uri="{BB962C8B-B14F-4D97-AF65-F5344CB8AC3E}">
        <p14:creationId xmlns:p14="http://schemas.microsoft.com/office/powerpoint/2010/main" val="354006354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2575" y="1775563"/>
            <a:ext cx="9360000" cy="4199352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</p:pic>
      <p:sp>
        <p:nvSpPr>
          <p:cNvPr id="93" name="TextBox 4">
            <a:extLst>
              <a:ext uri="{FF2B5EF4-FFF2-40B4-BE49-F238E27FC236}">
                <a16:creationId xmlns:a16="http://schemas.microsoft.com/office/drawing/2014/main" xmlns="" id="{B2A2134E-34A5-422C-8D66-092F6558A4F0}"/>
              </a:ext>
            </a:extLst>
          </p:cNvPr>
          <p:cNvSpPr txBox="1"/>
          <p:nvPr/>
        </p:nvSpPr>
        <p:spPr>
          <a:xfrm>
            <a:off x="96327" y="39171"/>
            <a:ext cx="51569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000" b="1" spc="-7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시도교육청 주요 업무처리 방법</a:t>
            </a:r>
          </a:p>
        </p:txBody>
      </p:sp>
      <p:sp>
        <p:nvSpPr>
          <p:cNvPr id="14" name="모서리가 둥근 직사각형 13">
            <a:extLst>
              <a:ext uri="{FF2B5EF4-FFF2-40B4-BE49-F238E27FC236}">
                <a16:creationId xmlns:a16="http://schemas.microsoft.com/office/drawing/2014/main" xmlns="" id="{A48839FD-54EA-214C-BE98-4BDD2DF3094C}"/>
              </a:ext>
            </a:extLst>
          </p:cNvPr>
          <p:cNvSpPr/>
          <p:nvPr/>
        </p:nvSpPr>
        <p:spPr>
          <a:xfrm>
            <a:off x="163006" y="802346"/>
            <a:ext cx="3642849" cy="669007"/>
          </a:xfrm>
          <a:prstGeom prst="roundRect">
            <a:avLst>
              <a:gd name="adj" fmla="val 50000"/>
            </a:avLst>
          </a:prstGeom>
          <a:solidFill>
            <a:srgbClr val="E2F0D9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4. </a:t>
            </a:r>
            <a:r>
              <a:rPr lang="ko-KR" altLang="en-US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교육청 </a:t>
            </a:r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– </a:t>
            </a:r>
            <a:r>
              <a:rPr lang="ko-KR" altLang="en-US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검사결과관리</a:t>
            </a:r>
            <a:endParaRPr lang="en-US" altLang="ko-KR" sz="1600" b="1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66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r>
              <a:rPr lang="en-US" altLang="ko-KR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4.7. </a:t>
            </a:r>
            <a:r>
              <a:rPr lang="ko-KR" altLang="en-US" b="1" dirty="0" err="1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학교급별조치결과통계</a:t>
            </a:r>
            <a:r>
              <a:rPr lang="en-US" altLang="ko-KR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(2/2)</a:t>
            </a:r>
            <a:endParaRPr lang="ko-KR" altLang="en-US" b="1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66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40" name="직사각형 39"/>
          <p:cNvSpPr/>
          <p:nvPr/>
        </p:nvSpPr>
        <p:spPr>
          <a:xfrm>
            <a:off x="1516363" y="2587743"/>
            <a:ext cx="1069667" cy="197979"/>
          </a:xfrm>
          <a:prstGeom prst="rect">
            <a:avLst/>
          </a:prstGeom>
          <a:noFill/>
          <a:ln w="25400">
            <a:solidFill>
              <a:srgbClr val="FD531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2" name="타원 41"/>
          <p:cNvSpPr/>
          <p:nvPr/>
        </p:nvSpPr>
        <p:spPr>
          <a:xfrm>
            <a:off x="1424923" y="2496303"/>
            <a:ext cx="182880" cy="182880"/>
          </a:xfrm>
          <a:prstGeom prst="ellipse">
            <a:avLst/>
          </a:prstGeom>
          <a:solidFill>
            <a:srgbClr val="FD5312"/>
          </a:solidFill>
          <a:ln w="25400">
            <a:solidFill>
              <a:srgbClr val="FD531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b="1" dirty="0">
                <a:latin typeface="+mn-ea"/>
              </a:rPr>
              <a:t>2</a:t>
            </a:r>
            <a:endParaRPr lang="ko-KR" altLang="en-US" sz="1100" b="1" dirty="0">
              <a:latin typeface="+mn-ea"/>
            </a:endParaRPr>
          </a:p>
        </p:txBody>
      </p:sp>
      <p:sp>
        <p:nvSpPr>
          <p:cNvPr id="39" name="사각형: 둥근 모서리 81">
            <a:extLst>
              <a:ext uri="{FF2B5EF4-FFF2-40B4-BE49-F238E27FC236}">
                <a16:creationId xmlns:a16="http://schemas.microsoft.com/office/drawing/2014/main" xmlns="" id="{E908EED5-9D07-442C-87CA-697451B62CB7}"/>
              </a:ext>
            </a:extLst>
          </p:cNvPr>
          <p:cNvSpPr/>
          <p:nvPr/>
        </p:nvSpPr>
        <p:spPr>
          <a:xfrm>
            <a:off x="3970021" y="802347"/>
            <a:ext cx="5662930" cy="550546"/>
          </a:xfrm>
          <a:prstGeom prst="roundRect">
            <a:avLst>
              <a:gd name="adj" fmla="val 6492"/>
            </a:avLst>
          </a:prstGeom>
          <a:solidFill>
            <a:schemeClr val="bg1"/>
          </a:solidFill>
          <a:ln w="6350">
            <a:solidFill>
              <a:schemeClr val="bg1">
                <a:lumMod val="75000"/>
              </a:schemeClr>
            </a:solidFill>
          </a:ln>
          <a:effectLst>
            <a:outerShdw blurRad="889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defTabSz="1090746" fontAlgn="ctr" latinLnBrk="0">
              <a:buClr>
                <a:srgbClr val="336699"/>
              </a:buClr>
              <a:defRPr/>
            </a:pPr>
            <a:endParaRPr kumimoji="1" lang="en-US" altLang="ko-KR" sz="200" b="1" kern="0" dirty="0">
              <a:ln w="0">
                <a:solidFill>
                  <a:srgbClr val="0B4355">
                    <a:alpha val="5000"/>
                  </a:srgbClr>
                </a:solidFill>
              </a:ln>
              <a:solidFill>
                <a:srgbClr val="C00000"/>
              </a:solidFill>
              <a:latin typeface="나눔바른고딕" panose="020B0600000101010101" charset="-127"/>
              <a:ea typeface="나눔바른고딕" panose="020B0600000101010101" charset="-127"/>
              <a:sym typeface="Wingdings" pitchFamily="2" charset="2"/>
            </a:endParaRPr>
          </a:p>
        </p:txBody>
      </p:sp>
      <p:grpSp>
        <p:nvGrpSpPr>
          <p:cNvPr id="43" name="그룹 42"/>
          <p:cNvGrpSpPr/>
          <p:nvPr/>
        </p:nvGrpSpPr>
        <p:grpSpPr>
          <a:xfrm>
            <a:off x="4095750" y="907605"/>
            <a:ext cx="5435599" cy="364742"/>
            <a:chOff x="5461648" y="907605"/>
            <a:chExt cx="4069701" cy="364742"/>
          </a:xfrm>
        </p:grpSpPr>
        <p:cxnSp>
          <p:nvCxnSpPr>
            <p:cNvPr id="44" name="직선 화살표 연결선 43"/>
            <p:cNvCxnSpPr/>
            <p:nvPr/>
          </p:nvCxnSpPr>
          <p:spPr>
            <a:xfrm>
              <a:off x="6129798" y="1109350"/>
              <a:ext cx="146579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직선 화살표 연결선 45"/>
            <p:cNvCxnSpPr/>
            <p:nvPr/>
          </p:nvCxnSpPr>
          <p:spPr>
            <a:xfrm>
              <a:off x="7059723" y="1109350"/>
              <a:ext cx="146579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7" name="그룹 46"/>
            <p:cNvGrpSpPr/>
            <p:nvPr/>
          </p:nvGrpSpPr>
          <p:grpSpPr>
            <a:xfrm>
              <a:off x="5461648" y="907606"/>
              <a:ext cx="700613" cy="364740"/>
              <a:chOff x="6497545" y="907606"/>
              <a:chExt cx="687056" cy="364740"/>
            </a:xfrm>
          </p:grpSpPr>
          <p:sp>
            <p:nvSpPr>
              <p:cNvPr id="62" name="Rectangle 113"/>
              <p:cNvSpPr>
                <a:spLocks noChangeArrowheads="1"/>
              </p:cNvSpPr>
              <p:nvPr/>
            </p:nvSpPr>
            <p:spPr bwMode="auto">
              <a:xfrm>
                <a:off x="6497547" y="1076885"/>
                <a:ext cx="687054" cy="195461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조치결과통계및제출</a:t>
                </a:r>
                <a:endParaRPr lang="ko-KR" altLang="en-US" sz="7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  <p:sp>
            <p:nvSpPr>
              <p:cNvPr id="63" name="Rectangle 113"/>
              <p:cNvSpPr>
                <a:spLocks noChangeArrowheads="1"/>
              </p:cNvSpPr>
              <p:nvPr/>
            </p:nvSpPr>
            <p:spPr bwMode="auto">
              <a:xfrm>
                <a:off x="6497545" y="907606"/>
                <a:ext cx="687056" cy="169279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</a:t>
                </a:r>
                <a:r>
                  <a:rPr lang="en-US" altLang="ko-KR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cxnSp>
          <p:nvCxnSpPr>
            <p:cNvPr id="48" name="직선 화살표 연결선 47"/>
            <p:cNvCxnSpPr/>
            <p:nvPr/>
          </p:nvCxnSpPr>
          <p:spPr>
            <a:xfrm>
              <a:off x="7984415" y="1109350"/>
              <a:ext cx="146579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9" name="그룹 48"/>
            <p:cNvGrpSpPr/>
            <p:nvPr/>
          </p:nvGrpSpPr>
          <p:grpSpPr>
            <a:xfrm>
              <a:off x="7206303" y="907605"/>
              <a:ext cx="816483" cy="364740"/>
              <a:chOff x="8096684" y="907605"/>
              <a:chExt cx="687056" cy="364740"/>
            </a:xfrm>
          </p:grpSpPr>
          <p:sp>
            <p:nvSpPr>
              <p:cNvPr id="60" name="Rectangle 113"/>
              <p:cNvSpPr>
                <a:spLocks noChangeArrowheads="1"/>
              </p:cNvSpPr>
              <p:nvPr/>
            </p:nvSpPr>
            <p:spPr bwMode="auto">
              <a:xfrm>
                <a:off x="8096685" y="1076883"/>
                <a:ext cx="68705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dirty="0" err="1">
                    <a:solidFill>
                      <a:srgbClr val="000000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학교급별조치결과통계</a:t>
                </a:r>
                <a:endParaRPr lang="ko-KR" altLang="en-US" sz="700" dirty="0">
                  <a:solidFill>
                    <a:srgbClr val="000000"/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  <p:sp>
            <p:nvSpPr>
              <p:cNvPr id="61" name="Rectangle 113"/>
              <p:cNvSpPr>
                <a:spLocks noChangeArrowheads="1"/>
              </p:cNvSpPr>
              <p:nvPr/>
            </p:nvSpPr>
            <p:spPr bwMode="auto">
              <a:xfrm>
                <a:off x="8096684" y="907605"/>
                <a:ext cx="687056" cy="169278"/>
              </a:xfrm>
              <a:prstGeom prst="rect">
                <a:avLst/>
              </a:prstGeom>
              <a:solidFill>
                <a:srgbClr val="006600"/>
              </a:solidFill>
              <a:ln>
                <a:solidFill>
                  <a:srgbClr val="006600"/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b="1" dirty="0" err="1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b="1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b="1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</a:t>
                </a:r>
                <a:r>
                  <a:rPr lang="en-US" altLang="ko-KR" sz="800" b="1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b="1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지원</a:t>
                </a:r>
                <a:r>
                  <a:rPr lang="en-US" altLang="ko-KR" sz="800" b="1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r>
                  <a:rPr lang="ko-KR" altLang="en-US" sz="800" b="1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청</a:t>
                </a:r>
                <a:r>
                  <a:rPr lang="en-US" altLang="ko-KR" sz="800" b="1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b="1" dirty="0">
                  <a:solidFill>
                    <a:schemeClr val="bg1"/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grpSp>
          <p:nvGrpSpPr>
            <p:cNvPr id="50" name="그룹 49"/>
            <p:cNvGrpSpPr/>
            <p:nvPr/>
          </p:nvGrpSpPr>
          <p:grpSpPr>
            <a:xfrm>
              <a:off x="6276040" y="907607"/>
              <a:ext cx="816483" cy="364740"/>
              <a:chOff x="7298520" y="907607"/>
              <a:chExt cx="687056" cy="364740"/>
            </a:xfrm>
          </p:grpSpPr>
          <p:sp>
            <p:nvSpPr>
              <p:cNvPr id="58" name="Rectangle 113"/>
              <p:cNvSpPr>
                <a:spLocks noChangeArrowheads="1"/>
              </p:cNvSpPr>
              <p:nvPr/>
            </p:nvSpPr>
            <p:spPr bwMode="auto">
              <a:xfrm>
                <a:off x="7298521" y="1076885"/>
                <a:ext cx="68705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학교별조치결과마감현황</a:t>
                </a:r>
                <a:endParaRPr lang="ko-KR" altLang="en-US" sz="7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  <p:sp>
            <p:nvSpPr>
              <p:cNvPr id="59" name="Rectangle 113"/>
              <p:cNvSpPr>
                <a:spLocks noChangeArrowheads="1"/>
              </p:cNvSpPr>
              <p:nvPr/>
            </p:nvSpPr>
            <p:spPr bwMode="auto">
              <a:xfrm>
                <a:off x="7298520" y="907607"/>
                <a:ext cx="687056" cy="16927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</a:t>
                </a:r>
                <a:r>
                  <a:rPr lang="en-US" altLang="ko-KR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지원</a:t>
                </a:r>
                <a:r>
                  <a:rPr lang="en-US" altLang="ko-KR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r>
                  <a:rPr lang="ko-KR" altLang="en-US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청</a:t>
                </a:r>
                <a:r>
                  <a:rPr lang="en-US" altLang="ko-KR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grpSp>
          <p:nvGrpSpPr>
            <p:cNvPr id="51" name="그룹 50"/>
            <p:cNvGrpSpPr/>
            <p:nvPr/>
          </p:nvGrpSpPr>
          <p:grpSpPr>
            <a:xfrm>
              <a:off x="8886587" y="907605"/>
              <a:ext cx="644762" cy="364740"/>
              <a:chOff x="8885570" y="907605"/>
              <a:chExt cx="687057" cy="364740"/>
            </a:xfrm>
          </p:grpSpPr>
          <p:sp>
            <p:nvSpPr>
              <p:cNvPr id="56" name="Rectangle 113"/>
              <p:cNvSpPr>
                <a:spLocks noChangeArrowheads="1"/>
              </p:cNvSpPr>
              <p:nvPr/>
            </p:nvSpPr>
            <p:spPr bwMode="auto">
              <a:xfrm>
                <a:off x="8885572" y="1076883"/>
                <a:ext cx="68705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ko-KR" altLang="en-US" sz="7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조치결과통계표</a:t>
                </a:r>
              </a:p>
            </p:txBody>
          </p:sp>
          <p:sp>
            <p:nvSpPr>
              <p:cNvPr id="57" name="Rectangle 113"/>
              <p:cNvSpPr>
                <a:spLocks noChangeArrowheads="1"/>
              </p:cNvSpPr>
              <p:nvPr/>
            </p:nvSpPr>
            <p:spPr bwMode="auto">
              <a:xfrm>
                <a:off x="8885570" y="907605"/>
                <a:ext cx="687056" cy="16927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ko-KR" altLang="en-US" sz="8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교육부</a:t>
                </a:r>
                <a:r>
                  <a:rPr lang="en-US" altLang="ko-KR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cxnSp>
          <p:nvCxnSpPr>
            <p:cNvPr id="52" name="직선 화살표 연결선 51"/>
            <p:cNvCxnSpPr/>
            <p:nvPr/>
          </p:nvCxnSpPr>
          <p:spPr>
            <a:xfrm>
              <a:off x="8740008" y="1109350"/>
              <a:ext cx="146579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3" name="그룹 52"/>
            <p:cNvGrpSpPr/>
            <p:nvPr/>
          </p:nvGrpSpPr>
          <p:grpSpPr>
            <a:xfrm>
              <a:off x="8130994" y="907605"/>
              <a:ext cx="644762" cy="364740"/>
              <a:chOff x="8885570" y="907605"/>
              <a:chExt cx="687057" cy="364740"/>
            </a:xfrm>
          </p:grpSpPr>
          <p:sp>
            <p:nvSpPr>
              <p:cNvPr id="54" name="Rectangle 113"/>
              <p:cNvSpPr>
                <a:spLocks noChangeArrowheads="1"/>
              </p:cNvSpPr>
              <p:nvPr/>
            </p:nvSpPr>
            <p:spPr bwMode="auto">
              <a:xfrm>
                <a:off x="8885572" y="1076883"/>
                <a:ext cx="68705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ko-KR" altLang="en-US" sz="7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조치결과마감처리</a:t>
                </a:r>
              </a:p>
            </p:txBody>
          </p:sp>
          <p:sp>
            <p:nvSpPr>
              <p:cNvPr id="55" name="Rectangle 113"/>
              <p:cNvSpPr>
                <a:spLocks noChangeArrowheads="1"/>
              </p:cNvSpPr>
              <p:nvPr/>
            </p:nvSpPr>
            <p:spPr bwMode="auto">
              <a:xfrm>
                <a:off x="8885570" y="907605"/>
                <a:ext cx="687056" cy="16927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ko-KR" altLang="en-US" sz="8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교육청</a:t>
                </a:r>
                <a:r>
                  <a:rPr lang="en-US" altLang="ko-KR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</p:grpSp>
      <p:sp>
        <p:nvSpPr>
          <p:cNvPr id="30" name="직사각형 29">
            <a:extLst>
              <a:ext uri="{FF2B5EF4-FFF2-40B4-BE49-F238E27FC236}">
                <a16:creationId xmlns:a16="http://schemas.microsoft.com/office/drawing/2014/main" xmlns="" id="{7E13B21E-D9E5-4BE6-AB9C-ADCDEF6AE8BD}"/>
              </a:ext>
            </a:extLst>
          </p:cNvPr>
          <p:cNvSpPr/>
          <p:nvPr/>
        </p:nvSpPr>
        <p:spPr>
          <a:xfrm>
            <a:off x="340635" y="6087967"/>
            <a:ext cx="4643673" cy="203133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000">
              <a:lnSpc>
                <a:spcPct val="120000"/>
              </a:lnSpc>
            </a:pP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② 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[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마감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] 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버튼을 클릭하고 나면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마감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(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제출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) 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일시가 표시됨</a:t>
            </a:r>
            <a:endParaRPr lang="en-US" altLang="ko-KR" sz="1100" b="1" dirty="0">
              <a:ln>
                <a:solidFill>
                  <a:schemeClr val="tx1">
                    <a:lumMod val="85000"/>
                    <a:lumOff val="15000"/>
                    <a:alpha val="0"/>
                  </a:schemeClr>
                </a:solidFill>
              </a:ln>
              <a:solidFill>
                <a:srgbClr val="FD5312"/>
              </a:solidFill>
              <a:latin typeface="나눔바른고딕" panose="020B0600000101010101" charset="-127"/>
              <a:ea typeface="나눔바른고딕" panose="020B0600000101010101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93853579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2575" y="1774806"/>
            <a:ext cx="9360000" cy="4199352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</p:pic>
      <p:sp>
        <p:nvSpPr>
          <p:cNvPr id="93" name="TextBox 4">
            <a:extLst>
              <a:ext uri="{FF2B5EF4-FFF2-40B4-BE49-F238E27FC236}">
                <a16:creationId xmlns:a16="http://schemas.microsoft.com/office/drawing/2014/main" xmlns="" id="{B2A2134E-34A5-422C-8D66-092F6558A4F0}"/>
              </a:ext>
            </a:extLst>
          </p:cNvPr>
          <p:cNvSpPr txBox="1"/>
          <p:nvPr/>
        </p:nvSpPr>
        <p:spPr>
          <a:xfrm>
            <a:off x="96327" y="39171"/>
            <a:ext cx="51569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000" b="1" spc="-7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시도교육청 주요 업무처리 방법</a:t>
            </a:r>
          </a:p>
        </p:txBody>
      </p:sp>
      <p:sp>
        <p:nvSpPr>
          <p:cNvPr id="14" name="모서리가 둥근 직사각형 13">
            <a:extLst>
              <a:ext uri="{FF2B5EF4-FFF2-40B4-BE49-F238E27FC236}">
                <a16:creationId xmlns:a16="http://schemas.microsoft.com/office/drawing/2014/main" xmlns="" id="{A48839FD-54EA-214C-BE98-4BDD2DF3094C}"/>
              </a:ext>
            </a:extLst>
          </p:cNvPr>
          <p:cNvSpPr/>
          <p:nvPr/>
        </p:nvSpPr>
        <p:spPr>
          <a:xfrm>
            <a:off x="163006" y="802346"/>
            <a:ext cx="3642849" cy="669007"/>
          </a:xfrm>
          <a:prstGeom prst="roundRect">
            <a:avLst>
              <a:gd name="adj" fmla="val 50000"/>
            </a:avLst>
          </a:prstGeom>
          <a:solidFill>
            <a:srgbClr val="E2F0D9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4. </a:t>
            </a:r>
            <a:r>
              <a:rPr lang="ko-KR" altLang="en-US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교육청 </a:t>
            </a:r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– </a:t>
            </a:r>
            <a:r>
              <a:rPr lang="ko-KR" altLang="en-US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검사결과관리</a:t>
            </a:r>
            <a:endParaRPr lang="en-US" altLang="ko-KR" sz="1600" b="1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66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r>
              <a:rPr lang="en-US" altLang="ko-KR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4.8. </a:t>
            </a:r>
            <a:r>
              <a:rPr lang="ko-KR" altLang="en-US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조치결과마감처리</a:t>
            </a:r>
            <a:r>
              <a:rPr lang="en-US" altLang="ko-KR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(1/2)</a:t>
            </a:r>
            <a:endParaRPr lang="ko-KR" altLang="en-US" b="1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66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44" name="직사각형 43"/>
          <p:cNvSpPr/>
          <p:nvPr/>
        </p:nvSpPr>
        <p:spPr>
          <a:xfrm>
            <a:off x="8334897" y="2568682"/>
            <a:ext cx="767277" cy="183986"/>
          </a:xfrm>
          <a:prstGeom prst="rect">
            <a:avLst/>
          </a:prstGeom>
          <a:noFill/>
          <a:ln w="25400">
            <a:solidFill>
              <a:srgbClr val="FD531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5" name="타원 44"/>
          <p:cNvSpPr/>
          <p:nvPr/>
        </p:nvSpPr>
        <p:spPr>
          <a:xfrm>
            <a:off x="8181972" y="2427237"/>
            <a:ext cx="182880" cy="182880"/>
          </a:xfrm>
          <a:prstGeom prst="ellipse">
            <a:avLst/>
          </a:prstGeom>
          <a:solidFill>
            <a:srgbClr val="FD5312"/>
          </a:solidFill>
          <a:ln w="25400">
            <a:solidFill>
              <a:srgbClr val="FD531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b="1" dirty="0">
                <a:latin typeface="+mn-ea"/>
              </a:rPr>
              <a:t>1</a:t>
            </a:r>
            <a:endParaRPr lang="ko-KR" altLang="en-US" sz="1100" b="1" dirty="0">
              <a:latin typeface="+mn-ea"/>
            </a:endParaRPr>
          </a:p>
        </p:txBody>
      </p:sp>
      <p:sp>
        <p:nvSpPr>
          <p:cNvPr id="50" name="직사각형 49"/>
          <p:cNvSpPr/>
          <p:nvPr/>
        </p:nvSpPr>
        <p:spPr>
          <a:xfrm>
            <a:off x="9101141" y="2568682"/>
            <a:ext cx="542925" cy="183986"/>
          </a:xfrm>
          <a:prstGeom prst="rect">
            <a:avLst/>
          </a:prstGeom>
          <a:noFill/>
          <a:ln w="25400">
            <a:solidFill>
              <a:srgbClr val="FD531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1" name="타원 50"/>
          <p:cNvSpPr/>
          <p:nvPr/>
        </p:nvSpPr>
        <p:spPr>
          <a:xfrm>
            <a:off x="9486904" y="2427237"/>
            <a:ext cx="182880" cy="182880"/>
          </a:xfrm>
          <a:prstGeom prst="ellipse">
            <a:avLst/>
          </a:prstGeom>
          <a:solidFill>
            <a:srgbClr val="FD5312"/>
          </a:solidFill>
          <a:ln w="25400">
            <a:solidFill>
              <a:srgbClr val="FD531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b="1" dirty="0">
                <a:latin typeface="+mn-ea"/>
              </a:rPr>
              <a:t>2</a:t>
            </a:r>
            <a:endParaRPr lang="ko-KR" altLang="en-US" sz="1100" b="1" dirty="0">
              <a:latin typeface="+mn-ea"/>
            </a:endParaRPr>
          </a:p>
        </p:txBody>
      </p:sp>
      <p:sp>
        <p:nvSpPr>
          <p:cNvPr id="43" name="사각형: 둥근 모서리 81">
            <a:extLst>
              <a:ext uri="{FF2B5EF4-FFF2-40B4-BE49-F238E27FC236}">
                <a16:creationId xmlns:a16="http://schemas.microsoft.com/office/drawing/2014/main" xmlns="" id="{E908EED5-9D07-442C-87CA-697451B62CB7}"/>
              </a:ext>
            </a:extLst>
          </p:cNvPr>
          <p:cNvSpPr/>
          <p:nvPr/>
        </p:nvSpPr>
        <p:spPr>
          <a:xfrm>
            <a:off x="3970021" y="802347"/>
            <a:ext cx="5662930" cy="550546"/>
          </a:xfrm>
          <a:prstGeom prst="roundRect">
            <a:avLst>
              <a:gd name="adj" fmla="val 6492"/>
            </a:avLst>
          </a:prstGeom>
          <a:solidFill>
            <a:schemeClr val="bg1"/>
          </a:solidFill>
          <a:ln w="6350">
            <a:solidFill>
              <a:schemeClr val="bg1">
                <a:lumMod val="75000"/>
              </a:schemeClr>
            </a:solidFill>
          </a:ln>
          <a:effectLst>
            <a:outerShdw blurRad="889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defTabSz="1090746" fontAlgn="ctr" latinLnBrk="0">
              <a:buClr>
                <a:srgbClr val="336699"/>
              </a:buClr>
              <a:defRPr/>
            </a:pPr>
            <a:endParaRPr kumimoji="1" lang="en-US" altLang="ko-KR" sz="200" b="1" kern="0" dirty="0">
              <a:ln w="0">
                <a:solidFill>
                  <a:srgbClr val="0B4355">
                    <a:alpha val="5000"/>
                  </a:srgbClr>
                </a:solidFill>
              </a:ln>
              <a:solidFill>
                <a:srgbClr val="C00000"/>
              </a:solidFill>
              <a:latin typeface="나눔바른고딕" panose="020B0600000101010101" charset="-127"/>
              <a:ea typeface="나눔바른고딕" panose="020B0600000101010101" charset="-127"/>
              <a:sym typeface="Wingdings" pitchFamily="2" charset="2"/>
            </a:endParaRPr>
          </a:p>
        </p:txBody>
      </p:sp>
      <p:grpSp>
        <p:nvGrpSpPr>
          <p:cNvPr id="46" name="그룹 45"/>
          <p:cNvGrpSpPr/>
          <p:nvPr/>
        </p:nvGrpSpPr>
        <p:grpSpPr>
          <a:xfrm>
            <a:off x="4095750" y="907605"/>
            <a:ext cx="5435599" cy="364742"/>
            <a:chOff x="5461648" y="907605"/>
            <a:chExt cx="4069701" cy="364742"/>
          </a:xfrm>
        </p:grpSpPr>
        <p:cxnSp>
          <p:nvCxnSpPr>
            <p:cNvPr id="47" name="직선 화살표 연결선 46"/>
            <p:cNvCxnSpPr/>
            <p:nvPr/>
          </p:nvCxnSpPr>
          <p:spPr>
            <a:xfrm>
              <a:off x="6129798" y="1109350"/>
              <a:ext cx="146579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직선 화살표 연결선 47"/>
            <p:cNvCxnSpPr/>
            <p:nvPr/>
          </p:nvCxnSpPr>
          <p:spPr>
            <a:xfrm>
              <a:off x="7059723" y="1109350"/>
              <a:ext cx="146579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2" name="그룹 51"/>
            <p:cNvGrpSpPr/>
            <p:nvPr/>
          </p:nvGrpSpPr>
          <p:grpSpPr>
            <a:xfrm>
              <a:off x="5461648" y="907606"/>
              <a:ext cx="700613" cy="364740"/>
              <a:chOff x="6497545" y="907606"/>
              <a:chExt cx="687056" cy="364740"/>
            </a:xfrm>
          </p:grpSpPr>
          <p:sp>
            <p:nvSpPr>
              <p:cNvPr id="69" name="Rectangle 113"/>
              <p:cNvSpPr>
                <a:spLocks noChangeArrowheads="1"/>
              </p:cNvSpPr>
              <p:nvPr/>
            </p:nvSpPr>
            <p:spPr bwMode="auto">
              <a:xfrm>
                <a:off x="6497547" y="1076885"/>
                <a:ext cx="687054" cy="195461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조치결과통계및제출</a:t>
                </a:r>
                <a:endParaRPr lang="ko-KR" altLang="en-US" sz="7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  <p:sp>
            <p:nvSpPr>
              <p:cNvPr id="70" name="Rectangle 113"/>
              <p:cNvSpPr>
                <a:spLocks noChangeArrowheads="1"/>
              </p:cNvSpPr>
              <p:nvPr/>
            </p:nvSpPr>
            <p:spPr bwMode="auto">
              <a:xfrm>
                <a:off x="6497545" y="907606"/>
                <a:ext cx="687056" cy="169279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</a:t>
                </a:r>
                <a:r>
                  <a:rPr lang="en-US" altLang="ko-KR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cxnSp>
          <p:nvCxnSpPr>
            <p:cNvPr id="54" name="직선 화살표 연결선 53"/>
            <p:cNvCxnSpPr/>
            <p:nvPr/>
          </p:nvCxnSpPr>
          <p:spPr>
            <a:xfrm>
              <a:off x="7984415" y="1109350"/>
              <a:ext cx="146579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5" name="그룹 54"/>
            <p:cNvGrpSpPr/>
            <p:nvPr/>
          </p:nvGrpSpPr>
          <p:grpSpPr>
            <a:xfrm>
              <a:off x="7206303" y="907605"/>
              <a:ext cx="816483" cy="364740"/>
              <a:chOff x="8096684" y="907605"/>
              <a:chExt cx="687056" cy="364740"/>
            </a:xfrm>
          </p:grpSpPr>
          <p:sp>
            <p:nvSpPr>
              <p:cNvPr id="67" name="Rectangle 113"/>
              <p:cNvSpPr>
                <a:spLocks noChangeArrowheads="1"/>
              </p:cNvSpPr>
              <p:nvPr/>
            </p:nvSpPr>
            <p:spPr bwMode="auto">
              <a:xfrm>
                <a:off x="8096685" y="1076883"/>
                <a:ext cx="68705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학교급별조치결과통계</a:t>
                </a:r>
                <a:endParaRPr lang="ko-KR" altLang="en-US" sz="7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  <p:sp>
            <p:nvSpPr>
              <p:cNvPr id="68" name="Rectangle 113"/>
              <p:cNvSpPr>
                <a:spLocks noChangeArrowheads="1"/>
              </p:cNvSpPr>
              <p:nvPr/>
            </p:nvSpPr>
            <p:spPr bwMode="auto">
              <a:xfrm>
                <a:off x="8096684" y="907605"/>
                <a:ext cx="687056" cy="16927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</a:t>
                </a:r>
                <a:r>
                  <a:rPr lang="en-US" altLang="ko-KR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지원</a:t>
                </a:r>
                <a:r>
                  <a:rPr lang="en-US" altLang="ko-KR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r>
                  <a:rPr lang="ko-KR" altLang="en-US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청</a:t>
                </a:r>
                <a:r>
                  <a:rPr lang="en-US" altLang="ko-KR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grpSp>
          <p:nvGrpSpPr>
            <p:cNvPr id="57" name="그룹 56"/>
            <p:cNvGrpSpPr/>
            <p:nvPr/>
          </p:nvGrpSpPr>
          <p:grpSpPr>
            <a:xfrm>
              <a:off x="6276040" y="907607"/>
              <a:ext cx="816483" cy="364740"/>
              <a:chOff x="7298520" y="907607"/>
              <a:chExt cx="687056" cy="364740"/>
            </a:xfrm>
          </p:grpSpPr>
          <p:sp>
            <p:nvSpPr>
              <p:cNvPr id="65" name="Rectangle 113"/>
              <p:cNvSpPr>
                <a:spLocks noChangeArrowheads="1"/>
              </p:cNvSpPr>
              <p:nvPr/>
            </p:nvSpPr>
            <p:spPr bwMode="auto">
              <a:xfrm>
                <a:off x="7298521" y="1076885"/>
                <a:ext cx="68705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학교별조치결과마감현황</a:t>
                </a:r>
                <a:endParaRPr lang="ko-KR" altLang="en-US" sz="7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  <p:sp>
            <p:nvSpPr>
              <p:cNvPr id="66" name="Rectangle 113"/>
              <p:cNvSpPr>
                <a:spLocks noChangeArrowheads="1"/>
              </p:cNvSpPr>
              <p:nvPr/>
            </p:nvSpPr>
            <p:spPr bwMode="auto">
              <a:xfrm>
                <a:off x="7298520" y="907607"/>
                <a:ext cx="687056" cy="16927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</a:t>
                </a:r>
                <a:r>
                  <a:rPr lang="en-US" altLang="ko-KR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지원</a:t>
                </a:r>
                <a:r>
                  <a:rPr lang="en-US" altLang="ko-KR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r>
                  <a:rPr lang="ko-KR" altLang="en-US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청</a:t>
                </a:r>
                <a:r>
                  <a:rPr lang="en-US" altLang="ko-KR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grpSp>
          <p:nvGrpSpPr>
            <p:cNvPr id="58" name="그룹 57"/>
            <p:cNvGrpSpPr/>
            <p:nvPr/>
          </p:nvGrpSpPr>
          <p:grpSpPr>
            <a:xfrm>
              <a:off x="8886587" y="907605"/>
              <a:ext cx="644762" cy="364740"/>
              <a:chOff x="8885570" y="907605"/>
              <a:chExt cx="687057" cy="364740"/>
            </a:xfrm>
          </p:grpSpPr>
          <p:sp>
            <p:nvSpPr>
              <p:cNvPr id="63" name="Rectangle 113"/>
              <p:cNvSpPr>
                <a:spLocks noChangeArrowheads="1"/>
              </p:cNvSpPr>
              <p:nvPr/>
            </p:nvSpPr>
            <p:spPr bwMode="auto">
              <a:xfrm>
                <a:off x="8885572" y="1076883"/>
                <a:ext cx="68705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ko-KR" altLang="en-US" sz="7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조치결과통계표</a:t>
                </a:r>
              </a:p>
            </p:txBody>
          </p:sp>
          <p:sp>
            <p:nvSpPr>
              <p:cNvPr id="64" name="Rectangle 113"/>
              <p:cNvSpPr>
                <a:spLocks noChangeArrowheads="1"/>
              </p:cNvSpPr>
              <p:nvPr/>
            </p:nvSpPr>
            <p:spPr bwMode="auto">
              <a:xfrm>
                <a:off x="8885570" y="907605"/>
                <a:ext cx="687056" cy="16927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ko-KR" altLang="en-US" sz="8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교육부</a:t>
                </a:r>
                <a:r>
                  <a:rPr lang="en-US" altLang="ko-KR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cxnSp>
          <p:nvCxnSpPr>
            <p:cNvPr id="59" name="직선 화살표 연결선 58"/>
            <p:cNvCxnSpPr/>
            <p:nvPr/>
          </p:nvCxnSpPr>
          <p:spPr>
            <a:xfrm>
              <a:off x="8740008" y="1109350"/>
              <a:ext cx="146579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0" name="그룹 59"/>
            <p:cNvGrpSpPr/>
            <p:nvPr/>
          </p:nvGrpSpPr>
          <p:grpSpPr>
            <a:xfrm>
              <a:off x="8130994" y="907605"/>
              <a:ext cx="644762" cy="364740"/>
              <a:chOff x="8885570" y="907605"/>
              <a:chExt cx="687057" cy="364740"/>
            </a:xfrm>
          </p:grpSpPr>
          <p:sp>
            <p:nvSpPr>
              <p:cNvPr id="61" name="Rectangle 113"/>
              <p:cNvSpPr>
                <a:spLocks noChangeArrowheads="1"/>
              </p:cNvSpPr>
              <p:nvPr/>
            </p:nvSpPr>
            <p:spPr bwMode="auto">
              <a:xfrm>
                <a:off x="8885572" y="1076883"/>
                <a:ext cx="68705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dirty="0">
                    <a:solidFill>
                      <a:srgbClr val="000000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조치결과마감처리</a:t>
                </a:r>
              </a:p>
            </p:txBody>
          </p:sp>
          <p:sp>
            <p:nvSpPr>
              <p:cNvPr id="62" name="Rectangle 113"/>
              <p:cNvSpPr>
                <a:spLocks noChangeArrowheads="1"/>
              </p:cNvSpPr>
              <p:nvPr/>
            </p:nvSpPr>
            <p:spPr bwMode="auto">
              <a:xfrm>
                <a:off x="8885570" y="907605"/>
                <a:ext cx="687056" cy="169278"/>
              </a:xfrm>
              <a:prstGeom prst="rect">
                <a:avLst/>
              </a:prstGeom>
              <a:solidFill>
                <a:srgbClr val="006600"/>
              </a:solidFill>
              <a:ln>
                <a:solidFill>
                  <a:srgbClr val="006600"/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b="1" dirty="0" err="1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b="1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b="1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교육청</a:t>
                </a:r>
                <a:r>
                  <a:rPr lang="en-US" altLang="ko-KR" sz="800" b="1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b="1" dirty="0">
                  <a:solidFill>
                    <a:schemeClr val="bg1"/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</p:grpSp>
      <p:sp>
        <p:nvSpPr>
          <p:cNvPr id="34" name="직사각형 33">
            <a:extLst>
              <a:ext uri="{FF2B5EF4-FFF2-40B4-BE49-F238E27FC236}">
                <a16:creationId xmlns:a16="http://schemas.microsoft.com/office/drawing/2014/main" xmlns="" id="{7E13B21E-D9E5-4BE6-AB9C-ADCDEF6AE8BD}"/>
              </a:ext>
            </a:extLst>
          </p:cNvPr>
          <p:cNvSpPr/>
          <p:nvPr/>
        </p:nvSpPr>
        <p:spPr>
          <a:xfrm>
            <a:off x="340635" y="6087967"/>
            <a:ext cx="4643673" cy="609398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000">
              <a:lnSpc>
                <a:spcPct val="120000"/>
              </a:lnSpc>
            </a:pP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① 교육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(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지원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)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청별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조치결과 마감 현황을 조회함</a:t>
            </a:r>
            <a:endParaRPr lang="en-US" altLang="ko-KR" sz="1100" b="1" dirty="0">
              <a:ln>
                <a:solidFill>
                  <a:schemeClr val="tx1">
                    <a:lumMod val="85000"/>
                    <a:lumOff val="15000"/>
                    <a:alpha val="0"/>
                  </a:schemeClr>
                </a:solidFill>
              </a:ln>
              <a:solidFill>
                <a:srgbClr val="FD5312"/>
              </a:solidFill>
              <a:latin typeface="나눔바른고딕" panose="020B0600000101010101" charset="-127"/>
              <a:ea typeface="나눔바른고딕" panose="020B0600000101010101" charset="-127"/>
            </a:endParaRPr>
          </a:p>
          <a:p>
            <a:pPr marL="36000">
              <a:lnSpc>
                <a:spcPct val="120000"/>
              </a:lnSpc>
            </a:pP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② 시도교육청 조치결과를 마감하고 교육부로 제출함</a:t>
            </a:r>
          </a:p>
          <a:p>
            <a:pPr marL="36000">
              <a:lnSpc>
                <a:spcPct val="120000"/>
              </a:lnSpc>
            </a:pP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※ 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교육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(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지원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)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청별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조치결과 마감해야 교육부 제출이 가능함</a:t>
            </a:r>
          </a:p>
        </p:txBody>
      </p:sp>
    </p:spTree>
    <p:extLst>
      <p:ext uri="{BB962C8B-B14F-4D97-AF65-F5344CB8AC3E}">
        <p14:creationId xmlns:p14="http://schemas.microsoft.com/office/powerpoint/2010/main" val="660135813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그림 3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0570" y="1777118"/>
            <a:ext cx="9360000" cy="4199351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</p:pic>
      <p:sp>
        <p:nvSpPr>
          <p:cNvPr id="93" name="TextBox 4">
            <a:extLst>
              <a:ext uri="{FF2B5EF4-FFF2-40B4-BE49-F238E27FC236}">
                <a16:creationId xmlns:a16="http://schemas.microsoft.com/office/drawing/2014/main" xmlns="" id="{B2A2134E-34A5-422C-8D66-092F6558A4F0}"/>
              </a:ext>
            </a:extLst>
          </p:cNvPr>
          <p:cNvSpPr txBox="1"/>
          <p:nvPr/>
        </p:nvSpPr>
        <p:spPr>
          <a:xfrm>
            <a:off x="96327" y="39171"/>
            <a:ext cx="51569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000" b="1" spc="-7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시도교육청 주요 업무처리 방법</a:t>
            </a:r>
          </a:p>
        </p:txBody>
      </p:sp>
      <p:sp>
        <p:nvSpPr>
          <p:cNvPr id="14" name="모서리가 둥근 직사각형 13">
            <a:extLst>
              <a:ext uri="{FF2B5EF4-FFF2-40B4-BE49-F238E27FC236}">
                <a16:creationId xmlns:a16="http://schemas.microsoft.com/office/drawing/2014/main" xmlns="" id="{A48839FD-54EA-214C-BE98-4BDD2DF3094C}"/>
              </a:ext>
            </a:extLst>
          </p:cNvPr>
          <p:cNvSpPr/>
          <p:nvPr/>
        </p:nvSpPr>
        <p:spPr>
          <a:xfrm>
            <a:off x="163006" y="802346"/>
            <a:ext cx="3642849" cy="669007"/>
          </a:xfrm>
          <a:prstGeom prst="roundRect">
            <a:avLst>
              <a:gd name="adj" fmla="val 50000"/>
            </a:avLst>
          </a:prstGeom>
          <a:solidFill>
            <a:srgbClr val="E2F0D9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4. </a:t>
            </a:r>
            <a:r>
              <a:rPr lang="ko-KR" altLang="en-US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교육청 </a:t>
            </a:r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– </a:t>
            </a:r>
            <a:r>
              <a:rPr lang="ko-KR" altLang="en-US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검사결과관리</a:t>
            </a:r>
            <a:endParaRPr lang="en-US" altLang="ko-KR" sz="1600" b="1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66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r>
              <a:rPr lang="en-US" altLang="ko-KR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4.8. </a:t>
            </a:r>
            <a:r>
              <a:rPr lang="ko-KR" altLang="en-US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조치결과마감처리</a:t>
            </a:r>
            <a:r>
              <a:rPr lang="en-US" altLang="ko-KR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(2/2)</a:t>
            </a:r>
            <a:endParaRPr lang="ko-KR" altLang="en-US" b="1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66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68" name="사각형: 둥근 모서리 81">
            <a:extLst>
              <a:ext uri="{FF2B5EF4-FFF2-40B4-BE49-F238E27FC236}">
                <a16:creationId xmlns:a16="http://schemas.microsoft.com/office/drawing/2014/main" xmlns="" id="{E908EED5-9D07-442C-87CA-697451B62CB7}"/>
              </a:ext>
            </a:extLst>
          </p:cNvPr>
          <p:cNvSpPr/>
          <p:nvPr/>
        </p:nvSpPr>
        <p:spPr>
          <a:xfrm>
            <a:off x="3970021" y="802347"/>
            <a:ext cx="5662930" cy="550546"/>
          </a:xfrm>
          <a:prstGeom prst="roundRect">
            <a:avLst>
              <a:gd name="adj" fmla="val 6492"/>
            </a:avLst>
          </a:prstGeom>
          <a:solidFill>
            <a:schemeClr val="bg1"/>
          </a:solidFill>
          <a:ln w="6350">
            <a:solidFill>
              <a:schemeClr val="bg1">
                <a:lumMod val="75000"/>
              </a:schemeClr>
            </a:solidFill>
          </a:ln>
          <a:effectLst>
            <a:outerShdw blurRad="889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defTabSz="1090746" fontAlgn="ctr" latinLnBrk="0">
              <a:buClr>
                <a:srgbClr val="336699"/>
              </a:buClr>
              <a:defRPr/>
            </a:pPr>
            <a:endParaRPr kumimoji="1" lang="en-US" altLang="ko-KR" sz="200" b="1" kern="0" dirty="0">
              <a:ln w="0">
                <a:solidFill>
                  <a:srgbClr val="0B4355">
                    <a:alpha val="5000"/>
                  </a:srgbClr>
                </a:solidFill>
              </a:ln>
              <a:solidFill>
                <a:srgbClr val="C00000"/>
              </a:solidFill>
              <a:latin typeface="나눔바른고딕" panose="020B0600000101010101" charset="-127"/>
              <a:ea typeface="나눔바른고딕" panose="020B0600000101010101" charset="-127"/>
              <a:sym typeface="Wingdings" pitchFamily="2" charset="2"/>
            </a:endParaRPr>
          </a:p>
        </p:txBody>
      </p:sp>
      <p:grpSp>
        <p:nvGrpSpPr>
          <p:cNvPr id="69" name="그룹 68"/>
          <p:cNvGrpSpPr/>
          <p:nvPr/>
        </p:nvGrpSpPr>
        <p:grpSpPr>
          <a:xfrm>
            <a:off x="4095750" y="907605"/>
            <a:ext cx="5435599" cy="364742"/>
            <a:chOff x="5461648" y="907605"/>
            <a:chExt cx="4069701" cy="364742"/>
          </a:xfrm>
        </p:grpSpPr>
        <p:cxnSp>
          <p:nvCxnSpPr>
            <p:cNvPr id="70" name="직선 화살표 연결선 69"/>
            <p:cNvCxnSpPr/>
            <p:nvPr/>
          </p:nvCxnSpPr>
          <p:spPr>
            <a:xfrm>
              <a:off x="6129798" y="1109350"/>
              <a:ext cx="146579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직선 화살표 연결선 70"/>
            <p:cNvCxnSpPr/>
            <p:nvPr/>
          </p:nvCxnSpPr>
          <p:spPr>
            <a:xfrm>
              <a:off x="7059723" y="1109350"/>
              <a:ext cx="146579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2" name="그룹 71"/>
            <p:cNvGrpSpPr/>
            <p:nvPr/>
          </p:nvGrpSpPr>
          <p:grpSpPr>
            <a:xfrm>
              <a:off x="5461648" y="907606"/>
              <a:ext cx="700613" cy="364740"/>
              <a:chOff x="6497545" y="907606"/>
              <a:chExt cx="687056" cy="364740"/>
            </a:xfrm>
          </p:grpSpPr>
          <p:sp>
            <p:nvSpPr>
              <p:cNvPr id="87" name="Rectangle 113"/>
              <p:cNvSpPr>
                <a:spLocks noChangeArrowheads="1"/>
              </p:cNvSpPr>
              <p:nvPr/>
            </p:nvSpPr>
            <p:spPr bwMode="auto">
              <a:xfrm>
                <a:off x="6497547" y="1076885"/>
                <a:ext cx="687054" cy="195461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조치결과통계및제출</a:t>
                </a:r>
                <a:endParaRPr lang="ko-KR" altLang="en-US" sz="7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  <p:sp>
            <p:nvSpPr>
              <p:cNvPr id="88" name="Rectangle 113"/>
              <p:cNvSpPr>
                <a:spLocks noChangeArrowheads="1"/>
              </p:cNvSpPr>
              <p:nvPr/>
            </p:nvSpPr>
            <p:spPr bwMode="auto">
              <a:xfrm>
                <a:off x="6497545" y="907606"/>
                <a:ext cx="687056" cy="169279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</a:t>
                </a:r>
                <a:r>
                  <a:rPr lang="en-US" altLang="ko-KR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cxnSp>
          <p:nvCxnSpPr>
            <p:cNvPr id="73" name="직선 화살표 연결선 72"/>
            <p:cNvCxnSpPr/>
            <p:nvPr/>
          </p:nvCxnSpPr>
          <p:spPr>
            <a:xfrm>
              <a:off x="7984415" y="1109350"/>
              <a:ext cx="146579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4" name="그룹 73"/>
            <p:cNvGrpSpPr/>
            <p:nvPr/>
          </p:nvGrpSpPr>
          <p:grpSpPr>
            <a:xfrm>
              <a:off x="7206303" y="907605"/>
              <a:ext cx="816483" cy="364740"/>
              <a:chOff x="8096684" y="907605"/>
              <a:chExt cx="687056" cy="364740"/>
            </a:xfrm>
          </p:grpSpPr>
          <p:sp>
            <p:nvSpPr>
              <p:cNvPr id="85" name="Rectangle 113"/>
              <p:cNvSpPr>
                <a:spLocks noChangeArrowheads="1"/>
              </p:cNvSpPr>
              <p:nvPr/>
            </p:nvSpPr>
            <p:spPr bwMode="auto">
              <a:xfrm>
                <a:off x="8096685" y="1076883"/>
                <a:ext cx="68705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학교급별조치결과통계</a:t>
                </a:r>
                <a:endParaRPr lang="ko-KR" altLang="en-US" sz="7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  <p:sp>
            <p:nvSpPr>
              <p:cNvPr id="86" name="Rectangle 113"/>
              <p:cNvSpPr>
                <a:spLocks noChangeArrowheads="1"/>
              </p:cNvSpPr>
              <p:nvPr/>
            </p:nvSpPr>
            <p:spPr bwMode="auto">
              <a:xfrm>
                <a:off x="8096684" y="907605"/>
                <a:ext cx="687056" cy="16927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</a:t>
                </a:r>
                <a:r>
                  <a:rPr lang="en-US" altLang="ko-KR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지원</a:t>
                </a:r>
                <a:r>
                  <a:rPr lang="en-US" altLang="ko-KR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r>
                  <a:rPr lang="ko-KR" altLang="en-US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청</a:t>
                </a:r>
                <a:r>
                  <a:rPr lang="en-US" altLang="ko-KR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grpSp>
          <p:nvGrpSpPr>
            <p:cNvPr id="75" name="그룹 74"/>
            <p:cNvGrpSpPr/>
            <p:nvPr/>
          </p:nvGrpSpPr>
          <p:grpSpPr>
            <a:xfrm>
              <a:off x="6276040" y="907607"/>
              <a:ext cx="816483" cy="364740"/>
              <a:chOff x="7298520" y="907607"/>
              <a:chExt cx="687056" cy="364740"/>
            </a:xfrm>
          </p:grpSpPr>
          <p:sp>
            <p:nvSpPr>
              <p:cNvPr id="83" name="Rectangle 113"/>
              <p:cNvSpPr>
                <a:spLocks noChangeArrowheads="1"/>
              </p:cNvSpPr>
              <p:nvPr/>
            </p:nvSpPr>
            <p:spPr bwMode="auto">
              <a:xfrm>
                <a:off x="7298521" y="1076885"/>
                <a:ext cx="68705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학교별조치결과마감현황</a:t>
                </a:r>
                <a:endParaRPr lang="ko-KR" altLang="en-US" sz="7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  <p:sp>
            <p:nvSpPr>
              <p:cNvPr id="84" name="Rectangle 113"/>
              <p:cNvSpPr>
                <a:spLocks noChangeArrowheads="1"/>
              </p:cNvSpPr>
              <p:nvPr/>
            </p:nvSpPr>
            <p:spPr bwMode="auto">
              <a:xfrm>
                <a:off x="7298520" y="907607"/>
                <a:ext cx="687056" cy="16927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</a:t>
                </a:r>
                <a:r>
                  <a:rPr lang="en-US" altLang="ko-KR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지원</a:t>
                </a:r>
                <a:r>
                  <a:rPr lang="en-US" altLang="ko-KR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r>
                  <a:rPr lang="ko-KR" altLang="en-US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청</a:t>
                </a:r>
                <a:r>
                  <a:rPr lang="en-US" altLang="ko-KR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grpSp>
          <p:nvGrpSpPr>
            <p:cNvPr id="76" name="그룹 75"/>
            <p:cNvGrpSpPr/>
            <p:nvPr/>
          </p:nvGrpSpPr>
          <p:grpSpPr>
            <a:xfrm>
              <a:off x="8886587" y="907605"/>
              <a:ext cx="644762" cy="364740"/>
              <a:chOff x="8885570" y="907605"/>
              <a:chExt cx="687057" cy="364740"/>
            </a:xfrm>
          </p:grpSpPr>
          <p:sp>
            <p:nvSpPr>
              <p:cNvPr id="81" name="Rectangle 113"/>
              <p:cNvSpPr>
                <a:spLocks noChangeArrowheads="1"/>
              </p:cNvSpPr>
              <p:nvPr/>
            </p:nvSpPr>
            <p:spPr bwMode="auto">
              <a:xfrm>
                <a:off x="8885572" y="1076883"/>
                <a:ext cx="68705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ko-KR" altLang="en-US" sz="7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조치결과통계표</a:t>
                </a:r>
              </a:p>
            </p:txBody>
          </p:sp>
          <p:sp>
            <p:nvSpPr>
              <p:cNvPr id="82" name="Rectangle 113"/>
              <p:cNvSpPr>
                <a:spLocks noChangeArrowheads="1"/>
              </p:cNvSpPr>
              <p:nvPr/>
            </p:nvSpPr>
            <p:spPr bwMode="auto">
              <a:xfrm>
                <a:off x="8885570" y="907605"/>
                <a:ext cx="687056" cy="16927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ko-KR" altLang="en-US" sz="8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교육부</a:t>
                </a:r>
                <a:r>
                  <a:rPr lang="en-US" altLang="ko-KR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cxnSp>
          <p:nvCxnSpPr>
            <p:cNvPr id="77" name="직선 화살표 연결선 76"/>
            <p:cNvCxnSpPr/>
            <p:nvPr/>
          </p:nvCxnSpPr>
          <p:spPr>
            <a:xfrm>
              <a:off x="8740008" y="1109350"/>
              <a:ext cx="146579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8" name="그룹 77"/>
            <p:cNvGrpSpPr/>
            <p:nvPr/>
          </p:nvGrpSpPr>
          <p:grpSpPr>
            <a:xfrm>
              <a:off x="8130994" y="907605"/>
              <a:ext cx="644762" cy="364740"/>
              <a:chOff x="8885570" y="907605"/>
              <a:chExt cx="687057" cy="364740"/>
            </a:xfrm>
          </p:grpSpPr>
          <p:sp>
            <p:nvSpPr>
              <p:cNvPr id="79" name="Rectangle 113"/>
              <p:cNvSpPr>
                <a:spLocks noChangeArrowheads="1"/>
              </p:cNvSpPr>
              <p:nvPr/>
            </p:nvSpPr>
            <p:spPr bwMode="auto">
              <a:xfrm>
                <a:off x="8885572" y="1076883"/>
                <a:ext cx="68705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dirty="0">
                    <a:solidFill>
                      <a:srgbClr val="000000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조치결과마감처리</a:t>
                </a:r>
              </a:p>
            </p:txBody>
          </p:sp>
          <p:sp>
            <p:nvSpPr>
              <p:cNvPr id="80" name="Rectangle 113"/>
              <p:cNvSpPr>
                <a:spLocks noChangeArrowheads="1"/>
              </p:cNvSpPr>
              <p:nvPr/>
            </p:nvSpPr>
            <p:spPr bwMode="auto">
              <a:xfrm>
                <a:off x="8885570" y="907605"/>
                <a:ext cx="687056" cy="169278"/>
              </a:xfrm>
              <a:prstGeom prst="rect">
                <a:avLst/>
              </a:prstGeom>
              <a:solidFill>
                <a:srgbClr val="006600"/>
              </a:solidFill>
              <a:ln>
                <a:solidFill>
                  <a:srgbClr val="006600"/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b="1" dirty="0" err="1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b="1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b="1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교육청</a:t>
                </a:r>
                <a:r>
                  <a:rPr lang="en-US" altLang="ko-KR" sz="800" b="1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b="1" dirty="0">
                  <a:solidFill>
                    <a:schemeClr val="bg1"/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</p:grpSp>
      <p:cxnSp>
        <p:nvCxnSpPr>
          <p:cNvPr id="45" name="꺾인 연결선 44"/>
          <p:cNvCxnSpPr>
            <a:stCxn id="91" idx="2"/>
          </p:cNvCxnSpPr>
          <p:nvPr/>
        </p:nvCxnSpPr>
        <p:spPr>
          <a:xfrm rot="5400000">
            <a:off x="7373047" y="2673309"/>
            <a:ext cx="1245765" cy="1425336"/>
          </a:xfrm>
          <a:prstGeom prst="bentConnector2">
            <a:avLst/>
          </a:prstGeom>
          <a:ln w="25400">
            <a:solidFill>
              <a:srgbClr val="FD531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직사각형 46"/>
          <p:cNvSpPr/>
          <p:nvPr/>
        </p:nvSpPr>
        <p:spPr>
          <a:xfrm>
            <a:off x="6120013" y="2696230"/>
            <a:ext cx="1004229" cy="404644"/>
          </a:xfrm>
          <a:prstGeom prst="rect">
            <a:avLst/>
          </a:prstGeom>
          <a:noFill/>
          <a:ln w="25400">
            <a:solidFill>
              <a:srgbClr val="FD531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1" name="직사각형 90"/>
          <p:cNvSpPr/>
          <p:nvPr/>
        </p:nvSpPr>
        <p:spPr>
          <a:xfrm>
            <a:off x="8313334" y="2579109"/>
            <a:ext cx="790526" cy="183986"/>
          </a:xfrm>
          <a:prstGeom prst="rect">
            <a:avLst/>
          </a:prstGeom>
          <a:noFill/>
          <a:ln w="25400">
            <a:solidFill>
              <a:srgbClr val="FD531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2" name="타원 91"/>
          <p:cNvSpPr/>
          <p:nvPr/>
        </p:nvSpPr>
        <p:spPr>
          <a:xfrm>
            <a:off x="8219664" y="2437664"/>
            <a:ext cx="182880" cy="182880"/>
          </a:xfrm>
          <a:prstGeom prst="ellipse">
            <a:avLst/>
          </a:prstGeom>
          <a:solidFill>
            <a:srgbClr val="FD5312"/>
          </a:solidFill>
          <a:ln w="25400">
            <a:solidFill>
              <a:srgbClr val="FD531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b="1" dirty="0">
                <a:latin typeface="+mn-ea"/>
              </a:rPr>
              <a:t>1</a:t>
            </a:r>
            <a:endParaRPr lang="ko-KR" altLang="en-US" sz="1100" b="1" dirty="0">
              <a:latin typeface="+mn-ea"/>
            </a:endParaRPr>
          </a:p>
        </p:txBody>
      </p:sp>
      <p:sp>
        <p:nvSpPr>
          <p:cNvPr id="32" name="직사각형 31">
            <a:extLst>
              <a:ext uri="{FF2B5EF4-FFF2-40B4-BE49-F238E27FC236}">
                <a16:creationId xmlns:a16="http://schemas.microsoft.com/office/drawing/2014/main" xmlns="" id="{7E13B21E-D9E5-4BE6-AB9C-ADCDEF6AE8BD}"/>
              </a:ext>
            </a:extLst>
          </p:cNvPr>
          <p:cNvSpPr/>
          <p:nvPr/>
        </p:nvSpPr>
        <p:spPr>
          <a:xfrm>
            <a:off x="340635" y="6087967"/>
            <a:ext cx="7456258" cy="203133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① 마감 취소를 할 경우 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조치결과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마감 교육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(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지원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)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청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목록에서 해당 교육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(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지원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)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청 마감 취소를 선택 후 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[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저장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] 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버튼을 클릭함</a:t>
            </a:r>
          </a:p>
        </p:txBody>
      </p:sp>
      <p:sp>
        <p:nvSpPr>
          <p:cNvPr id="33" name="직사각형 32"/>
          <p:cNvSpPr/>
          <p:nvPr/>
        </p:nvSpPr>
        <p:spPr>
          <a:xfrm>
            <a:off x="6900588" y="2501261"/>
            <a:ext cx="221340" cy="176820"/>
          </a:xfrm>
          <a:prstGeom prst="rect">
            <a:avLst/>
          </a:prstGeom>
          <a:noFill/>
          <a:ln w="25400">
            <a:solidFill>
              <a:srgbClr val="FD531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96068453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0670" y="1780858"/>
            <a:ext cx="9360000" cy="4199352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</p:pic>
      <p:sp>
        <p:nvSpPr>
          <p:cNvPr id="93" name="TextBox 4">
            <a:extLst>
              <a:ext uri="{FF2B5EF4-FFF2-40B4-BE49-F238E27FC236}">
                <a16:creationId xmlns:a16="http://schemas.microsoft.com/office/drawing/2014/main" xmlns="" id="{B2A2134E-34A5-422C-8D66-092F6558A4F0}"/>
              </a:ext>
            </a:extLst>
          </p:cNvPr>
          <p:cNvSpPr txBox="1"/>
          <p:nvPr/>
        </p:nvSpPr>
        <p:spPr>
          <a:xfrm>
            <a:off x="96327" y="39171"/>
            <a:ext cx="51569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000" b="1" spc="-7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시도교육청 주요 업무처리 방법</a:t>
            </a:r>
          </a:p>
        </p:txBody>
      </p:sp>
      <p:sp>
        <p:nvSpPr>
          <p:cNvPr id="14" name="모서리가 둥근 직사각형 13">
            <a:extLst>
              <a:ext uri="{FF2B5EF4-FFF2-40B4-BE49-F238E27FC236}">
                <a16:creationId xmlns:a16="http://schemas.microsoft.com/office/drawing/2014/main" xmlns="" id="{A48839FD-54EA-214C-BE98-4BDD2DF3094C}"/>
              </a:ext>
            </a:extLst>
          </p:cNvPr>
          <p:cNvSpPr/>
          <p:nvPr/>
        </p:nvSpPr>
        <p:spPr>
          <a:xfrm>
            <a:off x="163006" y="802346"/>
            <a:ext cx="3642849" cy="669007"/>
          </a:xfrm>
          <a:prstGeom prst="roundRect">
            <a:avLst>
              <a:gd name="adj" fmla="val 50000"/>
            </a:avLst>
          </a:prstGeom>
          <a:solidFill>
            <a:srgbClr val="E2F0D9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4. </a:t>
            </a:r>
            <a:r>
              <a:rPr lang="ko-KR" altLang="en-US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교육청 </a:t>
            </a:r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– </a:t>
            </a:r>
            <a:r>
              <a:rPr lang="ko-KR" altLang="en-US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검사결과관리</a:t>
            </a:r>
            <a:endParaRPr lang="en-US" altLang="ko-KR" sz="1600" b="1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66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r>
              <a:rPr lang="en-US" altLang="ko-KR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4.9. </a:t>
            </a:r>
            <a:r>
              <a:rPr lang="ko-KR" altLang="en-US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원시자료관리</a:t>
            </a:r>
          </a:p>
        </p:txBody>
      </p:sp>
      <p:sp>
        <p:nvSpPr>
          <p:cNvPr id="34" name="직사각형 33">
            <a:extLst>
              <a:ext uri="{FF2B5EF4-FFF2-40B4-BE49-F238E27FC236}">
                <a16:creationId xmlns:a16="http://schemas.microsoft.com/office/drawing/2014/main" xmlns="" id="{7E13B21E-D9E5-4BE6-AB9C-ADCDEF6AE8BD}"/>
              </a:ext>
            </a:extLst>
          </p:cNvPr>
          <p:cNvSpPr/>
          <p:nvPr/>
        </p:nvSpPr>
        <p:spPr>
          <a:xfrm>
            <a:off x="288328" y="5766292"/>
            <a:ext cx="8498913" cy="812530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000">
              <a:lnSpc>
                <a:spcPct val="120000"/>
              </a:lnSpc>
            </a:pP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① 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[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원시자료생성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] 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버튼 클릭하고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검사결과 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원시자료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생성함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(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개인 식별정보 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불포함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)</a:t>
            </a:r>
          </a:p>
          <a:p>
            <a:pPr marL="36000">
              <a:lnSpc>
                <a:spcPct val="120000"/>
              </a:lnSpc>
            </a:pP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②  생성된 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원시자료는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[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다운로드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] 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버튼을 클릭하여 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내려받기하고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,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③ 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[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제출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] 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버튼 클릭하여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생성된 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원시자료를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교육부로 제출함</a:t>
            </a:r>
            <a:endParaRPr lang="en-US" altLang="ko-KR" sz="1100" b="1" dirty="0">
              <a:ln>
                <a:solidFill>
                  <a:schemeClr val="tx1">
                    <a:lumMod val="85000"/>
                    <a:lumOff val="15000"/>
                    <a:alpha val="0"/>
                  </a:schemeClr>
                </a:solidFill>
              </a:ln>
              <a:solidFill>
                <a:srgbClr val="FD5312"/>
              </a:solidFill>
              <a:latin typeface="나눔바른고딕" panose="020B0600000101010101" charset="-127"/>
              <a:ea typeface="나눔바른고딕" panose="020B0600000101010101" charset="-127"/>
            </a:endParaRPr>
          </a:p>
          <a:p>
            <a:pPr marL="36000">
              <a:lnSpc>
                <a:spcPct val="120000"/>
              </a:lnSpc>
            </a:pP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④ 원시자료삭제 항목에서 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[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삭제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] 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버튼 클릭하면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해당 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정서검사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원시자료는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완전히 삭제됨</a:t>
            </a:r>
            <a:endParaRPr lang="en-US" altLang="ko-KR" sz="1100" b="1" dirty="0">
              <a:ln>
                <a:solidFill>
                  <a:schemeClr val="tx1">
                    <a:lumMod val="85000"/>
                    <a:lumOff val="15000"/>
                    <a:alpha val="0"/>
                  </a:schemeClr>
                </a:solidFill>
              </a:ln>
              <a:solidFill>
                <a:srgbClr val="FD5312"/>
              </a:solidFill>
              <a:latin typeface="나눔바른고딕" panose="020B0600000101010101" charset="-127"/>
              <a:ea typeface="나눔바른고딕" panose="020B0600000101010101" charset="-127"/>
            </a:endParaRPr>
          </a:p>
          <a:p>
            <a:pPr marL="36000">
              <a:lnSpc>
                <a:spcPct val="120000"/>
              </a:lnSpc>
            </a:pP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    ※ 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원시자료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삭제 이후 복구는 불가능하며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, 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학교별 검사결과통계자료는 삭제되지 않음</a:t>
            </a:r>
            <a:endParaRPr lang="en-US" altLang="ko-KR" sz="1100" b="1" dirty="0">
              <a:ln>
                <a:solidFill>
                  <a:schemeClr val="tx1">
                    <a:lumMod val="85000"/>
                    <a:lumOff val="15000"/>
                    <a:alpha val="0"/>
                  </a:schemeClr>
                </a:solidFill>
              </a:ln>
              <a:solidFill>
                <a:srgbClr val="FD5312"/>
              </a:solidFill>
              <a:latin typeface="나눔바른고딕" panose="020B0600000101010101" charset="-127"/>
              <a:ea typeface="나눔바른고딕" panose="020B0600000101010101" charset="-127"/>
            </a:endParaRPr>
          </a:p>
        </p:txBody>
      </p:sp>
      <p:sp>
        <p:nvSpPr>
          <p:cNvPr id="35" name="직사각형 34"/>
          <p:cNvSpPr/>
          <p:nvPr/>
        </p:nvSpPr>
        <p:spPr>
          <a:xfrm>
            <a:off x="3239083" y="3313072"/>
            <a:ext cx="503307" cy="169850"/>
          </a:xfrm>
          <a:prstGeom prst="rect">
            <a:avLst/>
          </a:prstGeom>
          <a:noFill/>
          <a:ln w="25400">
            <a:solidFill>
              <a:srgbClr val="FD531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0" name="직사각형 39"/>
          <p:cNvSpPr/>
          <p:nvPr/>
        </p:nvSpPr>
        <p:spPr>
          <a:xfrm>
            <a:off x="7098041" y="3317517"/>
            <a:ext cx="381237" cy="169850"/>
          </a:xfrm>
          <a:prstGeom prst="rect">
            <a:avLst/>
          </a:prstGeom>
          <a:noFill/>
          <a:ln w="25400">
            <a:solidFill>
              <a:srgbClr val="FD531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1" name="직사각형 40"/>
          <p:cNvSpPr/>
          <p:nvPr/>
        </p:nvSpPr>
        <p:spPr>
          <a:xfrm>
            <a:off x="7658967" y="3317517"/>
            <a:ext cx="253159" cy="169850"/>
          </a:xfrm>
          <a:prstGeom prst="rect">
            <a:avLst/>
          </a:prstGeom>
          <a:noFill/>
          <a:ln w="25400">
            <a:solidFill>
              <a:srgbClr val="FD531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9" name="타원 48"/>
          <p:cNvSpPr/>
          <p:nvPr/>
        </p:nvSpPr>
        <p:spPr>
          <a:xfrm>
            <a:off x="3147642" y="3215117"/>
            <a:ext cx="182880" cy="182880"/>
          </a:xfrm>
          <a:prstGeom prst="ellipse">
            <a:avLst/>
          </a:prstGeom>
          <a:solidFill>
            <a:srgbClr val="FD5312"/>
          </a:solidFill>
          <a:ln w="25400">
            <a:solidFill>
              <a:srgbClr val="FD531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b="1" dirty="0">
                <a:latin typeface="+mn-ea"/>
              </a:rPr>
              <a:t>1</a:t>
            </a:r>
            <a:endParaRPr lang="ko-KR" altLang="en-US" sz="1100" b="1" dirty="0">
              <a:latin typeface="+mn-ea"/>
            </a:endParaRPr>
          </a:p>
        </p:txBody>
      </p:sp>
      <p:sp>
        <p:nvSpPr>
          <p:cNvPr id="50" name="타원 49"/>
          <p:cNvSpPr/>
          <p:nvPr/>
        </p:nvSpPr>
        <p:spPr>
          <a:xfrm>
            <a:off x="7869047" y="3411932"/>
            <a:ext cx="182880" cy="182880"/>
          </a:xfrm>
          <a:prstGeom prst="ellipse">
            <a:avLst/>
          </a:prstGeom>
          <a:solidFill>
            <a:srgbClr val="FD5312"/>
          </a:solidFill>
          <a:ln w="25400">
            <a:solidFill>
              <a:srgbClr val="FD531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b="1" dirty="0">
                <a:latin typeface="+mn-ea"/>
              </a:rPr>
              <a:t>4</a:t>
            </a:r>
            <a:endParaRPr lang="ko-KR" altLang="en-US" sz="1100" b="1" dirty="0">
              <a:latin typeface="+mn-ea"/>
            </a:endParaRPr>
          </a:p>
        </p:txBody>
      </p:sp>
      <p:sp>
        <p:nvSpPr>
          <p:cNvPr id="51" name="타원 50"/>
          <p:cNvSpPr/>
          <p:nvPr/>
        </p:nvSpPr>
        <p:spPr>
          <a:xfrm>
            <a:off x="7006601" y="3184636"/>
            <a:ext cx="182880" cy="182880"/>
          </a:xfrm>
          <a:prstGeom prst="ellipse">
            <a:avLst/>
          </a:prstGeom>
          <a:solidFill>
            <a:srgbClr val="FD5312"/>
          </a:solidFill>
          <a:ln w="25400">
            <a:solidFill>
              <a:srgbClr val="FD531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b="1" dirty="0">
                <a:latin typeface="+mn-ea"/>
              </a:rPr>
              <a:t>2</a:t>
            </a:r>
            <a:endParaRPr lang="ko-KR" altLang="en-US" sz="1100" b="1" dirty="0">
              <a:latin typeface="+mn-ea"/>
            </a:endParaRPr>
          </a:p>
        </p:txBody>
      </p:sp>
      <p:sp>
        <p:nvSpPr>
          <p:cNvPr id="52" name="직사각형 51"/>
          <p:cNvSpPr/>
          <p:nvPr/>
        </p:nvSpPr>
        <p:spPr>
          <a:xfrm>
            <a:off x="9390232" y="2913728"/>
            <a:ext cx="230145" cy="154409"/>
          </a:xfrm>
          <a:prstGeom prst="rect">
            <a:avLst/>
          </a:prstGeom>
          <a:noFill/>
          <a:ln w="25400">
            <a:solidFill>
              <a:srgbClr val="FD531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3" name="타원 52"/>
          <p:cNvSpPr/>
          <p:nvPr/>
        </p:nvSpPr>
        <p:spPr>
          <a:xfrm>
            <a:off x="9277963" y="2782651"/>
            <a:ext cx="182880" cy="182880"/>
          </a:xfrm>
          <a:prstGeom prst="ellipse">
            <a:avLst/>
          </a:prstGeom>
          <a:solidFill>
            <a:srgbClr val="FD5312"/>
          </a:solidFill>
          <a:ln w="25400">
            <a:solidFill>
              <a:srgbClr val="FD531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b="1" dirty="0">
                <a:latin typeface="+mn-ea"/>
              </a:rPr>
              <a:t>3</a:t>
            </a:r>
            <a:endParaRPr lang="ko-KR" altLang="en-US" sz="1100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0065014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모서리가 둥근 직사각형 22">
            <a:extLst>
              <a:ext uri="{FF2B5EF4-FFF2-40B4-BE49-F238E27FC236}">
                <a16:creationId xmlns:a16="http://schemas.microsoft.com/office/drawing/2014/main" xmlns="" id="{A48839FD-54EA-214C-BE98-4BDD2DF3094C}"/>
              </a:ext>
            </a:extLst>
          </p:cNvPr>
          <p:cNvSpPr/>
          <p:nvPr/>
        </p:nvSpPr>
        <p:spPr>
          <a:xfrm>
            <a:off x="151038" y="773606"/>
            <a:ext cx="5388708" cy="532421"/>
          </a:xfrm>
          <a:prstGeom prst="roundRect">
            <a:avLst>
              <a:gd name="adj" fmla="val 50000"/>
            </a:avLst>
          </a:prstGeom>
          <a:solidFill>
            <a:schemeClr val="accent6">
              <a:lumMod val="20000"/>
              <a:lumOff val="8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200" b="1" i="0" u="none" strike="noStrike" kern="1200" cap="none" spc="-100" normalizeH="0" baseline="0" noProof="0" dirty="0" err="1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effectLst/>
                <a:uLnTx/>
                <a:uFillTx/>
                <a:latin typeface="나눔바른고딕" panose="020B0603020101020101" pitchFamily="50" charset="-127"/>
                <a:ea typeface="나눔바른고딕" panose="020B0603020101020101" pitchFamily="50" charset="-127"/>
                <a:cs typeface="+mn-cs"/>
              </a:rPr>
              <a:t>학생정서</a:t>
            </a:r>
            <a:r>
              <a:rPr kumimoji="0" lang="ko-KR" altLang="en-US" sz="2200" b="1" i="0" u="none" strike="noStrike" kern="1200" cap="none" spc="-100" normalizeH="0" baseline="0" noProof="0" dirty="0" err="1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∙</a:t>
            </a:r>
            <a:r>
              <a:rPr kumimoji="0" lang="ko-KR" altLang="en-US" sz="2200" b="1" i="0" u="none" strike="noStrike" kern="1200" cap="none" spc="-100" normalizeH="0" baseline="0" noProof="0" dirty="0" err="1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effectLst/>
                <a:uLnTx/>
                <a:uFillTx/>
                <a:latin typeface="나눔바른고딕" panose="020B0603020101020101" pitchFamily="50" charset="-127"/>
                <a:ea typeface="나눔바른고딕" panose="020B0603020101020101" pitchFamily="50" charset="-127"/>
                <a:cs typeface="+mn-cs"/>
              </a:rPr>
              <a:t>행동특성검사</a:t>
            </a:r>
            <a:r>
              <a:rPr kumimoji="0" lang="ko-KR" altLang="en-US" sz="2200" b="1" i="0" u="none" strike="noStrike" kern="1200" cap="none" spc="-100" normalizeH="0" baseline="0" noProof="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effectLst/>
                <a:uLnTx/>
                <a:uFillTx/>
                <a:latin typeface="나눔바른고딕" panose="020B0603020101020101" pitchFamily="50" charset="-127"/>
                <a:ea typeface="나눔바른고딕" panose="020B0603020101020101" pitchFamily="50" charset="-127"/>
                <a:cs typeface="+mn-cs"/>
              </a:rPr>
              <a:t> </a:t>
            </a:r>
            <a:r>
              <a:rPr lang="ko-KR" altLang="en-US" sz="2200" b="1" spc="-1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업무 절차</a:t>
            </a:r>
            <a:r>
              <a:rPr lang="en-US" altLang="ko-KR" sz="2200" b="1" spc="-1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(2/2)</a:t>
            </a:r>
            <a:r>
              <a:rPr kumimoji="0" lang="ko-KR" altLang="en-US" sz="2200" b="1" i="0" u="none" strike="noStrike" kern="1200" cap="none" spc="-100" normalizeH="0" baseline="0" noProof="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effectLst/>
                <a:uLnTx/>
                <a:uFillTx/>
                <a:latin typeface="나눔바른고딕" panose="020B0603020101020101" pitchFamily="50" charset="-127"/>
                <a:ea typeface="나눔바른고딕" panose="020B0603020101020101" pitchFamily="50" charset="-127"/>
                <a:cs typeface="+mn-cs"/>
              </a:rPr>
              <a:t> </a:t>
            </a:r>
            <a:endParaRPr kumimoji="1" lang="x-none" altLang="en-US" sz="2200" b="0" i="0" u="none" strike="noStrike" kern="1200" cap="none" spc="0" normalizeH="0" baseline="0" noProof="0" dirty="0">
              <a:ln>
                <a:noFill/>
              </a:ln>
              <a:solidFill>
                <a:srgbClr val="006600"/>
              </a:solidFill>
              <a:effectLst/>
              <a:uLnTx/>
              <a:uFillTx/>
              <a:latin typeface="맑은 고딕" panose="020B0503020000020004" pitchFamily="50" charset="-127"/>
              <a:ea typeface="+mn-ea"/>
              <a:cs typeface="+mn-cs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xmlns="" id="{B2A2134E-34A5-422C-8D66-092F6558A4F0}"/>
              </a:ext>
            </a:extLst>
          </p:cNvPr>
          <p:cNvSpPr txBox="1"/>
          <p:nvPr/>
        </p:nvSpPr>
        <p:spPr>
          <a:xfrm>
            <a:off x="96327" y="39171"/>
            <a:ext cx="51569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2000" b="1" spc="-7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2026</a:t>
            </a:r>
            <a:r>
              <a:rPr lang="ko-KR" altLang="en-US" sz="2000" b="1" spc="-7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년 학생정서</a:t>
            </a:r>
            <a:r>
              <a:rPr lang="ko-KR" altLang="en-US" sz="2000" b="1" spc="-7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맑은 고딕" panose="020B0503020000020004" pitchFamily="50" charset="-127"/>
              </a:rPr>
              <a:t>∙</a:t>
            </a:r>
            <a:r>
              <a:rPr lang="ko-KR" altLang="en-US" sz="2000" b="1" spc="-7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행동특성검사 주요 안내 사항</a:t>
            </a:r>
          </a:p>
        </p:txBody>
      </p:sp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9493542"/>
              </p:ext>
            </p:extLst>
          </p:nvPr>
        </p:nvGraphicFramePr>
        <p:xfrm>
          <a:off x="620500" y="1447800"/>
          <a:ext cx="8654129" cy="411522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97776">
                  <a:extLst>
                    <a:ext uri="{9D8B030D-6E8A-4147-A177-3AD203B41FA5}">
                      <a16:colId xmlns:a16="http://schemas.microsoft.com/office/drawing/2014/main" xmlns="" val="3820105056"/>
                    </a:ext>
                  </a:extLst>
                </a:gridCol>
                <a:gridCol w="1945410">
                  <a:extLst>
                    <a:ext uri="{9D8B030D-6E8A-4147-A177-3AD203B41FA5}">
                      <a16:colId xmlns:a16="http://schemas.microsoft.com/office/drawing/2014/main" xmlns="" val="3976827581"/>
                    </a:ext>
                  </a:extLst>
                </a:gridCol>
                <a:gridCol w="1763485">
                  <a:extLst>
                    <a:ext uri="{9D8B030D-6E8A-4147-A177-3AD203B41FA5}">
                      <a16:colId xmlns:a16="http://schemas.microsoft.com/office/drawing/2014/main" xmlns="" val="3047020628"/>
                    </a:ext>
                  </a:extLst>
                </a:gridCol>
                <a:gridCol w="2326822">
                  <a:extLst>
                    <a:ext uri="{9D8B030D-6E8A-4147-A177-3AD203B41FA5}">
                      <a16:colId xmlns:a16="http://schemas.microsoft.com/office/drawing/2014/main" xmlns="" val="4090246204"/>
                    </a:ext>
                  </a:extLst>
                </a:gridCol>
                <a:gridCol w="1820636">
                  <a:extLst>
                    <a:ext uri="{9D8B030D-6E8A-4147-A177-3AD203B41FA5}">
                      <a16:colId xmlns:a16="http://schemas.microsoft.com/office/drawing/2014/main" xmlns="" val="2307652430"/>
                    </a:ext>
                  </a:extLst>
                </a:gridCol>
              </a:tblGrid>
              <a:tr h="283029">
                <a:tc>
                  <a:txBody>
                    <a:bodyPr/>
                    <a:lstStyle/>
                    <a:p>
                      <a:pPr algn="ctr" latinLnBrk="1"/>
                      <a:endParaRPr lang="ko-KR" altLang="en-US" sz="1100" b="1" dirty="0">
                        <a:latin typeface="나눔바른고딕" panose="020B0600000101010101" charset="-127"/>
                        <a:ea typeface="나눔바른고딕" panose="020B0600000101010101" charset="-127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1" dirty="0" err="1">
                          <a:latin typeface="나눔바른고딕" panose="020B0600000101010101" charset="-127"/>
                          <a:ea typeface="나눔바른고딕" panose="020B0600000101010101" charset="-127"/>
                        </a:rPr>
                        <a:t>학생∙학부모</a:t>
                      </a:r>
                      <a:endParaRPr lang="ko-KR" altLang="en-US" sz="1100" b="1" dirty="0">
                        <a:latin typeface="나눔바른고딕" panose="020B0600000101010101" charset="-127"/>
                        <a:ea typeface="나눔바른고딕" panose="020B0600000101010101" charset="-127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1" dirty="0">
                          <a:latin typeface="나눔바른고딕" panose="020B0600000101010101" charset="-127"/>
                          <a:ea typeface="나눔바른고딕" panose="020B0600000101010101" charset="-127"/>
                        </a:rPr>
                        <a:t>학교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1" dirty="0" err="1">
                          <a:latin typeface="나눔바른고딕" panose="020B0600000101010101" charset="-127"/>
                          <a:ea typeface="나눔바른고딕" panose="020B0600000101010101" charset="-127"/>
                        </a:rPr>
                        <a:t>교육지원청</a:t>
                      </a:r>
                      <a:endParaRPr lang="ko-KR" altLang="en-US" sz="1100" b="1" dirty="0">
                        <a:latin typeface="나눔바른고딕" panose="020B0600000101010101" charset="-127"/>
                        <a:ea typeface="나눔바른고딕" panose="020B0600000101010101" charset="-127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1" dirty="0">
                          <a:latin typeface="나눔바른고딕" panose="020B0600000101010101" charset="-127"/>
                          <a:ea typeface="나눔바른고딕" panose="020B0600000101010101" charset="-127"/>
                        </a:rPr>
                        <a:t>시도교육청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78787399"/>
                  </a:ext>
                </a:extLst>
              </a:tr>
              <a:tr h="95804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0" dirty="0">
                          <a:latin typeface="나눔바른고딕" panose="020B0600000101010101" charset="-127"/>
                          <a:ea typeface="나눔바른고딕" panose="020B0600000101010101" charset="-127"/>
                        </a:rPr>
                        <a:t>검사 전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latin typeface="나눔바른고딕" panose="020B0600000101010101" charset="-127"/>
                        <a:ea typeface="나눔바른고딕" panose="020B0600000101010101" charset="-127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latin typeface="나눔바른고딕" panose="020B0600000101010101" charset="-127"/>
                        <a:ea typeface="나눔바른고딕" panose="020B0600000101010101" charset="-127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latin typeface="나눔바른고딕" panose="020B0600000101010101" charset="-127"/>
                        <a:ea typeface="나눔바른고딕" panose="020B0600000101010101" charset="-127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latin typeface="나눔바른고딕" panose="020B0600000101010101" charset="-127"/>
                        <a:ea typeface="나눔바른고딕" panose="020B0600000101010101" charset="-127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2373281775"/>
                  </a:ext>
                </a:extLst>
              </a:tr>
              <a:tr h="95804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0" dirty="0">
                          <a:latin typeface="나눔바른고딕" panose="020B0600000101010101" charset="-127"/>
                          <a:ea typeface="나눔바른고딕" panose="020B0600000101010101" charset="-127"/>
                        </a:rPr>
                        <a:t>검사 중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latin typeface="나눔바른고딕" panose="020B0600000101010101" charset="-127"/>
                        <a:ea typeface="나눔바른고딕" panose="020B0600000101010101" charset="-127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latin typeface="나눔바른고딕" panose="020B0600000101010101" charset="-127"/>
                        <a:ea typeface="나눔바른고딕" panose="020B0600000101010101" charset="-127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latin typeface="나눔바른고딕" panose="020B0600000101010101" charset="-127"/>
                        <a:ea typeface="나눔바른고딕" panose="020B0600000101010101" charset="-127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latin typeface="나눔바른고딕" panose="020B0600000101010101" charset="-127"/>
                        <a:ea typeface="나눔바른고딕" panose="020B0600000101010101" charset="-127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2845729238"/>
                  </a:ext>
                </a:extLst>
              </a:tr>
              <a:tr h="95804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0" dirty="0">
                          <a:latin typeface="나눔바른고딕" panose="020B0600000101010101" charset="-127"/>
                          <a:ea typeface="나눔바른고딕" panose="020B0600000101010101" charset="-127"/>
                        </a:rPr>
                        <a:t>검사 후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latin typeface="나눔바른고딕" panose="020B0600000101010101" charset="-127"/>
                        <a:ea typeface="나눔바른고딕" panose="020B0600000101010101" charset="-127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latin typeface="나눔바른고딕" panose="020B0600000101010101" charset="-127"/>
                        <a:ea typeface="나눔바른고딕" panose="020B0600000101010101" charset="-127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latin typeface="나눔바른고딕" panose="020B0600000101010101" charset="-127"/>
                        <a:ea typeface="나눔바른고딕" panose="020B0600000101010101" charset="-127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latin typeface="나눔바른고딕" panose="020B0600000101010101" charset="-127"/>
                        <a:ea typeface="나눔바른고딕" panose="020B0600000101010101" charset="-127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632899664"/>
                  </a:ext>
                </a:extLst>
              </a:tr>
              <a:tr h="95804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0" dirty="0">
                          <a:latin typeface="나눔바른고딕" panose="020B0600000101010101" charset="-127"/>
                          <a:ea typeface="나눔바른고딕" panose="020B0600000101010101" charset="-127"/>
                        </a:rPr>
                        <a:t>조치 후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latin typeface="나눔바른고딕" panose="020B0600000101010101" charset="-127"/>
                        <a:ea typeface="나눔바른고딕" panose="020B0600000101010101" charset="-127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latin typeface="나눔바른고딕" panose="020B0600000101010101" charset="-127"/>
                        <a:ea typeface="나눔바른고딕" panose="020B0600000101010101" charset="-127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latin typeface="나눔바른고딕" panose="020B0600000101010101" charset="-127"/>
                        <a:ea typeface="나눔바른고딕" panose="020B0600000101010101" charset="-127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latin typeface="나눔바른고딕" panose="020B0600000101010101" charset="-127"/>
                        <a:ea typeface="나눔바른고딕" panose="020B0600000101010101" charset="-127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892505592"/>
                  </a:ext>
                </a:extLst>
              </a:tr>
            </a:tbl>
          </a:graphicData>
        </a:graphic>
      </p:graphicFrame>
      <p:cxnSp>
        <p:nvCxnSpPr>
          <p:cNvPr id="8" name="직선 연결선 7"/>
          <p:cNvCxnSpPr/>
          <p:nvPr/>
        </p:nvCxnSpPr>
        <p:spPr>
          <a:xfrm>
            <a:off x="5326155" y="1448103"/>
            <a:ext cx="0" cy="4757643"/>
          </a:xfrm>
          <a:prstGeom prst="line">
            <a:avLst/>
          </a:prstGeom>
          <a:ln w="15875">
            <a:solidFill>
              <a:schemeClr val="bg2">
                <a:lumMod val="9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직선 연결선 26"/>
          <p:cNvCxnSpPr/>
          <p:nvPr/>
        </p:nvCxnSpPr>
        <p:spPr>
          <a:xfrm>
            <a:off x="3322299" y="1456267"/>
            <a:ext cx="0" cy="4757643"/>
          </a:xfrm>
          <a:prstGeom prst="line">
            <a:avLst/>
          </a:prstGeom>
          <a:ln w="15875">
            <a:solidFill>
              <a:schemeClr val="bg2">
                <a:lumMod val="9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직선 연결선 27"/>
          <p:cNvCxnSpPr/>
          <p:nvPr/>
        </p:nvCxnSpPr>
        <p:spPr>
          <a:xfrm>
            <a:off x="7323687" y="1456267"/>
            <a:ext cx="0" cy="4757643"/>
          </a:xfrm>
          <a:prstGeom prst="line">
            <a:avLst/>
          </a:prstGeom>
          <a:ln w="15875">
            <a:solidFill>
              <a:schemeClr val="bg2">
                <a:lumMod val="9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모서리가 둥근 직사각형 28"/>
          <p:cNvSpPr/>
          <p:nvPr/>
        </p:nvSpPr>
        <p:spPr>
          <a:xfrm>
            <a:off x="7587725" y="1834532"/>
            <a:ext cx="1431031" cy="756000"/>
          </a:xfrm>
          <a:prstGeom prst="roundRect">
            <a:avLst/>
          </a:prstGeom>
          <a:solidFill>
            <a:srgbClr val="F3FBFF"/>
          </a:solidFill>
          <a:ln w="952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marL="0" marR="0" lvl="0" indent="0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900" b="1" i="0" u="none" strike="noStrike" kern="1200" cap="none" spc="0" normalizeH="0" baseline="0" noProof="0" dirty="0">
                <a:ln>
                  <a:solidFill>
                    <a:srgbClr val="4472C4">
                      <a:alpha val="10000"/>
                    </a:srgb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나눔바른고딕" panose="020B0600000101010101" charset="-127"/>
                <a:ea typeface="나눔바른고딕" panose="020B0600000101010101" charset="-127"/>
                <a:cs typeface="Poppins Light" panose="02000000000000000000" pitchFamily="2" charset="0"/>
              </a:rPr>
              <a:t>[</a:t>
            </a:r>
            <a:r>
              <a:rPr kumimoji="0" lang="ko-KR" altLang="en-US" sz="900" b="1" i="0" u="none" strike="noStrike" kern="1200" cap="none" spc="0" normalizeH="0" baseline="0" noProof="0" dirty="0">
                <a:ln>
                  <a:solidFill>
                    <a:srgbClr val="4472C4">
                      <a:alpha val="10000"/>
                    </a:srgb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나눔바른고딕" panose="020B0600000101010101" charset="-127"/>
                <a:ea typeface="나눔바른고딕" panose="020B0600000101010101" charset="-127"/>
                <a:cs typeface="Poppins Light" panose="02000000000000000000" pitchFamily="2" charset="0"/>
              </a:rPr>
              <a:t>검사기본사항설정</a:t>
            </a:r>
            <a:r>
              <a:rPr kumimoji="0" lang="en-US" altLang="ko-KR" sz="900" b="1" i="0" u="none" strike="noStrike" kern="1200" cap="none" spc="0" normalizeH="0" baseline="0" noProof="0" dirty="0">
                <a:ln>
                  <a:solidFill>
                    <a:srgbClr val="4472C4">
                      <a:alpha val="10000"/>
                    </a:srgb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나눔바른고딕" panose="020B0600000101010101" charset="-127"/>
                <a:ea typeface="나눔바른고딕" panose="020B0600000101010101" charset="-127"/>
                <a:cs typeface="Poppins Light" panose="02000000000000000000" pitchFamily="2" charset="0"/>
              </a:rPr>
              <a:t>]</a:t>
            </a:r>
          </a:p>
          <a:p>
            <a:pPr marR="0" lvl="0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900" b="1" dirty="0">
                <a:ln>
                  <a:solidFill>
                    <a:srgbClr val="4472C4">
                      <a:alpha val="10000"/>
                    </a:srgb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나눔바른고딕" panose="020B0600000101010101" charset="-127"/>
                <a:ea typeface="나눔바른고딕" panose="020B0600000101010101" charset="-127"/>
                <a:cs typeface="Poppins Light" panose="02000000000000000000" pitchFamily="2" charset="0"/>
              </a:rPr>
              <a:t>1. </a:t>
            </a:r>
            <a:r>
              <a:rPr lang="ko-KR" altLang="en-US" sz="900" b="1" dirty="0">
                <a:ln>
                  <a:solidFill>
                    <a:srgbClr val="4472C4">
                      <a:alpha val="10000"/>
                    </a:srgb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나눔바른고딕" panose="020B0600000101010101" charset="-127"/>
                <a:ea typeface="나눔바른고딕" panose="020B0600000101010101" charset="-127"/>
                <a:cs typeface="Poppins Light" panose="02000000000000000000" pitchFamily="2" charset="0"/>
              </a:rPr>
              <a:t>공지사항 관리</a:t>
            </a:r>
            <a:endParaRPr lang="en-US" altLang="ko-KR" sz="900" b="1" dirty="0">
              <a:ln>
                <a:solidFill>
                  <a:srgbClr val="4472C4">
                    <a:alpha val="10000"/>
                  </a:srgbClr>
                </a:solidFill>
              </a:ln>
              <a:solidFill>
                <a:prstClr val="black">
                  <a:lumMod val="75000"/>
                  <a:lumOff val="25000"/>
                </a:prstClr>
              </a:solidFill>
              <a:latin typeface="나눔바른고딕" panose="020B0600000101010101" charset="-127"/>
              <a:ea typeface="나눔바른고딕" panose="020B0600000101010101" charset="-127"/>
              <a:cs typeface="Poppins Light" panose="02000000000000000000" pitchFamily="2" charset="0"/>
            </a:endParaRPr>
          </a:p>
          <a:p>
            <a:pPr marR="0" lvl="0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ko-KR" sz="900" b="1" i="0" u="none" strike="noStrike" kern="1200" cap="none" spc="0" normalizeH="0" baseline="0" noProof="0" dirty="0">
                <a:ln>
                  <a:solidFill>
                    <a:srgbClr val="4472C4">
                      <a:alpha val="10000"/>
                    </a:srgb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나눔바른고딕" panose="020B0600000101010101" charset="-127"/>
                <a:ea typeface="나눔바른고딕" panose="020B0600000101010101" charset="-127"/>
                <a:cs typeface="Poppins Light" panose="02000000000000000000" pitchFamily="2" charset="0"/>
              </a:rPr>
              <a:t>2. </a:t>
            </a:r>
            <a:r>
              <a:rPr kumimoji="0" lang="ko-KR" altLang="en-US" sz="900" b="1" i="0" u="none" strike="noStrike" kern="1200" cap="none" spc="0" normalizeH="0" baseline="0" noProof="0" dirty="0" err="1">
                <a:ln>
                  <a:solidFill>
                    <a:srgbClr val="4472C4">
                      <a:alpha val="10000"/>
                    </a:srgb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나눔바른고딕" panose="020B0600000101010101" charset="-127"/>
                <a:ea typeface="나눔바른고딕" panose="020B0600000101010101" charset="-127"/>
                <a:cs typeface="Poppins Light" panose="02000000000000000000" pitchFamily="2" charset="0"/>
              </a:rPr>
              <a:t>대상학교</a:t>
            </a:r>
            <a:r>
              <a:rPr kumimoji="0" lang="ko-KR" altLang="en-US" sz="900" b="1" i="0" u="none" strike="noStrike" kern="1200" cap="none" spc="0" normalizeH="0" baseline="0" noProof="0" dirty="0">
                <a:ln>
                  <a:solidFill>
                    <a:srgbClr val="4472C4">
                      <a:alpha val="10000"/>
                    </a:srgb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나눔바른고딕" panose="020B0600000101010101" charset="-127"/>
                <a:ea typeface="나눔바른고딕" panose="020B0600000101010101" charset="-127"/>
                <a:cs typeface="Poppins Light" panose="02000000000000000000" pitchFamily="2" charset="0"/>
              </a:rPr>
              <a:t> </a:t>
            </a:r>
            <a:r>
              <a:rPr lang="ko-KR" altLang="en-US" sz="900" b="1" dirty="0">
                <a:ln>
                  <a:solidFill>
                    <a:srgbClr val="4472C4">
                      <a:alpha val="10000"/>
                    </a:srgb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나눔바른고딕" panose="020B0600000101010101" charset="-127"/>
                <a:ea typeface="나눔바른고딕" panose="020B0600000101010101" charset="-127"/>
                <a:cs typeface="Poppins Light" panose="02000000000000000000" pitchFamily="2" charset="0"/>
              </a:rPr>
              <a:t>관리</a:t>
            </a:r>
            <a:endParaRPr lang="en-US" altLang="ko-KR" sz="900" b="1" dirty="0">
              <a:ln>
                <a:solidFill>
                  <a:srgbClr val="4472C4">
                    <a:alpha val="10000"/>
                  </a:srgbClr>
                </a:solidFill>
              </a:ln>
              <a:solidFill>
                <a:prstClr val="black">
                  <a:lumMod val="75000"/>
                  <a:lumOff val="25000"/>
                </a:prstClr>
              </a:solidFill>
              <a:latin typeface="나눔바른고딕" panose="020B0600000101010101" charset="-127"/>
              <a:ea typeface="나눔바른고딕" panose="020B0600000101010101" charset="-127"/>
              <a:cs typeface="Poppins Light" panose="02000000000000000000" pitchFamily="2" charset="0"/>
            </a:endParaRPr>
          </a:p>
          <a:p>
            <a:pPr marR="0" lvl="0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900" b="1" dirty="0">
                <a:ln>
                  <a:solidFill>
                    <a:srgbClr val="4472C4">
                      <a:alpha val="10000"/>
                    </a:srgb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나눔바른고딕" panose="020B0600000101010101" charset="-127"/>
                <a:ea typeface="나눔바른고딕" panose="020B0600000101010101" charset="-127"/>
                <a:cs typeface="Poppins Light" panose="02000000000000000000" pitchFamily="2" charset="0"/>
              </a:rPr>
              <a:t>3. </a:t>
            </a:r>
            <a:r>
              <a:rPr lang="ko-KR" altLang="en-US" sz="900" b="1" dirty="0" err="1">
                <a:ln>
                  <a:solidFill>
                    <a:srgbClr val="4472C4">
                      <a:alpha val="10000"/>
                    </a:srgb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나눔바른고딕" panose="020B0600000101010101" charset="-127"/>
                <a:ea typeface="나눔바른고딕" panose="020B0600000101010101" charset="-127"/>
                <a:cs typeface="Poppins Light" panose="02000000000000000000" pitchFamily="2" charset="0"/>
              </a:rPr>
              <a:t>관할학교</a:t>
            </a:r>
            <a:r>
              <a:rPr lang="ko-KR" altLang="en-US" sz="900" b="1" dirty="0">
                <a:ln>
                  <a:solidFill>
                    <a:srgbClr val="4472C4">
                      <a:alpha val="10000"/>
                    </a:srgb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나눔바른고딕" panose="020B0600000101010101" charset="-127"/>
                <a:ea typeface="나눔바른고딕" panose="020B0600000101010101" charset="-127"/>
                <a:cs typeface="Poppins Light" panose="02000000000000000000" pitchFamily="2" charset="0"/>
              </a:rPr>
              <a:t> 지정</a:t>
            </a:r>
            <a:endParaRPr lang="en-US" altLang="ko-KR" sz="900" b="1" dirty="0">
              <a:ln>
                <a:solidFill>
                  <a:srgbClr val="4472C4">
                    <a:alpha val="10000"/>
                  </a:srgbClr>
                </a:solidFill>
              </a:ln>
              <a:solidFill>
                <a:prstClr val="black">
                  <a:lumMod val="75000"/>
                  <a:lumOff val="25000"/>
                </a:prstClr>
              </a:solidFill>
              <a:latin typeface="나눔바른고딕" panose="020B0600000101010101" charset="-127"/>
              <a:ea typeface="나눔바른고딕" panose="020B0600000101010101" charset="-127"/>
              <a:cs typeface="Poppins Light" panose="02000000000000000000" pitchFamily="2" charset="0"/>
            </a:endParaRPr>
          </a:p>
          <a:p>
            <a:pPr marR="0" lvl="0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900" b="1" dirty="0">
                <a:ln>
                  <a:solidFill>
                    <a:srgbClr val="4472C4">
                      <a:alpha val="10000"/>
                    </a:srgb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나눔바른고딕" panose="020B0600000101010101" charset="-127"/>
                <a:ea typeface="나눔바른고딕" panose="020B0600000101010101" charset="-127"/>
                <a:cs typeface="Poppins Light" panose="02000000000000000000" pitchFamily="2" charset="0"/>
              </a:rPr>
              <a:t>4. </a:t>
            </a:r>
            <a:r>
              <a:rPr lang="ko-KR" altLang="en-US" sz="900" b="1" dirty="0">
                <a:ln>
                  <a:solidFill>
                    <a:srgbClr val="4472C4">
                      <a:alpha val="10000"/>
                    </a:srgb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나눔바른고딕" panose="020B0600000101010101" charset="-127"/>
                <a:ea typeface="나눔바른고딕" panose="020B0600000101010101" charset="-127"/>
                <a:cs typeface="Poppins Light" panose="02000000000000000000" pitchFamily="2" charset="0"/>
              </a:rPr>
              <a:t>온라인 </a:t>
            </a:r>
            <a:r>
              <a:rPr lang="ko-KR" altLang="en-US" sz="900" b="1" dirty="0" err="1">
                <a:ln>
                  <a:solidFill>
                    <a:srgbClr val="4472C4">
                      <a:alpha val="10000"/>
                    </a:srgb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나눔바른고딕" panose="020B0600000101010101" charset="-127"/>
                <a:ea typeface="나눔바른고딕" panose="020B0600000101010101" charset="-127"/>
                <a:cs typeface="Poppins Light" panose="02000000000000000000" pitchFamily="2" charset="0"/>
              </a:rPr>
              <a:t>검사기간</a:t>
            </a:r>
            <a:r>
              <a:rPr lang="ko-KR" altLang="en-US" sz="900" b="1" dirty="0">
                <a:ln>
                  <a:solidFill>
                    <a:srgbClr val="4472C4">
                      <a:alpha val="10000"/>
                    </a:srgb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나눔바른고딕" panose="020B0600000101010101" charset="-127"/>
                <a:ea typeface="나눔바른고딕" panose="020B0600000101010101" charset="-127"/>
                <a:cs typeface="Poppins Light" panose="02000000000000000000" pitchFamily="2" charset="0"/>
              </a:rPr>
              <a:t> 설정</a:t>
            </a:r>
            <a:endParaRPr kumimoji="0" lang="en-US" altLang="ko-KR" sz="900" b="1" i="0" u="none" strike="noStrike" kern="1200" cap="none" spc="0" normalizeH="0" baseline="0" noProof="0" dirty="0">
              <a:ln>
                <a:solidFill>
                  <a:srgbClr val="4472C4">
                    <a:alpha val="10000"/>
                  </a:srgbClr>
                </a:solidFill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나눔바른고딕" panose="020B0600000101010101" charset="-127"/>
              <a:ea typeface="나눔바른고딕" panose="020B0600000101010101" charset="-127"/>
              <a:cs typeface="Poppins Light" panose="02000000000000000000" pitchFamily="2" charset="0"/>
            </a:endParaRPr>
          </a:p>
        </p:txBody>
      </p:sp>
      <p:sp>
        <p:nvSpPr>
          <p:cNvPr id="30" name="모서리가 둥근 직사각형 29"/>
          <p:cNvSpPr/>
          <p:nvPr/>
        </p:nvSpPr>
        <p:spPr>
          <a:xfrm>
            <a:off x="3609789" y="1834531"/>
            <a:ext cx="1431031" cy="756000"/>
          </a:xfrm>
          <a:prstGeom prst="roundRect">
            <a:avLst/>
          </a:prstGeom>
          <a:solidFill>
            <a:srgbClr val="F3FBFF"/>
          </a:solidFill>
          <a:ln w="952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marL="0" marR="0" lvl="0" indent="0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900" b="1" i="0" u="none" strike="noStrike" kern="1200" cap="none" spc="0" normalizeH="0" baseline="0" noProof="0" dirty="0">
                <a:ln>
                  <a:solidFill>
                    <a:srgbClr val="4472C4">
                      <a:alpha val="10000"/>
                    </a:srgb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나눔바른고딕" panose="020B0600000101010101" charset="-127"/>
                <a:ea typeface="나눔바른고딕" panose="020B0600000101010101" charset="-127"/>
                <a:cs typeface="Poppins Light" panose="02000000000000000000" pitchFamily="2" charset="0"/>
              </a:rPr>
              <a:t>[</a:t>
            </a:r>
            <a:r>
              <a:rPr kumimoji="0" lang="ko-KR" altLang="en-US" sz="900" b="1" i="0" u="none" strike="noStrike" kern="1200" cap="none" spc="0" normalizeH="0" baseline="0" noProof="0" dirty="0">
                <a:ln>
                  <a:solidFill>
                    <a:srgbClr val="4472C4">
                      <a:alpha val="10000"/>
                    </a:srgb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나눔바른고딕" panose="020B0600000101010101" charset="-127"/>
                <a:ea typeface="나눔바른고딕" panose="020B0600000101010101" charset="-127"/>
                <a:cs typeface="Poppins Light" panose="02000000000000000000" pitchFamily="2" charset="0"/>
              </a:rPr>
              <a:t>검사지 확인 및 실시</a:t>
            </a:r>
            <a:r>
              <a:rPr kumimoji="0" lang="en-US" altLang="ko-KR" sz="900" b="1" i="0" u="none" strike="noStrike" kern="1200" cap="none" spc="0" normalizeH="0" baseline="0" noProof="0" dirty="0">
                <a:ln>
                  <a:solidFill>
                    <a:srgbClr val="4472C4">
                      <a:alpha val="10000"/>
                    </a:srgb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나눔바른고딕" panose="020B0600000101010101" charset="-127"/>
                <a:ea typeface="나눔바른고딕" panose="020B0600000101010101" charset="-127"/>
                <a:cs typeface="Poppins Light" panose="02000000000000000000" pitchFamily="2" charset="0"/>
              </a:rPr>
              <a:t>]</a:t>
            </a:r>
          </a:p>
          <a:p>
            <a:pPr marL="0" marR="0" lvl="0" indent="0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900" b="1" dirty="0">
                <a:ln>
                  <a:solidFill>
                    <a:srgbClr val="4472C4">
                      <a:alpha val="10000"/>
                    </a:srgb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나눔바른고딕" panose="020B0600000101010101" charset="-127"/>
                <a:ea typeface="나눔바른고딕" panose="020B0600000101010101" charset="-127"/>
                <a:cs typeface="Poppins Light" panose="02000000000000000000" pitchFamily="2" charset="0"/>
              </a:rPr>
              <a:t>1. </a:t>
            </a:r>
            <a:r>
              <a:rPr lang="ko-KR" altLang="en-US" sz="900" b="1" dirty="0">
                <a:ln>
                  <a:solidFill>
                    <a:srgbClr val="4472C4">
                      <a:alpha val="10000"/>
                    </a:srgb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나눔바른고딕" panose="020B0600000101010101" charset="-127"/>
                <a:ea typeface="나눔바른고딕" panose="020B0600000101010101" charset="-127"/>
                <a:cs typeface="Poppins Light" panose="02000000000000000000" pitchFamily="2" charset="0"/>
              </a:rPr>
              <a:t>검사지 및 </a:t>
            </a:r>
            <a:r>
              <a:rPr lang="ko-KR" altLang="en-US" sz="900" b="1" dirty="0" err="1">
                <a:ln>
                  <a:solidFill>
                    <a:srgbClr val="4472C4">
                      <a:alpha val="10000"/>
                    </a:srgb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나눔바른고딕" panose="020B0600000101010101" charset="-127"/>
                <a:ea typeface="나눔바른고딕" panose="020B0600000101010101" charset="-127"/>
                <a:cs typeface="Poppins Light" panose="02000000000000000000" pitchFamily="2" charset="0"/>
              </a:rPr>
              <a:t>검사기간</a:t>
            </a:r>
            <a:r>
              <a:rPr lang="ko-KR" altLang="en-US" sz="900" b="1" dirty="0">
                <a:ln>
                  <a:solidFill>
                    <a:srgbClr val="4472C4">
                      <a:alpha val="10000"/>
                    </a:srgb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나눔바른고딕" panose="020B0600000101010101" charset="-127"/>
                <a:ea typeface="나눔바른고딕" panose="020B0600000101010101" charset="-127"/>
                <a:cs typeface="Poppins Light" panose="02000000000000000000" pitchFamily="2" charset="0"/>
              </a:rPr>
              <a:t> 확인</a:t>
            </a:r>
            <a:endParaRPr lang="en-US" altLang="ko-KR" sz="900" b="1" dirty="0">
              <a:ln>
                <a:solidFill>
                  <a:srgbClr val="4472C4">
                    <a:alpha val="10000"/>
                  </a:srgbClr>
                </a:solidFill>
              </a:ln>
              <a:solidFill>
                <a:prstClr val="black">
                  <a:lumMod val="75000"/>
                  <a:lumOff val="25000"/>
                </a:prstClr>
              </a:solidFill>
              <a:latin typeface="나눔바른고딕" panose="020B0600000101010101" charset="-127"/>
              <a:ea typeface="나눔바른고딕" panose="020B0600000101010101" charset="-127"/>
              <a:cs typeface="Poppins Light" panose="02000000000000000000" pitchFamily="2" charset="0"/>
            </a:endParaRPr>
          </a:p>
          <a:p>
            <a:pPr marR="0" lvl="0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ko-KR" sz="900" b="1" i="0" u="none" strike="noStrike" kern="1200" cap="none" spc="0" normalizeH="0" baseline="0" noProof="0" dirty="0">
                <a:ln>
                  <a:solidFill>
                    <a:srgbClr val="4472C4">
                      <a:alpha val="10000"/>
                    </a:srgb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나눔바른고딕" panose="020B0600000101010101" charset="-127"/>
                <a:ea typeface="나눔바른고딕" panose="020B0600000101010101" charset="-127"/>
                <a:cs typeface="Poppins Light" panose="02000000000000000000" pitchFamily="2" charset="0"/>
              </a:rPr>
              <a:t>2. </a:t>
            </a:r>
            <a:r>
              <a:rPr lang="ko-KR" altLang="en-US" sz="900" b="1" dirty="0" err="1">
                <a:ln>
                  <a:solidFill>
                    <a:srgbClr val="4472C4">
                      <a:alpha val="10000"/>
                    </a:srgb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나눔바른고딕" panose="020B0600000101010101" charset="-127"/>
                <a:ea typeface="나눔바른고딕" panose="020B0600000101010101" charset="-127"/>
                <a:cs typeface="Poppins Light" panose="02000000000000000000" pitchFamily="2" charset="0"/>
              </a:rPr>
              <a:t>참여번호</a:t>
            </a:r>
            <a:r>
              <a:rPr lang="ko-KR" altLang="en-US" sz="900" b="1" dirty="0">
                <a:ln>
                  <a:solidFill>
                    <a:srgbClr val="4472C4">
                      <a:alpha val="10000"/>
                    </a:srgb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나눔바른고딕" panose="020B0600000101010101" charset="-127"/>
                <a:ea typeface="나눔바른고딕" panose="020B0600000101010101" charset="-127"/>
                <a:cs typeface="Poppins Light" panose="02000000000000000000" pitchFamily="2" charset="0"/>
              </a:rPr>
              <a:t> 관리</a:t>
            </a:r>
            <a:endParaRPr lang="en-US" altLang="ko-KR" sz="900" b="1" dirty="0">
              <a:ln>
                <a:solidFill>
                  <a:srgbClr val="4472C4">
                    <a:alpha val="10000"/>
                  </a:srgbClr>
                </a:solidFill>
              </a:ln>
              <a:solidFill>
                <a:prstClr val="black">
                  <a:lumMod val="75000"/>
                  <a:lumOff val="25000"/>
                </a:prstClr>
              </a:solidFill>
              <a:latin typeface="나눔바른고딕" panose="020B0600000101010101" charset="-127"/>
              <a:ea typeface="나눔바른고딕" panose="020B0600000101010101" charset="-127"/>
              <a:cs typeface="Poppins Light" panose="02000000000000000000" pitchFamily="2" charset="0"/>
            </a:endParaRPr>
          </a:p>
        </p:txBody>
      </p:sp>
      <p:cxnSp>
        <p:nvCxnSpPr>
          <p:cNvPr id="31" name="직선 연결선 91"/>
          <p:cNvCxnSpPr>
            <a:cxnSpLocks noChangeShapeType="1"/>
            <a:stCxn id="29" idx="1"/>
            <a:endCxn id="30" idx="3"/>
          </p:cNvCxnSpPr>
          <p:nvPr/>
        </p:nvCxnSpPr>
        <p:spPr bwMode="auto">
          <a:xfrm flipH="1" flipV="1">
            <a:off x="5040820" y="2212531"/>
            <a:ext cx="2546905" cy="1"/>
          </a:xfrm>
          <a:prstGeom prst="line">
            <a:avLst/>
          </a:prstGeom>
          <a:noFill/>
          <a:ln w="3175" algn="ctr">
            <a:solidFill>
              <a:schemeClr val="bg1">
                <a:lumMod val="50000"/>
              </a:schemeClr>
            </a:solidFill>
            <a:round/>
            <a:headEnd/>
            <a:tailEnd type="triangle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6" name="모서리가 둥근 직사각형 35"/>
          <p:cNvSpPr/>
          <p:nvPr/>
        </p:nvSpPr>
        <p:spPr>
          <a:xfrm>
            <a:off x="1641595" y="2779459"/>
            <a:ext cx="1431031" cy="756000"/>
          </a:xfrm>
          <a:prstGeom prst="roundRect">
            <a:avLst/>
          </a:prstGeom>
          <a:solidFill>
            <a:srgbClr val="F3FBFF"/>
          </a:solidFill>
          <a:ln w="952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marL="0" marR="0" lvl="0" indent="0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900" b="1" i="0" u="none" strike="noStrike" kern="1200" cap="none" spc="0" normalizeH="0" baseline="0" noProof="0" dirty="0">
                <a:ln>
                  <a:solidFill>
                    <a:srgbClr val="4472C4">
                      <a:alpha val="10000"/>
                    </a:srgb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나눔바른고딕" panose="020B0600000101010101" charset="-127"/>
                <a:ea typeface="나눔바른고딕" panose="020B0600000101010101" charset="-127"/>
                <a:cs typeface="Poppins Light" panose="02000000000000000000" pitchFamily="2" charset="0"/>
              </a:rPr>
              <a:t>[</a:t>
            </a:r>
            <a:r>
              <a:rPr kumimoji="0" lang="ko-KR" altLang="en-US" sz="900" b="1" i="0" u="none" strike="noStrike" kern="1200" cap="none" spc="0" normalizeH="0" baseline="0" noProof="0" dirty="0">
                <a:ln>
                  <a:solidFill>
                    <a:srgbClr val="4472C4">
                      <a:alpha val="10000"/>
                    </a:srgb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나눔바른고딕" panose="020B0600000101010101" charset="-127"/>
                <a:ea typeface="나눔바른고딕" panose="020B0600000101010101" charset="-127"/>
                <a:cs typeface="Poppins Light" panose="02000000000000000000" pitchFamily="2" charset="0"/>
              </a:rPr>
              <a:t>온라인 검사 실시</a:t>
            </a:r>
            <a:r>
              <a:rPr kumimoji="0" lang="en-US" altLang="ko-KR" sz="900" b="1" i="0" u="none" strike="noStrike" kern="1200" cap="none" spc="0" normalizeH="0" baseline="0" noProof="0" dirty="0">
                <a:ln>
                  <a:solidFill>
                    <a:srgbClr val="4472C4">
                      <a:alpha val="10000"/>
                    </a:srgb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나눔바른고딕" panose="020B0600000101010101" charset="-127"/>
                <a:ea typeface="나눔바른고딕" panose="020B0600000101010101" charset="-127"/>
                <a:cs typeface="Poppins Light" panose="02000000000000000000" pitchFamily="2" charset="0"/>
              </a:rPr>
              <a:t>]</a:t>
            </a:r>
          </a:p>
          <a:p>
            <a:pPr marL="0" marR="0" lvl="0" indent="0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900" b="1" dirty="0">
                <a:ln>
                  <a:solidFill>
                    <a:srgbClr val="4472C4">
                      <a:alpha val="10000"/>
                    </a:srgb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나눔바른고딕" panose="020B0600000101010101" charset="-127"/>
                <a:ea typeface="나눔바른고딕" panose="020B0600000101010101" charset="-127"/>
                <a:cs typeface="Poppins Light" panose="02000000000000000000" pitchFamily="2" charset="0"/>
              </a:rPr>
              <a:t>1. </a:t>
            </a:r>
            <a:r>
              <a:rPr lang="ko-KR" altLang="en-US" sz="900" b="1" dirty="0" err="1">
                <a:ln>
                  <a:solidFill>
                    <a:srgbClr val="4472C4">
                      <a:alpha val="10000"/>
                    </a:srgb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나눔바른고딕" panose="020B0600000101010101" charset="-127"/>
                <a:ea typeface="나눔바른고딕" panose="020B0600000101010101" charset="-127"/>
                <a:cs typeface="Poppins Light" panose="02000000000000000000" pitchFamily="2" charset="0"/>
              </a:rPr>
              <a:t>자녀정보</a:t>
            </a:r>
            <a:r>
              <a:rPr lang="ko-KR" altLang="en-US" sz="900" b="1" dirty="0">
                <a:ln>
                  <a:solidFill>
                    <a:srgbClr val="4472C4">
                      <a:alpha val="10000"/>
                    </a:srgb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나눔바른고딕" panose="020B0600000101010101" charset="-127"/>
                <a:ea typeface="나눔바른고딕" panose="020B0600000101010101" charset="-127"/>
                <a:cs typeface="Poppins Light" panose="02000000000000000000" pitchFamily="2" charset="0"/>
              </a:rPr>
              <a:t> 및 본인확인</a:t>
            </a:r>
            <a:endParaRPr lang="en-US" altLang="ko-KR" sz="900" b="1" dirty="0">
              <a:ln>
                <a:solidFill>
                  <a:srgbClr val="4472C4">
                    <a:alpha val="10000"/>
                  </a:srgbClr>
                </a:solidFill>
              </a:ln>
              <a:solidFill>
                <a:prstClr val="black">
                  <a:lumMod val="75000"/>
                  <a:lumOff val="25000"/>
                </a:prstClr>
              </a:solidFill>
              <a:latin typeface="나눔바른고딕" panose="020B0600000101010101" charset="-127"/>
              <a:ea typeface="나눔바른고딕" panose="020B0600000101010101" charset="-127"/>
              <a:cs typeface="Poppins Light" panose="02000000000000000000" pitchFamily="2" charset="0"/>
            </a:endParaRPr>
          </a:p>
          <a:p>
            <a:pPr marL="0" marR="0" lvl="0" indent="0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900" b="1" i="0" u="none" strike="noStrike" kern="1200" cap="none" spc="0" normalizeH="0" baseline="0" noProof="0" dirty="0">
                <a:ln>
                  <a:solidFill>
                    <a:srgbClr val="4472C4">
                      <a:alpha val="10000"/>
                    </a:srgb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나눔바른고딕" panose="020B0600000101010101" charset="-127"/>
                <a:ea typeface="나눔바른고딕" panose="020B0600000101010101" charset="-127"/>
                <a:cs typeface="Poppins Light" panose="02000000000000000000" pitchFamily="2" charset="0"/>
              </a:rPr>
              <a:t>2. </a:t>
            </a:r>
            <a:r>
              <a:rPr kumimoji="0" lang="ko-KR" altLang="en-US" sz="900" b="1" i="0" u="none" strike="noStrike" kern="1200" cap="none" spc="0" normalizeH="0" baseline="0" noProof="0" dirty="0" err="1">
                <a:ln>
                  <a:solidFill>
                    <a:srgbClr val="4472C4">
                      <a:alpha val="10000"/>
                    </a:srgb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나눔바른고딕" panose="020B0600000101010101" charset="-127"/>
                <a:ea typeface="나눔바른고딕" panose="020B0600000101010101" charset="-127"/>
                <a:cs typeface="Poppins Light" panose="02000000000000000000" pitchFamily="2" charset="0"/>
              </a:rPr>
              <a:t>우편발송용</a:t>
            </a:r>
            <a:r>
              <a:rPr kumimoji="0" lang="ko-KR" altLang="en-US" sz="900" b="1" i="0" u="none" strike="noStrike" kern="1200" cap="none" spc="0" normalizeH="0" baseline="0" noProof="0" dirty="0">
                <a:ln>
                  <a:solidFill>
                    <a:srgbClr val="4472C4">
                      <a:alpha val="10000"/>
                    </a:srgb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나눔바른고딕" panose="020B0600000101010101" charset="-127"/>
                <a:ea typeface="나눔바른고딕" panose="020B0600000101010101" charset="-127"/>
                <a:cs typeface="Poppins Light" panose="02000000000000000000" pitchFamily="2" charset="0"/>
              </a:rPr>
              <a:t> </a:t>
            </a:r>
            <a:r>
              <a:rPr kumimoji="0" lang="ko-KR" altLang="en-US" sz="900" b="1" i="0" u="none" strike="noStrike" kern="1200" cap="none" spc="0" normalizeH="0" baseline="0" noProof="0" dirty="0" err="1">
                <a:ln>
                  <a:solidFill>
                    <a:srgbClr val="4472C4">
                      <a:alpha val="10000"/>
                    </a:srgb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나눔바른고딕" panose="020B0600000101010101" charset="-127"/>
                <a:ea typeface="나눔바른고딕" panose="020B0600000101010101" charset="-127"/>
                <a:cs typeface="Poppins Light" panose="02000000000000000000" pitchFamily="2" charset="0"/>
              </a:rPr>
              <a:t>주소등록</a:t>
            </a:r>
            <a:endParaRPr kumimoji="0" lang="en-US" altLang="ko-KR" sz="900" b="1" i="0" u="none" strike="noStrike" kern="1200" cap="none" spc="0" normalizeH="0" baseline="0" noProof="0" dirty="0">
              <a:ln>
                <a:solidFill>
                  <a:srgbClr val="4472C4">
                    <a:alpha val="10000"/>
                  </a:srgbClr>
                </a:solidFill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나눔바른고딕" panose="020B0600000101010101" charset="-127"/>
              <a:ea typeface="나눔바른고딕" panose="020B0600000101010101" charset="-127"/>
              <a:cs typeface="Poppins Light" panose="02000000000000000000" pitchFamily="2" charset="0"/>
            </a:endParaRPr>
          </a:p>
          <a:p>
            <a:pPr marL="0" marR="0" lvl="0" indent="0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900" b="1" dirty="0">
                <a:ln>
                  <a:solidFill>
                    <a:srgbClr val="4472C4">
                      <a:alpha val="10000"/>
                    </a:srgb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나눔바른고딕" panose="020B0600000101010101" charset="-127"/>
                <a:ea typeface="나눔바른고딕" panose="020B0600000101010101" charset="-127"/>
                <a:cs typeface="Poppins Light" panose="02000000000000000000" pitchFamily="2" charset="0"/>
              </a:rPr>
              <a:t>3. </a:t>
            </a:r>
            <a:r>
              <a:rPr lang="ko-KR" altLang="en-US" sz="900" b="1" dirty="0">
                <a:ln>
                  <a:solidFill>
                    <a:srgbClr val="4472C4">
                      <a:alpha val="10000"/>
                    </a:srgb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나눔바른고딕" panose="020B0600000101010101" charset="-127"/>
                <a:ea typeface="나눔바른고딕" panose="020B0600000101010101" charset="-127"/>
                <a:cs typeface="Poppins Light" panose="02000000000000000000" pitchFamily="2" charset="0"/>
              </a:rPr>
              <a:t>검사 실시</a:t>
            </a:r>
            <a:endParaRPr lang="en-US" altLang="ko-KR" sz="900" b="1" dirty="0">
              <a:ln>
                <a:solidFill>
                  <a:srgbClr val="4472C4">
                    <a:alpha val="10000"/>
                  </a:srgbClr>
                </a:solidFill>
              </a:ln>
              <a:solidFill>
                <a:prstClr val="black">
                  <a:lumMod val="75000"/>
                  <a:lumOff val="25000"/>
                </a:prstClr>
              </a:solidFill>
              <a:latin typeface="나눔바른고딕" panose="020B0600000101010101" charset="-127"/>
              <a:ea typeface="나눔바른고딕" panose="020B0600000101010101" charset="-127"/>
              <a:cs typeface="Poppins Light" panose="02000000000000000000" pitchFamily="2" charset="0"/>
            </a:endParaRPr>
          </a:p>
        </p:txBody>
      </p:sp>
      <p:sp>
        <p:nvSpPr>
          <p:cNvPr id="37" name="모서리가 둥근 직사각형 36"/>
          <p:cNvSpPr/>
          <p:nvPr/>
        </p:nvSpPr>
        <p:spPr>
          <a:xfrm>
            <a:off x="3609788" y="2779459"/>
            <a:ext cx="1431031" cy="756000"/>
          </a:xfrm>
          <a:prstGeom prst="roundRect">
            <a:avLst/>
          </a:prstGeom>
          <a:solidFill>
            <a:srgbClr val="F3FBFF"/>
          </a:solidFill>
          <a:ln w="952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marL="0" marR="0" lvl="0" indent="0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900" b="1" dirty="0">
                <a:ln>
                  <a:solidFill>
                    <a:srgbClr val="4472C4">
                      <a:alpha val="10000"/>
                    </a:srgb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나눔바른고딕" panose="020B0600000101010101" charset="-127"/>
                <a:ea typeface="나눔바른고딕" panose="020B0600000101010101" charset="-127"/>
                <a:cs typeface="Poppins Light" panose="02000000000000000000" pitchFamily="2" charset="0"/>
              </a:rPr>
              <a:t>[</a:t>
            </a:r>
            <a:r>
              <a:rPr lang="ko-KR" altLang="en-US" sz="900" b="1" dirty="0">
                <a:ln>
                  <a:solidFill>
                    <a:srgbClr val="4472C4">
                      <a:alpha val="10000"/>
                    </a:srgb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나눔바른고딕" panose="020B0600000101010101" charset="-127"/>
                <a:ea typeface="나눔바른고딕" panose="020B0600000101010101" charset="-127"/>
                <a:cs typeface="Poppins Light" panose="02000000000000000000" pitchFamily="2" charset="0"/>
              </a:rPr>
              <a:t>검사 결과 등록</a:t>
            </a:r>
            <a:r>
              <a:rPr lang="en-US" altLang="ko-KR" sz="900" b="1" dirty="0">
                <a:ln>
                  <a:solidFill>
                    <a:srgbClr val="4472C4">
                      <a:alpha val="10000"/>
                    </a:srgb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나눔바른고딕" panose="020B0600000101010101" charset="-127"/>
                <a:ea typeface="나눔바른고딕" panose="020B0600000101010101" charset="-127"/>
                <a:cs typeface="Poppins Light" panose="02000000000000000000" pitchFamily="2" charset="0"/>
              </a:rPr>
              <a:t>]</a:t>
            </a:r>
            <a:endParaRPr kumimoji="0" lang="en-US" altLang="ko-KR" sz="900" b="1" i="0" u="none" strike="noStrike" kern="1200" cap="none" spc="0" normalizeH="0" baseline="0" noProof="0" dirty="0">
              <a:ln>
                <a:solidFill>
                  <a:srgbClr val="4472C4">
                    <a:alpha val="10000"/>
                  </a:srgbClr>
                </a:solidFill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나눔바른고딕" panose="020B0600000101010101" charset="-127"/>
              <a:ea typeface="나눔바른고딕" panose="020B0600000101010101" charset="-127"/>
              <a:cs typeface="Poppins Light" panose="02000000000000000000" pitchFamily="2" charset="0"/>
            </a:endParaRPr>
          </a:p>
          <a:p>
            <a:pPr marL="0" marR="0" lvl="0" indent="0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900" b="1" dirty="0">
                <a:ln>
                  <a:solidFill>
                    <a:srgbClr val="4472C4">
                      <a:alpha val="10000"/>
                    </a:srgb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나눔바른고딕" panose="020B0600000101010101" charset="-127"/>
                <a:ea typeface="나눔바른고딕" panose="020B0600000101010101" charset="-127"/>
                <a:cs typeface="Poppins Light" panose="02000000000000000000" pitchFamily="2" charset="0"/>
              </a:rPr>
              <a:t>1. </a:t>
            </a:r>
            <a:r>
              <a:rPr lang="ko-KR" altLang="en-US" sz="900" b="1" dirty="0" err="1">
                <a:ln>
                  <a:solidFill>
                    <a:srgbClr val="4472C4">
                      <a:alpha val="10000"/>
                    </a:srgb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나눔바른고딕" panose="020B0600000101010101" charset="-127"/>
                <a:ea typeface="나눔바른고딕" panose="020B0600000101010101" charset="-127"/>
                <a:cs typeface="Poppins Light" panose="02000000000000000000" pitchFamily="2" charset="0"/>
              </a:rPr>
              <a:t>서면검사지</a:t>
            </a:r>
            <a:r>
              <a:rPr lang="ko-KR" altLang="en-US" sz="900" b="1" dirty="0">
                <a:ln>
                  <a:solidFill>
                    <a:srgbClr val="4472C4">
                      <a:alpha val="10000"/>
                    </a:srgb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나눔바른고딕" panose="020B0600000101010101" charset="-127"/>
                <a:ea typeface="나눔바른고딕" panose="020B0600000101010101" charset="-127"/>
                <a:cs typeface="Poppins Light" panose="02000000000000000000" pitchFamily="2" charset="0"/>
              </a:rPr>
              <a:t> 등록</a:t>
            </a:r>
            <a:r>
              <a:rPr lang="en-US" altLang="ko-KR" sz="900" b="1" dirty="0">
                <a:ln>
                  <a:solidFill>
                    <a:srgbClr val="4472C4">
                      <a:alpha val="10000"/>
                    </a:srgb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나눔바른고딕" panose="020B0600000101010101" charset="-127"/>
                <a:ea typeface="나눔바른고딕" panose="020B0600000101010101" charset="-127"/>
                <a:cs typeface="Poppins Light" panose="02000000000000000000" pitchFamily="2" charset="0"/>
              </a:rPr>
              <a:t>(</a:t>
            </a:r>
            <a:r>
              <a:rPr lang="ko-KR" altLang="en-US" sz="900" b="1" dirty="0">
                <a:ln>
                  <a:solidFill>
                    <a:srgbClr val="4472C4">
                      <a:alpha val="10000"/>
                    </a:srgb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나눔바른고딕" panose="020B0600000101010101" charset="-127"/>
                <a:ea typeface="나눔바른고딕" panose="020B0600000101010101" charset="-127"/>
                <a:cs typeface="Poppins Light" panose="02000000000000000000" pitchFamily="2" charset="0"/>
              </a:rPr>
              <a:t>마감 전</a:t>
            </a:r>
            <a:r>
              <a:rPr lang="en-US" altLang="ko-KR" sz="900" b="1" dirty="0">
                <a:ln>
                  <a:solidFill>
                    <a:srgbClr val="4472C4">
                      <a:alpha val="10000"/>
                    </a:srgb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나눔바른고딕" panose="020B0600000101010101" charset="-127"/>
                <a:ea typeface="나눔바른고딕" panose="020B0600000101010101" charset="-127"/>
                <a:cs typeface="Poppins Light" panose="02000000000000000000" pitchFamily="2" charset="0"/>
              </a:rPr>
              <a:t>)</a:t>
            </a:r>
          </a:p>
          <a:p>
            <a:pPr marL="0" marR="0" lvl="0" indent="0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900" b="1" i="0" u="none" strike="noStrike" kern="1200" cap="none" spc="0" normalizeH="0" baseline="0" noProof="0" dirty="0">
                <a:ln>
                  <a:solidFill>
                    <a:srgbClr val="4472C4">
                      <a:alpha val="10000"/>
                    </a:srgb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나눔바른고딕" panose="020B0600000101010101" charset="-127"/>
                <a:ea typeface="나눔바른고딕" panose="020B0600000101010101" charset="-127"/>
                <a:cs typeface="Poppins Light" panose="02000000000000000000" pitchFamily="2" charset="0"/>
              </a:rPr>
              <a:t>2. </a:t>
            </a:r>
            <a:r>
              <a:rPr kumimoji="0" lang="ko-KR" altLang="en-US" sz="900" b="1" i="0" u="none" strike="noStrike" kern="1200" cap="none" spc="0" normalizeH="0" baseline="0" noProof="0" dirty="0">
                <a:ln>
                  <a:solidFill>
                    <a:srgbClr val="4472C4">
                      <a:alpha val="10000"/>
                    </a:srgb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나눔바른고딕" panose="020B0600000101010101" charset="-127"/>
                <a:ea typeface="나눔바른고딕" panose="020B0600000101010101" charset="-127"/>
                <a:cs typeface="Poppins Light" panose="02000000000000000000" pitchFamily="2" charset="0"/>
              </a:rPr>
              <a:t>참여율 및 현황 조회</a:t>
            </a:r>
            <a:endParaRPr kumimoji="0" lang="en-US" altLang="ko-KR" sz="900" b="1" i="0" u="none" strike="noStrike" kern="1200" cap="none" spc="0" normalizeH="0" baseline="0" noProof="0" dirty="0">
              <a:ln>
                <a:solidFill>
                  <a:srgbClr val="4472C4">
                    <a:alpha val="10000"/>
                  </a:srgbClr>
                </a:solidFill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나눔바른고딕" panose="020B0600000101010101" charset="-127"/>
              <a:ea typeface="나눔바른고딕" panose="020B0600000101010101" charset="-127"/>
              <a:cs typeface="Poppins Light" panose="02000000000000000000" pitchFamily="2" charset="0"/>
            </a:endParaRPr>
          </a:p>
          <a:p>
            <a:pPr marL="0" marR="0" lvl="0" indent="0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900" b="1" dirty="0">
                <a:ln>
                  <a:solidFill>
                    <a:srgbClr val="4472C4">
                      <a:alpha val="10000"/>
                    </a:srgb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나눔바른고딕" panose="020B0600000101010101" charset="-127"/>
                <a:ea typeface="나눔바른고딕" panose="020B0600000101010101" charset="-127"/>
                <a:cs typeface="Poppins Light" panose="02000000000000000000" pitchFamily="2" charset="0"/>
              </a:rPr>
              <a:t>3. </a:t>
            </a:r>
            <a:r>
              <a:rPr lang="ko-KR" altLang="en-US" sz="900" b="1" dirty="0">
                <a:ln>
                  <a:solidFill>
                    <a:srgbClr val="4472C4">
                      <a:alpha val="10000"/>
                    </a:srgb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나눔바른고딕" panose="020B0600000101010101" charset="-127"/>
                <a:ea typeface="나눔바른고딕" panose="020B0600000101010101" charset="-127"/>
                <a:cs typeface="Poppins Light" panose="02000000000000000000" pitchFamily="2" charset="0"/>
              </a:rPr>
              <a:t>검사 및 </a:t>
            </a:r>
            <a:r>
              <a:rPr lang="ko-KR" altLang="en-US" sz="900" b="1" dirty="0" err="1">
                <a:ln>
                  <a:solidFill>
                    <a:srgbClr val="4472C4">
                      <a:alpha val="10000"/>
                    </a:srgb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나눔바른고딕" panose="020B0600000101010101" charset="-127"/>
                <a:ea typeface="나눔바른고딕" panose="020B0600000101010101" charset="-127"/>
                <a:cs typeface="Poppins Light" panose="02000000000000000000" pitchFamily="2" charset="0"/>
              </a:rPr>
              <a:t>조치일자</a:t>
            </a:r>
            <a:r>
              <a:rPr lang="ko-KR" altLang="en-US" sz="900" b="1" dirty="0">
                <a:ln>
                  <a:solidFill>
                    <a:srgbClr val="4472C4">
                      <a:alpha val="10000"/>
                    </a:srgb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나눔바른고딕" panose="020B0600000101010101" charset="-127"/>
                <a:ea typeface="나눔바른고딕" panose="020B0600000101010101" charset="-127"/>
                <a:cs typeface="Poppins Light" panose="02000000000000000000" pitchFamily="2" charset="0"/>
              </a:rPr>
              <a:t> 관리</a:t>
            </a:r>
            <a:endParaRPr lang="en-US" altLang="ko-KR" sz="900" b="1" dirty="0">
              <a:ln>
                <a:solidFill>
                  <a:srgbClr val="4472C4">
                    <a:alpha val="10000"/>
                  </a:srgbClr>
                </a:solidFill>
              </a:ln>
              <a:solidFill>
                <a:prstClr val="black">
                  <a:lumMod val="75000"/>
                  <a:lumOff val="25000"/>
                </a:prstClr>
              </a:solidFill>
              <a:latin typeface="나눔바른고딕" panose="020B0600000101010101" charset="-127"/>
              <a:ea typeface="나눔바른고딕" panose="020B0600000101010101" charset="-127"/>
              <a:cs typeface="Poppins Light" panose="02000000000000000000" pitchFamily="2" charset="0"/>
            </a:endParaRPr>
          </a:p>
        </p:txBody>
      </p:sp>
      <p:sp>
        <p:nvSpPr>
          <p:cNvPr id="40" name="모서리가 둥근 직사각형 39"/>
          <p:cNvSpPr/>
          <p:nvPr/>
        </p:nvSpPr>
        <p:spPr>
          <a:xfrm>
            <a:off x="7680623" y="3001692"/>
            <a:ext cx="1245233" cy="306000"/>
          </a:xfrm>
          <a:prstGeom prst="roundRect">
            <a:avLst/>
          </a:prstGeom>
          <a:solidFill>
            <a:srgbClr val="F3FBFF"/>
          </a:solidFill>
          <a:ln w="952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900" b="1" dirty="0" err="1">
                <a:ln>
                  <a:solidFill>
                    <a:srgbClr val="4472C4">
                      <a:alpha val="10000"/>
                    </a:srgb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나눔바른고딕" panose="020B0600000101010101" charset="-127"/>
                <a:ea typeface="나눔바른고딕" panose="020B0600000101010101" charset="-127"/>
                <a:cs typeface="Poppins Light" panose="02000000000000000000" pitchFamily="2" charset="0"/>
              </a:rPr>
              <a:t>교육지원청</a:t>
            </a:r>
            <a:r>
              <a:rPr lang="ko-KR" altLang="en-US" sz="900" b="1" dirty="0">
                <a:ln>
                  <a:solidFill>
                    <a:srgbClr val="4472C4">
                      <a:alpha val="10000"/>
                    </a:srgb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나눔바른고딕" panose="020B0600000101010101" charset="-127"/>
                <a:ea typeface="나눔바른고딕" panose="020B0600000101010101" charset="-127"/>
                <a:cs typeface="Poppins Light" panose="02000000000000000000" pitchFamily="2" charset="0"/>
              </a:rPr>
              <a:t> 참여율 조회</a:t>
            </a:r>
            <a:endParaRPr kumimoji="0" lang="ko-KR" altLang="en-US" sz="900" b="1" i="0" u="none" strike="noStrike" kern="1200" cap="none" spc="0" normalizeH="0" baseline="0" noProof="0" dirty="0">
              <a:ln>
                <a:solidFill>
                  <a:srgbClr val="4472C4">
                    <a:alpha val="10000"/>
                  </a:srgbClr>
                </a:solidFill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나눔바른고딕" panose="020B0600000101010101" charset="-127"/>
              <a:ea typeface="나눔바른고딕" panose="020B0600000101010101" charset="-127"/>
              <a:cs typeface="Poppins Light" panose="02000000000000000000" pitchFamily="2" charset="0"/>
            </a:endParaRPr>
          </a:p>
        </p:txBody>
      </p:sp>
      <p:sp>
        <p:nvSpPr>
          <p:cNvPr id="41" name="모서리가 둥근 직사각형 40"/>
          <p:cNvSpPr/>
          <p:nvPr/>
        </p:nvSpPr>
        <p:spPr>
          <a:xfrm>
            <a:off x="5702305" y="3001692"/>
            <a:ext cx="1245233" cy="306000"/>
          </a:xfrm>
          <a:prstGeom prst="roundRect">
            <a:avLst/>
          </a:prstGeom>
          <a:solidFill>
            <a:srgbClr val="F3FBFF"/>
          </a:solidFill>
          <a:ln w="952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900" b="1" dirty="0">
                <a:ln>
                  <a:solidFill>
                    <a:srgbClr val="4472C4">
                      <a:alpha val="10000"/>
                    </a:srgb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나눔바른고딕" panose="020B0600000101010101" charset="-127"/>
                <a:ea typeface="나눔바른고딕" panose="020B0600000101010101" charset="-127"/>
                <a:cs typeface="Poppins Light" panose="02000000000000000000" pitchFamily="2" charset="0"/>
              </a:rPr>
              <a:t>관할 학교 참여율 조회</a:t>
            </a:r>
            <a:endParaRPr kumimoji="0" lang="ko-KR" altLang="en-US" sz="900" b="1" i="0" u="none" strike="noStrike" kern="1200" cap="none" spc="0" normalizeH="0" baseline="0" noProof="0" dirty="0">
              <a:ln>
                <a:solidFill>
                  <a:srgbClr val="4472C4">
                    <a:alpha val="10000"/>
                  </a:srgbClr>
                </a:solidFill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나눔바른고딕" panose="020B0600000101010101" charset="-127"/>
              <a:ea typeface="나눔바른고딕" panose="020B0600000101010101" charset="-127"/>
              <a:cs typeface="Poppins Light" panose="02000000000000000000" pitchFamily="2" charset="0"/>
            </a:endParaRPr>
          </a:p>
        </p:txBody>
      </p:sp>
      <p:cxnSp>
        <p:nvCxnSpPr>
          <p:cNvPr id="42" name="직선 연결선 91"/>
          <p:cNvCxnSpPr>
            <a:cxnSpLocks noChangeShapeType="1"/>
            <a:stCxn id="37" idx="3"/>
            <a:endCxn id="41" idx="1"/>
          </p:cNvCxnSpPr>
          <p:nvPr/>
        </p:nvCxnSpPr>
        <p:spPr bwMode="auto">
          <a:xfrm flipV="1">
            <a:off x="5040819" y="3154692"/>
            <a:ext cx="661486" cy="2767"/>
          </a:xfrm>
          <a:prstGeom prst="line">
            <a:avLst/>
          </a:prstGeom>
          <a:noFill/>
          <a:ln w="3175" algn="ctr">
            <a:solidFill>
              <a:schemeClr val="bg1">
                <a:lumMod val="50000"/>
              </a:schemeClr>
            </a:solidFill>
            <a:round/>
            <a:headEnd/>
            <a:tailEnd type="triangle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5" name="직선 연결선 91"/>
          <p:cNvCxnSpPr>
            <a:cxnSpLocks noChangeShapeType="1"/>
            <a:stCxn id="41" idx="3"/>
            <a:endCxn id="40" idx="1"/>
          </p:cNvCxnSpPr>
          <p:nvPr/>
        </p:nvCxnSpPr>
        <p:spPr bwMode="auto">
          <a:xfrm>
            <a:off x="6947538" y="3154692"/>
            <a:ext cx="733085" cy="0"/>
          </a:xfrm>
          <a:prstGeom prst="line">
            <a:avLst/>
          </a:prstGeom>
          <a:noFill/>
          <a:ln w="3175" algn="ctr">
            <a:solidFill>
              <a:schemeClr val="bg1">
                <a:lumMod val="50000"/>
              </a:schemeClr>
            </a:solidFill>
            <a:round/>
            <a:headEnd/>
            <a:tailEnd type="triangle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8" name="직선 연결선 91"/>
          <p:cNvCxnSpPr>
            <a:cxnSpLocks noChangeShapeType="1"/>
            <a:stCxn id="36" idx="3"/>
            <a:endCxn id="37" idx="1"/>
          </p:cNvCxnSpPr>
          <p:nvPr/>
        </p:nvCxnSpPr>
        <p:spPr bwMode="auto">
          <a:xfrm>
            <a:off x="3072626" y="3157459"/>
            <a:ext cx="537162" cy="0"/>
          </a:xfrm>
          <a:prstGeom prst="line">
            <a:avLst/>
          </a:prstGeom>
          <a:noFill/>
          <a:ln w="3175" algn="ctr">
            <a:solidFill>
              <a:schemeClr val="bg1">
                <a:lumMod val="50000"/>
              </a:schemeClr>
            </a:solidFill>
            <a:round/>
            <a:headEnd/>
            <a:tailEnd type="triangle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7" name="모서리가 둥근 직사각형 56"/>
          <p:cNvSpPr/>
          <p:nvPr/>
        </p:nvSpPr>
        <p:spPr>
          <a:xfrm>
            <a:off x="3605550" y="3683576"/>
            <a:ext cx="1431031" cy="876021"/>
          </a:xfrm>
          <a:prstGeom prst="roundRect">
            <a:avLst/>
          </a:prstGeom>
          <a:solidFill>
            <a:srgbClr val="F3FBFF"/>
          </a:solidFill>
          <a:ln w="952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marL="0" marR="0" lvl="0" indent="0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900" b="1" i="0" u="none" strike="noStrike" kern="1200" cap="none" spc="0" normalizeH="0" baseline="0" noProof="0" dirty="0">
                <a:ln>
                  <a:solidFill>
                    <a:srgbClr val="4472C4">
                      <a:alpha val="10000"/>
                    </a:srgb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나눔바른고딕" panose="020B0600000101010101" charset="-127"/>
                <a:ea typeface="나눔바른고딕" panose="020B0600000101010101" charset="-127"/>
                <a:cs typeface="Poppins Light" panose="02000000000000000000" pitchFamily="2" charset="0"/>
              </a:rPr>
              <a:t>[</a:t>
            </a:r>
            <a:r>
              <a:rPr kumimoji="0" lang="ko-KR" altLang="en-US" sz="900" b="1" i="0" u="none" strike="noStrike" kern="1200" cap="none" spc="0" normalizeH="0" baseline="0" noProof="0" dirty="0">
                <a:ln>
                  <a:solidFill>
                    <a:srgbClr val="4472C4">
                      <a:alpha val="10000"/>
                    </a:srgb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나눔바른고딕" panose="020B0600000101010101" charset="-127"/>
                <a:ea typeface="나눔바른고딕" panose="020B0600000101010101" charset="-127"/>
                <a:cs typeface="Poppins Light" panose="02000000000000000000" pitchFamily="2" charset="0"/>
              </a:rPr>
              <a:t>검사 마감처리</a:t>
            </a:r>
            <a:r>
              <a:rPr kumimoji="0" lang="en-US" altLang="ko-KR" sz="900" b="1" i="0" u="none" strike="noStrike" kern="1200" cap="none" spc="0" normalizeH="0" baseline="0" noProof="0" dirty="0">
                <a:ln>
                  <a:solidFill>
                    <a:srgbClr val="4472C4">
                      <a:alpha val="10000"/>
                    </a:srgb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나눔바른고딕" panose="020B0600000101010101" charset="-127"/>
                <a:ea typeface="나눔바른고딕" panose="020B0600000101010101" charset="-127"/>
                <a:cs typeface="Poppins Light" panose="02000000000000000000" pitchFamily="2" charset="0"/>
              </a:rPr>
              <a:t>]</a:t>
            </a:r>
          </a:p>
          <a:p>
            <a:pPr marL="0" marR="0" lvl="0" indent="0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900" b="1" dirty="0">
                <a:ln>
                  <a:solidFill>
                    <a:srgbClr val="4472C4">
                      <a:alpha val="10000"/>
                    </a:srgb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나눔바른고딕" panose="020B0600000101010101" charset="-127"/>
                <a:ea typeface="나눔바른고딕" panose="020B0600000101010101" charset="-127"/>
                <a:cs typeface="Poppins Light" panose="02000000000000000000" pitchFamily="2" charset="0"/>
              </a:rPr>
              <a:t>1. </a:t>
            </a:r>
            <a:r>
              <a:rPr lang="ko-KR" altLang="en-US" sz="900" b="1" dirty="0">
                <a:ln>
                  <a:solidFill>
                    <a:srgbClr val="4472C4">
                      <a:alpha val="10000"/>
                    </a:srgb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나눔바른고딕" panose="020B0600000101010101" charset="-127"/>
                <a:ea typeface="나눔바른고딕" panose="020B0600000101010101" charset="-127"/>
                <a:cs typeface="Poppins Light" panose="02000000000000000000" pitchFamily="2" charset="0"/>
              </a:rPr>
              <a:t>반별 검사결과 마감처리</a:t>
            </a:r>
            <a:endParaRPr lang="en-US" altLang="ko-KR" sz="900" b="1" dirty="0">
              <a:ln>
                <a:solidFill>
                  <a:srgbClr val="4472C4">
                    <a:alpha val="10000"/>
                  </a:srgbClr>
                </a:solidFill>
              </a:ln>
              <a:solidFill>
                <a:prstClr val="black">
                  <a:lumMod val="75000"/>
                  <a:lumOff val="25000"/>
                </a:prstClr>
              </a:solidFill>
              <a:latin typeface="나눔바른고딕" panose="020B0600000101010101" charset="-127"/>
              <a:ea typeface="나눔바른고딕" panose="020B0600000101010101" charset="-127"/>
              <a:cs typeface="Poppins Light" panose="02000000000000000000" pitchFamily="2" charset="0"/>
            </a:endParaRPr>
          </a:p>
          <a:p>
            <a:pPr marL="0" marR="0" lvl="0" indent="0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900" b="1" i="0" u="none" strike="noStrike" kern="1200" cap="none" spc="0" normalizeH="0" baseline="0" noProof="0" dirty="0">
                <a:ln>
                  <a:solidFill>
                    <a:srgbClr val="4472C4">
                      <a:alpha val="10000"/>
                    </a:srgb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나눔바른고딕" panose="020B0600000101010101" charset="-127"/>
                <a:ea typeface="나눔바른고딕" panose="020B0600000101010101" charset="-127"/>
                <a:cs typeface="Poppins Light" panose="02000000000000000000" pitchFamily="2" charset="0"/>
              </a:rPr>
              <a:t>2. </a:t>
            </a:r>
            <a:r>
              <a:rPr kumimoji="0" lang="ko-KR" altLang="en-US" sz="900" b="1" i="0" u="none" strike="noStrike" kern="1200" cap="none" spc="0" normalizeH="0" baseline="0" noProof="0" dirty="0">
                <a:ln>
                  <a:solidFill>
                    <a:srgbClr val="4472C4">
                      <a:alpha val="10000"/>
                    </a:srgb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나눔바른고딕" panose="020B0600000101010101" charset="-127"/>
                <a:ea typeface="나눔바른고딕" panose="020B0600000101010101" charset="-127"/>
                <a:cs typeface="Poppins Light" panose="02000000000000000000" pitchFamily="2" charset="0"/>
              </a:rPr>
              <a:t>학교 검사결과 마감처리</a:t>
            </a:r>
            <a:endParaRPr kumimoji="0" lang="en-US" altLang="ko-KR" sz="900" b="1" i="0" u="none" strike="noStrike" kern="1200" cap="none" spc="0" normalizeH="0" baseline="0" noProof="0" dirty="0">
              <a:ln>
                <a:solidFill>
                  <a:srgbClr val="4472C4">
                    <a:alpha val="10000"/>
                  </a:srgbClr>
                </a:solidFill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나눔바른고딕" panose="020B0600000101010101" charset="-127"/>
              <a:ea typeface="나눔바른고딕" panose="020B0600000101010101" charset="-127"/>
              <a:cs typeface="Poppins Light" panose="02000000000000000000" pitchFamily="2" charset="0"/>
            </a:endParaRPr>
          </a:p>
          <a:p>
            <a:pPr marL="0" marR="0" lvl="0" indent="0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900" b="1" dirty="0">
                <a:ln>
                  <a:solidFill>
                    <a:srgbClr val="4472C4">
                      <a:alpha val="10000"/>
                    </a:srgb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나눔바른고딕" panose="020B0600000101010101" charset="-127"/>
                <a:ea typeface="나눔바른고딕" panose="020B0600000101010101" charset="-127"/>
                <a:cs typeface="Poppins Light" panose="02000000000000000000" pitchFamily="2" charset="0"/>
              </a:rPr>
              <a:t>3. </a:t>
            </a:r>
            <a:r>
              <a:rPr lang="ko-KR" altLang="en-US" sz="900" b="1" dirty="0">
                <a:ln>
                  <a:solidFill>
                    <a:srgbClr val="4472C4">
                      <a:alpha val="10000"/>
                    </a:srgb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나눔바른고딕" panose="020B0600000101010101" charset="-127"/>
                <a:ea typeface="나눔바른고딕" panose="020B0600000101010101" charset="-127"/>
                <a:cs typeface="Poppins Light" panose="02000000000000000000" pitchFamily="2" charset="0"/>
              </a:rPr>
              <a:t>가정통신문 발송</a:t>
            </a:r>
            <a:endParaRPr lang="en-US" altLang="ko-KR" sz="900" b="1" dirty="0">
              <a:ln>
                <a:solidFill>
                  <a:srgbClr val="4472C4">
                    <a:alpha val="10000"/>
                  </a:srgbClr>
                </a:solidFill>
              </a:ln>
              <a:solidFill>
                <a:prstClr val="black">
                  <a:lumMod val="75000"/>
                  <a:lumOff val="25000"/>
                </a:prstClr>
              </a:solidFill>
              <a:latin typeface="나눔바른고딕" panose="020B0600000101010101" charset="-127"/>
              <a:ea typeface="나눔바른고딕" panose="020B0600000101010101" charset="-127"/>
              <a:cs typeface="Poppins Light" panose="02000000000000000000" pitchFamily="2" charset="0"/>
            </a:endParaRPr>
          </a:p>
          <a:p>
            <a:pPr marL="0" marR="0" lvl="0" indent="0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900" b="1" dirty="0">
                <a:ln>
                  <a:solidFill>
                    <a:srgbClr val="4472C4">
                      <a:alpha val="10000"/>
                    </a:srgb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나눔바른고딕" panose="020B0600000101010101" charset="-127"/>
                <a:ea typeface="나눔바른고딕" panose="020B0600000101010101" charset="-127"/>
                <a:cs typeface="Poppins Light" panose="02000000000000000000" pitchFamily="2" charset="0"/>
              </a:rPr>
              <a:t>4. </a:t>
            </a:r>
            <a:r>
              <a:rPr lang="ko-KR" altLang="en-US" sz="900" b="1" dirty="0">
                <a:ln>
                  <a:solidFill>
                    <a:srgbClr val="4472C4">
                      <a:alpha val="10000"/>
                    </a:srgb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나눔바른고딕" panose="020B0600000101010101" charset="-127"/>
                <a:ea typeface="나눔바른고딕" panose="020B0600000101010101" charset="-127"/>
                <a:cs typeface="Poppins Light" panose="02000000000000000000" pitchFamily="2" charset="0"/>
              </a:rPr>
              <a:t>관리일지 생성</a:t>
            </a:r>
            <a:endParaRPr lang="en-US" altLang="ko-KR" sz="900" b="1" dirty="0">
              <a:ln>
                <a:solidFill>
                  <a:srgbClr val="4472C4">
                    <a:alpha val="10000"/>
                  </a:srgbClr>
                </a:solidFill>
              </a:ln>
              <a:solidFill>
                <a:prstClr val="black">
                  <a:lumMod val="75000"/>
                  <a:lumOff val="25000"/>
                </a:prstClr>
              </a:solidFill>
              <a:latin typeface="나눔바른고딕" panose="020B0600000101010101" charset="-127"/>
              <a:ea typeface="나눔바른고딕" panose="020B0600000101010101" charset="-127"/>
              <a:cs typeface="Poppins Light" panose="02000000000000000000" pitchFamily="2" charset="0"/>
            </a:endParaRPr>
          </a:p>
          <a:p>
            <a:pPr marL="0" marR="0" lvl="0" indent="0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900" b="1" dirty="0">
                <a:ln>
                  <a:solidFill>
                    <a:srgbClr val="4472C4">
                      <a:alpha val="10000"/>
                    </a:srgb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나눔바른고딕" panose="020B0600000101010101" charset="-127"/>
                <a:ea typeface="나눔바른고딕" panose="020B0600000101010101" charset="-127"/>
                <a:cs typeface="Poppins Light" panose="02000000000000000000" pitchFamily="2" charset="0"/>
              </a:rPr>
              <a:t>    (</a:t>
            </a:r>
            <a:r>
              <a:rPr lang="ko-KR" altLang="en-US" sz="900" b="1" dirty="0" err="1">
                <a:ln>
                  <a:solidFill>
                    <a:srgbClr val="4472C4">
                      <a:alpha val="10000"/>
                    </a:srgb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나눔바른고딕" panose="020B0600000101010101" charset="-127"/>
                <a:ea typeface="나눔바른고딕" panose="020B0600000101010101" charset="-127"/>
                <a:cs typeface="Poppins Light" panose="02000000000000000000" pitchFamily="2" charset="0"/>
              </a:rPr>
              <a:t>원시자료</a:t>
            </a:r>
            <a:r>
              <a:rPr lang="ko-KR" altLang="en-US" sz="900" b="1" dirty="0">
                <a:ln>
                  <a:solidFill>
                    <a:srgbClr val="4472C4">
                      <a:alpha val="10000"/>
                    </a:srgb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나눔바른고딕" panose="020B0600000101010101" charset="-127"/>
                <a:ea typeface="나눔바른고딕" panose="020B0600000101010101" charset="-127"/>
                <a:cs typeface="Poppins Light" panose="02000000000000000000" pitchFamily="2" charset="0"/>
              </a:rPr>
              <a:t> 삭제 전</a:t>
            </a:r>
            <a:r>
              <a:rPr lang="en-US" altLang="ko-KR" sz="900" b="1" dirty="0">
                <a:ln>
                  <a:solidFill>
                    <a:srgbClr val="4472C4">
                      <a:alpha val="10000"/>
                    </a:srgb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나눔바른고딕" panose="020B0600000101010101" charset="-127"/>
                <a:ea typeface="나눔바른고딕" panose="020B0600000101010101" charset="-127"/>
                <a:cs typeface="Poppins Light" panose="02000000000000000000" pitchFamily="2" charset="0"/>
              </a:rPr>
              <a:t>)</a:t>
            </a:r>
          </a:p>
        </p:txBody>
      </p:sp>
      <p:sp>
        <p:nvSpPr>
          <p:cNvPr id="58" name="모서리가 둥근 직사각형 57"/>
          <p:cNvSpPr/>
          <p:nvPr/>
        </p:nvSpPr>
        <p:spPr>
          <a:xfrm>
            <a:off x="5609406" y="3740724"/>
            <a:ext cx="1431031" cy="756000"/>
          </a:xfrm>
          <a:prstGeom prst="roundRect">
            <a:avLst/>
          </a:prstGeom>
          <a:solidFill>
            <a:srgbClr val="F3FBFF"/>
          </a:solidFill>
          <a:ln w="952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marL="0" marR="0" lvl="0" indent="0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900" b="1" i="0" u="none" strike="noStrike" kern="1200" cap="none" spc="0" normalizeH="0" baseline="0" noProof="0" dirty="0">
                <a:ln>
                  <a:solidFill>
                    <a:srgbClr val="4472C4">
                      <a:alpha val="10000"/>
                    </a:srgb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나눔바른고딕" panose="020B0600000101010101" charset="-127"/>
                <a:ea typeface="나눔바른고딕" panose="020B0600000101010101" charset="-127"/>
                <a:cs typeface="Poppins Light" panose="02000000000000000000" pitchFamily="2" charset="0"/>
              </a:rPr>
              <a:t>[</a:t>
            </a:r>
            <a:r>
              <a:rPr kumimoji="0" lang="ko-KR" altLang="en-US" sz="900" b="1" i="0" u="none" strike="noStrike" kern="1200" cap="none" spc="0" normalizeH="0" baseline="0" noProof="0" dirty="0">
                <a:ln>
                  <a:solidFill>
                    <a:srgbClr val="4472C4">
                      <a:alpha val="10000"/>
                    </a:srgb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나눔바른고딕" panose="020B0600000101010101" charset="-127"/>
                <a:ea typeface="나눔바른고딕" panose="020B0600000101010101" charset="-127"/>
                <a:cs typeface="Poppins Light" panose="02000000000000000000" pitchFamily="2" charset="0"/>
              </a:rPr>
              <a:t>검사 마감처리</a:t>
            </a:r>
            <a:r>
              <a:rPr kumimoji="0" lang="en-US" altLang="ko-KR" sz="900" b="1" i="0" u="none" strike="noStrike" kern="1200" cap="none" spc="0" normalizeH="0" baseline="0" noProof="0" dirty="0">
                <a:ln>
                  <a:solidFill>
                    <a:srgbClr val="4472C4">
                      <a:alpha val="10000"/>
                    </a:srgb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나눔바른고딕" panose="020B0600000101010101" charset="-127"/>
                <a:ea typeface="나눔바른고딕" panose="020B0600000101010101" charset="-127"/>
                <a:cs typeface="Poppins Light" panose="02000000000000000000" pitchFamily="2" charset="0"/>
              </a:rPr>
              <a:t>]</a:t>
            </a:r>
          </a:p>
          <a:p>
            <a:pPr marL="0" marR="0" lvl="0" indent="0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900" b="1" dirty="0">
                <a:ln>
                  <a:solidFill>
                    <a:srgbClr val="4472C4">
                      <a:alpha val="10000"/>
                    </a:srgb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나눔바른고딕" panose="020B0600000101010101" charset="-127"/>
                <a:ea typeface="나눔바른고딕" panose="020B0600000101010101" charset="-127"/>
                <a:cs typeface="Poppins Light" panose="02000000000000000000" pitchFamily="2" charset="0"/>
              </a:rPr>
              <a:t>1. </a:t>
            </a:r>
            <a:r>
              <a:rPr lang="ko-KR" altLang="en-US" sz="900" b="1" dirty="0">
                <a:ln>
                  <a:solidFill>
                    <a:srgbClr val="4472C4">
                      <a:alpha val="10000"/>
                    </a:srgb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나눔바른고딕" panose="020B0600000101010101" charset="-127"/>
                <a:ea typeface="나눔바른고딕" panose="020B0600000101010101" charset="-127"/>
                <a:cs typeface="Poppins Light" panose="02000000000000000000" pitchFamily="2" charset="0"/>
              </a:rPr>
              <a:t>관할학교마감</a:t>
            </a:r>
            <a:r>
              <a:rPr lang="en-US" altLang="ko-KR" sz="900" b="1" dirty="0">
                <a:ln>
                  <a:solidFill>
                    <a:srgbClr val="4472C4">
                      <a:alpha val="10000"/>
                    </a:srgb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나눔바른고딕" panose="020B0600000101010101" charset="-127"/>
                <a:ea typeface="나눔바른고딕" panose="020B0600000101010101" charset="-127"/>
                <a:cs typeface="Poppins Light" panose="02000000000000000000" pitchFamily="2" charset="0"/>
              </a:rPr>
              <a:t>(</a:t>
            </a:r>
            <a:r>
              <a:rPr lang="ko-KR" altLang="en-US" sz="900" b="1" dirty="0">
                <a:ln>
                  <a:solidFill>
                    <a:srgbClr val="4472C4">
                      <a:alpha val="10000"/>
                    </a:srgb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나눔바른고딕" panose="020B0600000101010101" charset="-127"/>
                <a:ea typeface="나눔바른고딕" panose="020B0600000101010101" charset="-127"/>
                <a:cs typeface="Poppins Light" panose="02000000000000000000" pitchFamily="2" charset="0"/>
              </a:rPr>
              <a:t>검사</a:t>
            </a:r>
            <a:r>
              <a:rPr lang="en-US" altLang="ko-KR" sz="900" b="1" dirty="0">
                <a:ln>
                  <a:solidFill>
                    <a:srgbClr val="4472C4">
                      <a:alpha val="10000"/>
                    </a:srgb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나눔바른고딕" panose="020B0600000101010101" charset="-127"/>
                <a:ea typeface="나눔바른고딕" panose="020B0600000101010101" charset="-127"/>
                <a:cs typeface="Poppins Light" panose="02000000000000000000" pitchFamily="2" charset="0"/>
              </a:rPr>
              <a:t>)</a:t>
            </a:r>
            <a:r>
              <a:rPr lang="ko-KR" altLang="en-US" sz="900" b="1" dirty="0">
                <a:ln>
                  <a:solidFill>
                    <a:srgbClr val="4472C4">
                      <a:alpha val="10000"/>
                    </a:srgb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나눔바른고딕" panose="020B0600000101010101" charset="-127"/>
                <a:ea typeface="나눔바른고딕" panose="020B0600000101010101" charset="-127"/>
                <a:cs typeface="Poppins Light" panose="02000000000000000000" pitchFamily="2" charset="0"/>
              </a:rPr>
              <a:t>현황                </a:t>
            </a:r>
            <a:endParaRPr lang="en-US" altLang="ko-KR" sz="900" b="1" dirty="0">
              <a:ln>
                <a:solidFill>
                  <a:srgbClr val="4472C4">
                    <a:alpha val="10000"/>
                  </a:srgbClr>
                </a:solidFill>
              </a:ln>
              <a:solidFill>
                <a:prstClr val="black">
                  <a:lumMod val="75000"/>
                  <a:lumOff val="25000"/>
                </a:prstClr>
              </a:solidFill>
              <a:latin typeface="나눔바른고딕" panose="020B0600000101010101" charset="-127"/>
              <a:ea typeface="나눔바른고딕" panose="020B0600000101010101" charset="-127"/>
              <a:cs typeface="Poppins Light" panose="02000000000000000000" pitchFamily="2" charset="0"/>
            </a:endParaRPr>
          </a:p>
          <a:p>
            <a:pPr marL="0" marR="0" lvl="0" indent="0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900" b="1" dirty="0">
                <a:ln>
                  <a:solidFill>
                    <a:srgbClr val="4472C4">
                      <a:alpha val="10000"/>
                    </a:srgb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나눔바른고딕" panose="020B0600000101010101" charset="-127"/>
                <a:ea typeface="나눔바른고딕" panose="020B0600000101010101" charset="-127"/>
                <a:cs typeface="Poppins Light" panose="02000000000000000000" pitchFamily="2" charset="0"/>
              </a:rPr>
              <a:t>     </a:t>
            </a:r>
            <a:r>
              <a:rPr lang="ko-KR" altLang="en-US" sz="900" b="1" dirty="0">
                <a:ln>
                  <a:solidFill>
                    <a:srgbClr val="4472C4">
                      <a:alpha val="10000"/>
                    </a:srgb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나눔바른고딕" panose="020B0600000101010101" charset="-127"/>
                <a:ea typeface="나눔바른고딕" panose="020B0600000101010101" charset="-127"/>
                <a:cs typeface="Poppins Light" panose="02000000000000000000" pitchFamily="2" charset="0"/>
              </a:rPr>
              <a:t>조회</a:t>
            </a:r>
            <a:endParaRPr lang="en-US" altLang="ko-KR" sz="900" b="1" dirty="0">
              <a:ln>
                <a:solidFill>
                  <a:srgbClr val="4472C4">
                    <a:alpha val="10000"/>
                  </a:srgbClr>
                </a:solidFill>
              </a:ln>
              <a:solidFill>
                <a:prstClr val="black">
                  <a:lumMod val="75000"/>
                  <a:lumOff val="25000"/>
                </a:prstClr>
              </a:solidFill>
              <a:latin typeface="나눔바른고딕" panose="020B0600000101010101" charset="-127"/>
              <a:ea typeface="나눔바른고딕" panose="020B0600000101010101" charset="-127"/>
              <a:cs typeface="Poppins Light" panose="02000000000000000000" pitchFamily="2" charset="0"/>
            </a:endParaRPr>
          </a:p>
          <a:p>
            <a:pPr marR="0" lvl="0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ko-KR" sz="900" b="1" i="0" u="none" strike="noStrike" kern="1200" cap="none" spc="0" normalizeH="0" baseline="0" noProof="0" dirty="0">
                <a:ln>
                  <a:solidFill>
                    <a:srgbClr val="4472C4">
                      <a:alpha val="10000"/>
                    </a:srgb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나눔바른고딕" panose="020B0600000101010101" charset="-127"/>
                <a:ea typeface="나눔바른고딕" panose="020B0600000101010101" charset="-127"/>
                <a:cs typeface="Poppins Light" panose="02000000000000000000" pitchFamily="2" charset="0"/>
              </a:rPr>
              <a:t>2. </a:t>
            </a:r>
            <a:r>
              <a:rPr kumimoji="0" lang="ko-KR" altLang="en-US" sz="900" b="1" i="0" u="none" strike="noStrike" kern="1200" cap="none" spc="0" normalizeH="0" baseline="0" noProof="0" dirty="0">
                <a:ln>
                  <a:solidFill>
                    <a:srgbClr val="4472C4">
                      <a:alpha val="10000"/>
                    </a:srgb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나눔바른고딕" panose="020B0600000101010101" charset="-127"/>
                <a:ea typeface="나눔바른고딕" panose="020B0600000101010101" charset="-127"/>
                <a:cs typeface="Poppins Light" panose="02000000000000000000" pitchFamily="2" charset="0"/>
              </a:rPr>
              <a:t>검사결과 마감처리</a:t>
            </a:r>
            <a:endParaRPr kumimoji="0" lang="en-US" altLang="ko-KR" sz="900" b="1" i="0" u="none" strike="noStrike" kern="1200" cap="none" spc="0" normalizeH="0" baseline="0" noProof="0" dirty="0">
              <a:ln>
                <a:solidFill>
                  <a:srgbClr val="4472C4">
                    <a:alpha val="10000"/>
                  </a:srgbClr>
                </a:solidFill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나눔바른고딕" panose="020B0600000101010101" charset="-127"/>
              <a:ea typeface="나눔바른고딕" panose="020B0600000101010101" charset="-127"/>
              <a:cs typeface="Poppins Light" panose="02000000000000000000" pitchFamily="2" charset="0"/>
            </a:endParaRPr>
          </a:p>
        </p:txBody>
      </p:sp>
      <p:sp>
        <p:nvSpPr>
          <p:cNvPr id="59" name="모서리가 둥근 직사각형 58"/>
          <p:cNvSpPr/>
          <p:nvPr/>
        </p:nvSpPr>
        <p:spPr>
          <a:xfrm>
            <a:off x="7583643" y="3740724"/>
            <a:ext cx="1431031" cy="756000"/>
          </a:xfrm>
          <a:prstGeom prst="roundRect">
            <a:avLst/>
          </a:prstGeom>
          <a:solidFill>
            <a:srgbClr val="F3FBFF"/>
          </a:solidFill>
          <a:ln w="952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lvl="0">
              <a:defRPr/>
            </a:pPr>
            <a:r>
              <a:rPr lang="en-US" altLang="ko-KR" sz="900" b="1" dirty="0">
                <a:ln>
                  <a:solidFill>
                    <a:srgbClr val="4472C4">
                      <a:alpha val="10000"/>
                    </a:srgb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나눔바른고딕" panose="020B0600000101010101" charset="-127"/>
                <a:ea typeface="나눔바른고딕" panose="020B0600000101010101" charset="-127"/>
                <a:cs typeface="Poppins Light" panose="02000000000000000000" pitchFamily="2" charset="0"/>
              </a:rPr>
              <a:t>[</a:t>
            </a:r>
            <a:r>
              <a:rPr lang="ko-KR" altLang="en-US" sz="900" b="1" dirty="0">
                <a:ln>
                  <a:solidFill>
                    <a:srgbClr val="4472C4">
                      <a:alpha val="10000"/>
                    </a:srgb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나눔바른고딕" panose="020B0600000101010101" charset="-127"/>
                <a:ea typeface="나눔바른고딕" panose="020B0600000101010101" charset="-127"/>
                <a:cs typeface="Poppins Light" panose="02000000000000000000" pitchFamily="2" charset="0"/>
              </a:rPr>
              <a:t>검사 마감처리</a:t>
            </a:r>
            <a:r>
              <a:rPr lang="en-US" altLang="ko-KR" sz="900" b="1" dirty="0">
                <a:ln>
                  <a:solidFill>
                    <a:srgbClr val="4472C4">
                      <a:alpha val="10000"/>
                    </a:srgb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나눔바른고딕" panose="020B0600000101010101" charset="-127"/>
                <a:ea typeface="나눔바른고딕" panose="020B0600000101010101" charset="-127"/>
                <a:cs typeface="Poppins Light" panose="02000000000000000000" pitchFamily="2" charset="0"/>
              </a:rPr>
              <a:t>]</a:t>
            </a:r>
          </a:p>
          <a:p>
            <a:pPr lvl="0">
              <a:defRPr/>
            </a:pPr>
            <a:r>
              <a:rPr lang="en-US" altLang="ko-KR" sz="900" b="1" dirty="0">
                <a:ln>
                  <a:solidFill>
                    <a:srgbClr val="4472C4">
                      <a:alpha val="10000"/>
                    </a:srgb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나눔바른고딕" panose="020B0600000101010101" charset="-127"/>
                <a:ea typeface="나눔바른고딕" panose="020B0600000101010101" charset="-127"/>
                <a:cs typeface="Poppins Light" panose="02000000000000000000" pitchFamily="2" charset="0"/>
              </a:rPr>
              <a:t>1. </a:t>
            </a:r>
            <a:r>
              <a:rPr lang="ko-KR" altLang="en-US" sz="900" b="1" dirty="0">
                <a:ln>
                  <a:solidFill>
                    <a:srgbClr val="4472C4">
                      <a:alpha val="10000"/>
                    </a:srgb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나눔바른고딕" panose="020B0600000101010101" charset="-127"/>
                <a:ea typeface="나눔바른고딕" panose="020B0600000101010101" charset="-127"/>
                <a:cs typeface="Poppins Light" panose="02000000000000000000" pitchFamily="2" charset="0"/>
              </a:rPr>
              <a:t>검사결과마감현황</a:t>
            </a:r>
            <a:endParaRPr lang="en-US" altLang="ko-KR" sz="900" b="1" dirty="0">
              <a:ln>
                <a:solidFill>
                  <a:srgbClr val="4472C4">
                    <a:alpha val="10000"/>
                  </a:srgbClr>
                </a:solidFill>
              </a:ln>
              <a:solidFill>
                <a:prstClr val="black">
                  <a:lumMod val="75000"/>
                  <a:lumOff val="25000"/>
                </a:prstClr>
              </a:solidFill>
              <a:latin typeface="나눔바른고딕" panose="020B0600000101010101" charset="-127"/>
              <a:ea typeface="나눔바른고딕" panose="020B0600000101010101" charset="-127"/>
              <a:cs typeface="Poppins Light" panose="02000000000000000000" pitchFamily="2" charset="0"/>
            </a:endParaRPr>
          </a:p>
          <a:p>
            <a:pPr lvl="0">
              <a:defRPr/>
            </a:pPr>
            <a:r>
              <a:rPr lang="en-US" altLang="ko-KR" sz="900" b="1" dirty="0">
                <a:ln>
                  <a:solidFill>
                    <a:srgbClr val="4472C4">
                      <a:alpha val="10000"/>
                    </a:srgb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나눔바른고딕" panose="020B0600000101010101" charset="-127"/>
                <a:ea typeface="나눔바른고딕" panose="020B0600000101010101" charset="-127"/>
                <a:cs typeface="Poppins Light" panose="02000000000000000000" pitchFamily="2" charset="0"/>
              </a:rPr>
              <a:t>     (</a:t>
            </a:r>
            <a:r>
              <a:rPr lang="ko-KR" altLang="en-US" sz="900" b="1" dirty="0" err="1">
                <a:ln>
                  <a:solidFill>
                    <a:srgbClr val="4472C4">
                      <a:alpha val="10000"/>
                    </a:srgb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나눔바른고딕" panose="020B0600000101010101" charset="-127"/>
                <a:ea typeface="나눔바른고딕" panose="020B0600000101010101" charset="-127"/>
                <a:cs typeface="Poppins Light" panose="02000000000000000000" pitchFamily="2" charset="0"/>
              </a:rPr>
              <a:t>교육지원청</a:t>
            </a:r>
            <a:r>
              <a:rPr lang="en-US" altLang="ko-KR" sz="900" b="1" dirty="0">
                <a:ln>
                  <a:solidFill>
                    <a:srgbClr val="4472C4">
                      <a:alpha val="10000"/>
                    </a:srgb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나눔바른고딕" panose="020B0600000101010101" charset="-127"/>
                <a:ea typeface="나눔바른고딕" panose="020B0600000101010101" charset="-127"/>
                <a:cs typeface="Poppins Light" panose="02000000000000000000" pitchFamily="2" charset="0"/>
              </a:rPr>
              <a:t>)</a:t>
            </a:r>
            <a:r>
              <a:rPr lang="ko-KR" altLang="en-US" sz="900" b="1" dirty="0">
                <a:ln>
                  <a:solidFill>
                    <a:srgbClr val="4472C4">
                      <a:alpha val="10000"/>
                    </a:srgb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나눔바른고딕" panose="020B0600000101010101" charset="-127"/>
                <a:ea typeface="나눔바른고딕" panose="020B0600000101010101" charset="-127"/>
                <a:cs typeface="Poppins Light" panose="02000000000000000000" pitchFamily="2" charset="0"/>
              </a:rPr>
              <a:t>                </a:t>
            </a:r>
            <a:endParaRPr lang="en-US" altLang="ko-KR" sz="900" b="1" dirty="0">
              <a:ln>
                <a:solidFill>
                  <a:srgbClr val="4472C4">
                    <a:alpha val="10000"/>
                  </a:srgbClr>
                </a:solidFill>
              </a:ln>
              <a:solidFill>
                <a:prstClr val="black">
                  <a:lumMod val="75000"/>
                  <a:lumOff val="25000"/>
                </a:prstClr>
              </a:solidFill>
              <a:latin typeface="나눔바른고딕" panose="020B0600000101010101" charset="-127"/>
              <a:ea typeface="나눔바른고딕" panose="020B0600000101010101" charset="-127"/>
              <a:cs typeface="Poppins Light" panose="02000000000000000000" pitchFamily="2" charset="0"/>
            </a:endParaRPr>
          </a:p>
          <a:p>
            <a:pPr lvl="0">
              <a:defRPr/>
            </a:pPr>
            <a:r>
              <a:rPr lang="en-US" altLang="ko-KR" sz="900" b="1" dirty="0">
                <a:ln>
                  <a:solidFill>
                    <a:srgbClr val="4472C4">
                      <a:alpha val="10000"/>
                    </a:srgb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나눔바른고딕" panose="020B0600000101010101" charset="-127"/>
                <a:ea typeface="나눔바른고딕" panose="020B0600000101010101" charset="-127"/>
                <a:cs typeface="Poppins Light" panose="02000000000000000000" pitchFamily="2" charset="0"/>
              </a:rPr>
              <a:t>2. </a:t>
            </a:r>
            <a:r>
              <a:rPr lang="ko-KR" altLang="en-US" sz="900" b="1" dirty="0">
                <a:ln>
                  <a:solidFill>
                    <a:srgbClr val="4472C4">
                      <a:alpha val="10000"/>
                    </a:srgb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나눔바른고딕" panose="020B0600000101010101" charset="-127"/>
                <a:ea typeface="나눔바른고딕" panose="020B0600000101010101" charset="-127"/>
                <a:cs typeface="Poppins Light" panose="02000000000000000000" pitchFamily="2" charset="0"/>
              </a:rPr>
              <a:t>검사결과 마감처리</a:t>
            </a:r>
            <a:endParaRPr lang="en-US" altLang="ko-KR" sz="900" b="1" dirty="0">
              <a:ln>
                <a:solidFill>
                  <a:srgbClr val="4472C4">
                    <a:alpha val="10000"/>
                  </a:srgbClr>
                </a:solidFill>
              </a:ln>
              <a:solidFill>
                <a:prstClr val="black">
                  <a:lumMod val="75000"/>
                  <a:lumOff val="25000"/>
                </a:prstClr>
              </a:solidFill>
              <a:latin typeface="나눔바른고딕" panose="020B0600000101010101" charset="-127"/>
              <a:ea typeface="나눔바른고딕" panose="020B0600000101010101" charset="-127"/>
              <a:cs typeface="Poppins Light" panose="02000000000000000000" pitchFamily="2" charset="0"/>
            </a:endParaRPr>
          </a:p>
          <a:p>
            <a:pPr lvl="0">
              <a:defRPr/>
            </a:pPr>
            <a:r>
              <a:rPr lang="en-US" altLang="ko-KR" sz="900" b="1" dirty="0">
                <a:ln>
                  <a:solidFill>
                    <a:srgbClr val="4472C4">
                      <a:alpha val="10000"/>
                    </a:srgb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나눔바른고딕" panose="020B0600000101010101" charset="-127"/>
                <a:ea typeface="나눔바른고딕" panose="020B0600000101010101" charset="-127"/>
                <a:cs typeface="Poppins Light" panose="02000000000000000000" pitchFamily="2" charset="0"/>
              </a:rPr>
              <a:t>3. </a:t>
            </a:r>
            <a:r>
              <a:rPr lang="ko-KR" altLang="en-US" sz="900" b="1" dirty="0" err="1">
                <a:ln>
                  <a:solidFill>
                    <a:srgbClr val="4472C4">
                      <a:alpha val="10000"/>
                    </a:srgb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나눔바른고딕" panose="020B0600000101010101" charset="-127"/>
                <a:ea typeface="나눔바른고딕" panose="020B0600000101010101" charset="-127"/>
                <a:cs typeface="Poppins Light" panose="02000000000000000000" pitchFamily="2" charset="0"/>
              </a:rPr>
              <a:t>원시자료</a:t>
            </a:r>
            <a:r>
              <a:rPr lang="ko-KR" altLang="en-US" sz="900" b="1" dirty="0">
                <a:ln>
                  <a:solidFill>
                    <a:srgbClr val="4472C4">
                      <a:alpha val="10000"/>
                    </a:srgb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나눔바른고딕" panose="020B0600000101010101" charset="-127"/>
                <a:ea typeface="나눔바른고딕" panose="020B0600000101010101" charset="-127"/>
                <a:cs typeface="Poppins Light" panose="02000000000000000000" pitchFamily="2" charset="0"/>
              </a:rPr>
              <a:t> 삭제처리</a:t>
            </a:r>
            <a:endParaRPr lang="en-US" altLang="ko-KR" sz="900" b="1" dirty="0">
              <a:ln>
                <a:solidFill>
                  <a:srgbClr val="4472C4">
                    <a:alpha val="10000"/>
                  </a:srgbClr>
                </a:solidFill>
              </a:ln>
              <a:solidFill>
                <a:prstClr val="black">
                  <a:lumMod val="75000"/>
                  <a:lumOff val="25000"/>
                </a:prstClr>
              </a:solidFill>
              <a:latin typeface="나눔바른고딕" panose="020B0600000101010101" charset="-127"/>
              <a:ea typeface="나눔바른고딕" panose="020B0600000101010101" charset="-127"/>
              <a:cs typeface="Poppins Light" panose="02000000000000000000" pitchFamily="2" charset="0"/>
            </a:endParaRPr>
          </a:p>
        </p:txBody>
      </p:sp>
      <p:cxnSp>
        <p:nvCxnSpPr>
          <p:cNvPr id="62" name="직선 연결선 91"/>
          <p:cNvCxnSpPr>
            <a:cxnSpLocks noChangeShapeType="1"/>
            <a:stCxn id="58" idx="3"/>
            <a:endCxn id="59" idx="1"/>
          </p:cNvCxnSpPr>
          <p:nvPr/>
        </p:nvCxnSpPr>
        <p:spPr bwMode="auto">
          <a:xfrm>
            <a:off x="7040437" y="4118724"/>
            <a:ext cx="543206" cy="0"/>
          </a:xfrm>
          <a:prstGeom prst="line">
            <a:avLst/>
          </a:prstGeom>
          <a:noFill/>
          <a:ln w="3175" algn="ctr">
            <a:solidFill>
              <a:schemeClr val="bg1">
                <a:lumMod val="50000"/>
              </a:schemeClr>
            </a:solidFill>
            <a:round/>
            <a:headEnd/>
            <a:tailEnd type="triangle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5" name="직선 연결선 91"/>
          <p:cNvCxnSpPr>
            <a:cxnSpLocks noChangeShapeType="1"/>
            <a:stCxn id="57" idx="3"/>
            <a:endCxn id="58" idx="1"/>
          </p:cNvCxnSpPr>
          <p:nvPr/>
        </p:nvCxnSpPr>
        <p:spPr bwMode="auto">
          <a:xfrm flipV="1">
            <a:off x="5036581" y="4118724"/>
            <a:ext cx="572825" cy="2863"/>
          </a:xfrm>
          <a:prstGeom prst="line">
            <a:avLst/>
          </a:prstGeom>
          <a:noFill/>
          <a:ln w="3175" algn="ctr">
            <a:solidFill>
              <a:schemeClr val="bg1">
                <a:lumMod val="50000"/>
              </a:schemeClr>
            </a:solidFill>
            <a:round/>
            <a:headEnd/>
            <a:tailEnd type="triangle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9" name="모서리가 둥근 직사각형 68"/>
          <p:cNvSpPr/>
          <p:nvPr/>
        </p:nvSpPr>
        <p:spPr>
          <a:xfrm>
            <a:off x="3605550" y="4692066"/>
            <a:ext cx="1431031" cy="756000"/>
          </a:xfrm>
          <a:prstGeom prst="roundRect">
            <a:avLst/>
          </a:prstGeom>
          <a:solidFill>
            <a:srgbClr val="F3FBFF"/>
          </a:solidFill>
          <a:ln w="952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marL="0" marR="0" lvl="0" indent="0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900" b="1" i="0" u="none" strike="noStrike" kern="1200" cap="none" spc="0" normalizeH="0" baseline="0" noProof="0" dirty="0">
                <a:ln>
                  <a:solidFill>
                    <a:srgbClr val="4472C4">
                      <a:alpha val="10000"/>
                    </a:srgb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나눔바른고딕" panose="020B0600000101010101" charset="-127"/>
                <a:ea typeface="나눔바른고딕" panose="020B0600000101010101" charset="-127"/>
                <a:cs typeface="Poppins Light" panose="02000000000000000000" pitchFamily="2" charset="0"/>
              </a:rPr>
              <a:t>[</a:t>
            </a:r>
            <a:r>
              <a:rPr kumimoji="0" lang="ko-KR" altLang="en-US" sz="900" b="1" i="0" u="none" strike="noStrike" kern="1200" cap="none" spc="0" normalizeH="0" baseline="0" noProof="0" dirty="0">
                <a:ln>
                  <a:solidFill>
                    <a:srgbClr val="4472C4">
                      <a:alpha val="10000"/>
                    </a:srgb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나눔바른고딕" panose="020B0600000101010101" charset="-127"/>
                <a:ea typeface="나눔바른고딕" panose="020B0600000101010101" charset="-127"/>
                <a:cs typeface="Poppins Light" panose="02000000000000000000" pitchFamily="2" charset="0"/>
              </a:rPr>
              <a:t>조치 후 처리</a:t>
            </a:r>
            <a:r>
              <a:rPr kumimoji="0" lang="en-US" altLang="ko-KR" sz="900" b="1" i="0" u="none" strike="noStrike" kern="1200" cap="none" spc="0" normalizeH="0" baseline="0" noProof="0" dirty="0">
                <a:ln>
                  <a:solidFill>
                    <a:srgbClr val="4472C4">
                      <a:alpha val="10000"/>
                    </a:srgb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나눔바른고딕" panose="020B0600000101010101" charset="-127"/>
                <a:ea typeface="나눔바른고딕" panose="020B0600000101010101" charset="-127"/>
                <a:cs typeface="Poppins Light" panose="02000000000000000000" pitchFamily="2" charset="0"/>
              </a:rPr>
              <a:t>]</a:t>
            </a:r>
          </a:p>
          <a:p>
            <a:pPr marL="0" marR="0" lvl="0" indent="0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900" b="1" dirty="0">
                <a:ln>
                  <a:solidFill>
                    <a:srgbClr val="4472C4">
                      <a:alpha val="10000"/>
                    </a:srgb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나눔바른고딕" panose="020B0600000101010101" charset="-127"/>
                <a:ea typeface="나눔바른고딕" panose="020B0600000101010101" charset="-127"/>
                <a:cs typeface="Poppins Light" panose="02000000000000000000" pitchFamily="2" charset="0"/>
              </a:rPr>
              <a:t>1. </a:t>
            </a:r>
            <a:r>
              <a:rPr lang="ko-KR" altLang="en-US" sz="900" b="1" dirty="0" err="1">
                <a:ln>
                  <a:solidFill>
                    <a:srgbClr val="4472C4">
                      <a:alpha val="10000"/>
                    </a:srgb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나눔바른고딕" panose="020B0600000101010101" charset="-127"/>
                <a:ea typeface="나눔바른고딕" panose="020B0600000101010101" charset="-127"/>
                <a:cs typeface="Poppins Light" panose="02000000000000000000" pitchFamily="2" charset="0"/>
              </a:rPr>
              <a:t>조치결과</a:t>
            </a:r>
            <a:r>
              <a:rPr lang="ko-KR" altLang="en-US" sz="900" b="1" dirty="0">
                <a:ln>
                  <a:solidFill>
                    <a:srgbClr val="4472C4">
                      <a:alpha val="10000"/>
                    </a:srgb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나눔바른고딕" panose="020B0600000101010101" charset="-127"/>
                <a:ea typeface="나눔바른고딕" panose="020B0600000101010101" charset="-127"/>
                <a:cs typeface="Poppins Light" panose="02000000000000000000" pitchFamily="2" charset="0"/>
              </a:rPr>
              <a:t> </a:t>
            </a:r>
            <a:r>
              <a:rPr lang="ko-KR" altLang="en-US" sz="900" b="1" dirty="0" err="1">
                <a:ln>
                  <a:solidFill>
                    <a:srgbClr val="4472C4">
                      <a:alpha val="10000"/>
                    </a:srgb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나눔바른고딕" panose="020B0600000101010101" charset="-127"/>
                <a:ea typeface="나눔바른고딕" panose="020B0600000101010101" charset="-127"/>
                <a:cs typeface="Poppins Light" panose="02000000000000000000" pitchFamily="2" charset="0"/>
              </a:rPr>
              <a:t>통계생성</a:t>
            </a:r>
            <a:endParaRPr lang="en-US" altLang="ko-KR" sz="900" b="1" dirty="0">
              <a:ln>
                <a:solidFill>
                  <a:srgbClr val="4472C4">
                    <a:alpha val="10000"/>
                  </a:srgbClr>
                </a:solidFill>
              </a:ln>
              <a:solidFill>
                <a:prstClr val="black">
                  <a:lumMod val="75000"/>
                  <a:lumOff val="25000"/>
                </a:prstClr>
              </a:solidFill>
              <a:latin typeface="나눔바른고딕" panose="020B0600000101010101" charset="-127"/>
              <a:ea typeface="나눔바른고딕" panose="020B0600000101010101" charset="-127"/>
              <a:cs typeface="Poppins Light" panose="02000000000000000000" pitchFamily="2" charset="0"/>
            </a:endParaRPr>
          </a:p>
          <a:p>
            <a:pPr marL="0" marR="0" lvl="0" indent="0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900" b="1" i="0" u="none" strike="noStrike" kern="1200" cap="none" spc="0" normalizeH="0" baseline="0" noProof="0" dirty="0">
                <a:ln>
                  <a:solidFill>
                    <a:srgbClr val="4472C4">
                      <a:alpha val="10000"/>
                    </a:srgb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나눔바른고딕" panose="020B0600000101010101" charset="-127"/>
                <a:ea typeface="나눔바른고딕" panose="020B0600000101010101" charset="-127"/>
                <a:cs typeface="Poppins Light" panose="02000000000000000000" pitchFamily="2" charset="0"/>
              </a:rPr>
              <a:t>2. </a:t>
            </a:r>
            <a:r>
              <a:rPr kumimoji="0" lang="ko-KR" altLang="en-US" sz="900" b="1" i="0" u="none" strike="noStrike" kern="1200" cap="none" spc="0" normalizeH="0" baseline="0" noProof="0" dirty="0" err="1">
                <a:ln>
                  <a:solidFill>
                    <a:srgbClr val="4472C4">
                      <a:alpha val="10000"/>
                    </a:srgb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나눔바른고딕" panose="020B0600000101010101" charset="-127"/>
                <a:ea typeface="나눔바른고딕" panose="020B0600000101010101" charset="-127"/>
                <a:cs typeface="Poppins Light" panose="02000000000000000000" pitchFamily="2" charset="0"/>
              </a:rPr>
              <a:t>조치결과</a:t>
            </a:r>
            <a:r>
              <a:rPr kumimoji="0" lang="ko-KR" altLang="en-US" sz="900" b="1" i="0" u="none" strike="noStrike" kern="1200" cap="none" spc="0" normalizeH="0" baseline="0" noProof="0" dirty="0">
                <a:ln>
                  <a:solidFill>
                    <a:srgbClr val="4472C4">
                      <a:alpha val="10000"/>
                    </a:srgb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나눔바른고딕" panose="020B0600000101010101" charset="-127"/>
                <a:ea typeface="나눔바른고딕" panose="020B0600000101010101" charset="-127"/>
                <a:cs typeface="Poppins Light" panose="02000000000000000000" pitchFamily="2" charset="0"/>
              </a:rPr>
              <a:t> 마감처리</a:t>
            </a:r>
            <a:endParaRPr kumimoji="0" lang="en-US" altLang="ko-KR" sz="900" b="1" i="0" u="none" strike="noStrike" kern="1200" cap="none" spc="0" normalizeH="0" baseline="0" noProof="0" dirty="0">
              <a:ln>
                <a:solidFill>
                  <a:srgbClr val="4472C4">
                    <a:alpha val="10000"/>
                  </a:srgbClr>
                </a:solidFill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나눔바른고딕" panose="020B0600000101010101" charset="-127"/>
              <a:ea typeface="나눔바른고딕" panose="020B0600000101010101" charset="-127"/>
              <a:cs typeface="Poppins Light" panose="02000000000000000000" pitchFamily="2" charset="0"/>
            </a:endParaRPr>
          </a:p>
        </p:txBody>
      </p:sp>
      <p:sp>
        <p:nvSpPr>
          <p:cNvPr id="70" name="모서리가 둥근 직사각형 69"/>
          <p:cNvSpPr/>
          <p:nvPr/>
        </p:nvSpPr>
        <p:spPr>
          <a:xfrm>
            <a:off x="5609406" y="4692066"/>
            <a:ext cx="1431031" cy="756000"/>
          </a:xfrm>
          <a:prstGeom prst="roundRect">
            <a:avLst/>
          </a:prstGeom>
          <a:solidFill>
            <a:srgbClr val="F3FBFF"/>
          </a:solidFill>
          <a:ln w="952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marL="0" marR="0" lvl="0" indent="0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900" b="1" i="0" u="none" strike="noStrike" kern="1200" cap="none" spc="0" normalizeH="0" baseline="0" noProof="0" dirty="0">
                <a:ln>
                  <a:solidFill>
                    <a:srgbClr val="4472C4">
                      <a:alpha val="10000"/>
                    </a:srgb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나눔바른고딕" panose="020B0600000101010101" charset="-127"/>
                <a:ea typeface="나눔바른고딕" panose="020B0600000101010101" charset="-127"/>
                <a:cs typeface="Poppins Light" panose="02000000000000000000" pitchFamily="2" charset="0"/>
              </a:rPr>
              <a:t>[</a:t>
            </a:r>
            <a:r>
              <a:rPr kumimoji="0" lang="ko-KR" altLang="en-US" sz="900" b="1" i="0" u="none" strike="noStrike" kern="1200" cap="none" spc="0" normalizeH="0" baseline="0" noProof="0" dirty="0">
                <a:ln>
                  <a:solidFill>
                    <a:srgbClr val="4472C4">
                      <a:alpha val="10000"/>
                    </a:srgb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나눔바른고딕" panose="020B0600000101010101" charset="-127"/>
                <a:ea typeface="나눔바른고딕" panose="020B0600000101010101" charset="-127"/>
                <a:cs typeface="Poppins Light" panose="02000000000000000000" pitchFamily="2" charset="0"/>
              </a:rPr>
              <a:t>조치 후 처리</a:t>
            </a:r>
            <a:r>
              <a:rPr kumimoji="0" lang="en-US" altLang="ko-KR" sz="900" b="1" i="0" u="none" strike="noStrike" kern="1200" cap="none" spc="0" normalizeH="0" baseline="0" noProof="0" dirty="0">
                <a:ln>
                  <a:solidFill>
                    <a:srgbClr val="4472C4">
                      <a:alpha val="10000"/>
                    </a:srgb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나눔바른고딕" panose="020B0600000101010101" charset="-127"/>
                <a:ea typeface="나눔바른고딕" panose="020B0600000101010101" charset="-127"/>
                <a:cs typeface="Poppins Light" panose="02000000000000000000" pitchFamily="2" charset="0"/>
              </a:rPr>
              <a:t>]</a:t>
            </a:r>
          </a:p>
          <a:p>
            <a:pPr marL="0" marR="0" lvl="0" indent="0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900" b="1" dirty="0">
                <a:ln>
                  <a:solidFill>
                    <a:srgbClr val="4472C4">
                      <a:alpha val="10000"/>
                    </a:srgb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나눔바른고딕" panose="020B0600000101010101" charset="-127"/>
                <a:ea typeface="나눔바른고딕" panose="020B0600000101010101" charset="-127"/>
                <a:cs typeface="Poppins Light" panose="02000000000000000000" pitchFamily="2" charset="0"/>
              </a:rPr>
              <a:t>1. </a:t>
            </a:r>
            <a:r>
              <a:rPr lang="ko-KR" altLang="en-US" sz="900" b="1" dirty="0">
                <a:ln>
                  <a:solidFill>
                    <a:srgbClr val="4472C4">
                      <a:alpha val="10000"/>
                    </a:srgb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나눔바른고딕" panose="020B0600000101010101" charset="-127"/>
                <a:ea typeface="나눔바른고딕" panose="020B0600000101010101" charset="-127"/>
                <a:cs typeface="Poppins Light" panose="02000000000000000000" pitchFamily="2" charset="0"/>
              </a:rPr>
              <a:t>관할학교마감</a:t>
            </a:r>
            <a:r>
              <a:rPr lang="en-US" altLang="ko-KR" sz="900" b="1" dirty="0">
                <a:ln>
                  <a:solidFill>
                    <a:srgbClr val="4472C4">
                      <a:alpha val="10000"/>
                    </a:srgb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나눔바른고딕" panose="020B0600000101010101" charset="-127"/>
                <a:ea typeface="나눔바른고딕" panose="020B0600000101010101" charset="-127"/>
                <a:cs typeface="Poppins Light" panose="02000000000000000000" pitchFamily="2" charset="0"/>
              </a:rPr>
              <a:t>(</a:t>
            </a:r>
            <a:r>
              <a:rPr lang="ko-KR" altLang="en-US" sz="900" b="1" dirty="0">
                <a:ln>
                  <a:solidFill>
                    <a:srgbClr val="4472C4">
                      <a:alpha val="10000"/>
                    </a:srgb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나눔바른고딕" panose="020B0600000101010101" charset="-127"/>
                <a:ea typeface="나눔바른고딕" panose="020B0600000101010101" charset="-127"/>
                <a:cs typeface="Poppins Light" panose="02000000000000000000" pitchFamily="2" charset="0"/>
              </a:rPr>
              <a:t>조치</a:t>
            </a:r>
            <a:r>
              <a:rPr lang="en-US" altLang="ko-KR" sz="900" b="1" dirty="0">
                <a:ln>
                  <a:solidFill>
                    <a:srgbClr val="4472C4">
                      <a:alpha val="10000"/>
                    </a:srgb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나눔바른고딕" panose="020B0600000101010101" charset="-127"/>
                <a:ea typeface="나눔바른고딕" panose="020B0600000101010101" charset="-127"/>
                <a:cs typeface="Poppins Light" panose="02000000000000000000" pitchFamily="2" charset="0"/>
              </a:rPr>
              <a:t>)</a:t>
            </a:r>
            <a:r>
              <a:rPr lang="ko-KR" altLang="en-US" sz="900" b="1" dirty="0">
                <a:ln>
                  <a:solidFill>
                    <a:srgbClr val="4472C4">
                      <a:alpha val="10000"/>
                    </a:srgb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나눔바른고딕" panose="020B0600000101010101" charset="-127"/>
                <a:ea typeface="나눔바른고딕" panose="020B0600000101010101" charset="-127"/>
                <a:cs typeface="Poppins Light" panose="02000000000000000000" pitchFamily="2" charset="0"/>
              </a:rPr>
              <a:t>현황                </a:t>
            </a:r>
            <a:endParaRPr lang="en-US" altLang="ko-KR" sz="900" b="1" dirty="0">
              <a:ln>
                <a:solidFill>
                  <a:srgbClr val="4472C4">
                    <a:alpha val="10000"/>
                  </a:srgbClr>
                </a:solidFill>
              </a:ln>
              <a:solidFill>
                <a:prstClr val="black">
                  <a:lumMod val="75000"/>
                  <a:lumOff val="25000"/>
                </a:prstClr>
              </a:solidFill>
              <a:latin typeface="나눔바른고딕" panose="020B0600000101010101" charset="-127"/>
              <a:ea typeface="나눔바른고딕" panose="020B0600000101010101" charset="-127"/>
              <a:cs typeface="Poppins Light" panose="02000000000000000000" pitchFamily="2" charset="0"/>
            </a:endParaRPr>
          </a:p>
          <a:p>
            <a:pPr marL="0" marR="0" lvl="0" indent="0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900" b="1" dirty="0">
                <a:ln>
                  <a:solidFill>
                    <a:srgbClr val="4472C4">
                      <a:alpha val="10000"/>
                    </a:srgb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나눔바른고딕" panose="020B0600000101010101" charset="-127"/>
                <a:ea typeface="나눔바른고딕" panose="020B0600000101010101" charset="-127"/>
                <a:cs typeface="Poppins Light" panose="02000000000000000000" pitchFamily="2" charset="0"/>
              </a:rPr>
              <a:t>     </a:t>
            </a:r>
            <a:r>
              <a:rPr lang="ko-KR" altLang="en-US" sz="900" b="1" dirty="0">
                <a:ln>
                  <a:solidFill>
                    <a:srgbClr val="4472C4">
                      <a:alpha val="10000"/>
                    </a:srgb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나눔바른고딕" panose="020B0600000101010101" charset="-127"/>
                <a:ea typeface="나눔바른고딕" panose="020B0600000101010101" charset="-127"/>
                <a:cs typeface="Poppins Light" panose="02000000000000000000" pitchFamily="2" charset="0"/>
              </a:rPr>
              <a:t>조회</a:t>
            </a:r>
            <a:endParaRPr lang="en-US" altLang="ko-KR" sz="900" b="1" dirty="0">
              <a:ln>
                <a:solidFill>
                  <a:srgbClr val="4472C4">
                    <a:alpha val="10000"/>
                  </a:srgbClr>
                </a:solidFill>
              </a:ln>
              <a:solidFill>
                <a:prstClr val="black">
                  <a:lumMod val="75000"/>
                  <a:lumOff val="25000"/>
                </a:prstClr>
              </a:solidFill>
              <a:latin typeface="나눔바른고딕" panose="020B0600000101010101" charset="-127"/>
              <a:ea typeface="나눔바른고딕" panose="020B0600000101010101" charset="-127"/>
              <a:cs typeface="Poppins Light" panose="02000000000000000000" pitchFamily="2" charset="0"/>
            </a:endParaRPr>
          </a:p>
          <a:p>
            <a:pPr marR="0" lvl="0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ko-KR" sz="900" b="1" i="0" u="none" strike="noStrike" kern="1200" cap="none" spc="0" normalizeH="0" baseline="0" noProof="0" dirty="0">
                <a:ln>
                  <a:solidFill>
                    <a:srgbClr val="4472C4">
                      <a:alpha val="10000"/>
                    </a:srgb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나눔바른고딕" panose="020B0600000101010101" charset="-127"/>
                <a:ea typeface="나눔바른고딕" panose="020B0600000101010101" charset="-127"/>
                <a:cs typeface="Poppins Light" panose="02000000000000000000" pitchFamily="2" charset="0"/>
              </a:rPr>
              <a:t>2. </a:t>
            </a:r>
            <a:r>
              <a:rPr lang="ko-KR" altLang="en-US" sz="900" b="1" dirty="0">
                <a:ln>
                  <a:solidFill>
                    <a:srgbClr val="4472C4">
                      <a:alpha val="10000"/>
                    </a:srgb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나눔바른고딕" panose="020B0600000101010101" charset="-127"/>
                <a:ea typeface="나눔바른고딕" panose="020B0600000101010101" charset="-127"/>
                <a:cs typeface="Poppins Light" panose="02000000000000000000" pitchFamily="2" charset="0"/>
              </a:rPr>
              <a:t>조치</a:t>
            </a:r>
            <a:r>
              <a:rPr kumimoji="0" lang="ko-KR" altLang="en-US" sz="900" b="1" i="0" u="none" strike="noStrike" kern="1200" cap="none" spc="0" normalizeH="0" baseline="0" noProof="0" dirty="0">
                <a:ln>
                  <a:solidFill>
                    <a:srgbClr val="4472C4">
                      <a:alpha val="10000"/>
                    </a:srgb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나눔바른고딕" panose="020B0600000101010101" charset="-127"/>
                <a:ea typeface="나눔바른고딕" panose="020B0600000101010101" charset="-127"/>
                <a:cs typeface="Poppins Light" panose="02000000000000000000" pitchFamily="2" charset="0"/>
              </a:rPr>
              <a:t>결과 마감처리</a:t>
            </a:r>
            <a:endParaRPr lang="en-US" altLang="ko-KR" sz="900" b="1" dirty="0">
              <a:ln>
                <a:solidFill>
                  <a:srgbClr val="4472C4">
                    <a:alpha val="10000"/>
                  </a:srgbClr>
                </a:solidFill>
              </a:ln>
              <a:solidFill>
                <a:prstClr val="black">
                  <a:lumMod val="75000"/>
                  <a:lumOff val="25000"/>
                </a:prstClr>
              </a:solidFill>
              <a:latin typeface="나눔바른고딕" panose="020B0600000101010101" charset="-127"/>
              <a:ea typeface="나눔바른고딕" panose="020B0600000101010101" charset="-127"/>
              <a:cs typeface="Poppins Light" panose="02000000000000000000" pitchFamily="2" charset="0"/>
            </a:endParaRPr>
          </a:p>
        </p:txBody>
      </p:sp>
      <p:sp>
        <p:nvSpPr>
          <p:cNvPr id="72" name="모서리가 둥근 직사각형 71"/>
          <p:cNvSpPr/>
          <p:nvPr/>
        </p:nvSpPr>
        <p:spPr>
          <a:xfrm>
            <a:off x="7583643" y="4692066"/>
            <a:ext cx="1431031" cy="756000"/>
          </a:xfrm>
          <a:prstGeom prst="roundRect">
            <a:avLst/>
          </a:prstGeom>
          <a:solidFill>
            <a:srgbClr val="F3FBFF"/>
          </a:solidFill>
          <a:ln w="952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lvl="0">
              <a:defRPr/>
            </a:pPr>
            <a:r>
              <a:rPr lang="en-US" altLang="ko-KR" sz="900" b="1" dirty="0">
                <a:ln>
                  <a:solidFill>
                    <a:srgbClr val="4472C4">
                      <a:alpha val="10000"/>
                    </a:srgb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나눔바른고딕" panose="020B0600000101010101" charset="-127"/>
                <a:ea typeface="나눔바른고딕" panose="020B0600000101010101" charset="-127"/>
                <a:cs typeface="Poppins Light" panose="02000000000000000000" pitchFamily="2" charset="0"/>
              </a:rPr>
              <a:t>[</a:t>
            </a:r>
            <a:r>
              <a:rPr lang="ko-KR" altLang="en-US" sz="900" b="1" dirty="0">
                <a:ln>
                  <a:solidFill>
                    <a:srgbClr val="4472C4">
                      <a:alpha val="10000"/>
                    </a:srgb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나눔바른고딕" panose="020B0600000101010101" charset="-127"/>
                <a:ea typeface="나눔바른고딕" panose="020B0600000101010101" charset="-127"/>
                <a:cs typeface="Poppins Light" panose="02000000000000000000" pitchFamily="2" charset="0"/>
              </a:rPr>
              <a:t>조치 후 처리</a:t>
            </a:r>
            <a:r>
              <a:rPr lang="en-US" altLang="ko-KR" sz="900" b="1" dirty="0">
                <a:ln>
                  <a:solidFill>
                    <a:srgbClr val="4472C4">
                      <a:alpha val="10000"/>
                    </a:srgb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나눔바른고딕" panose="020B0600000101010101" charset="-127"/>
                <a:ea typeface="나눔바른고딕" panose="020B0600000101010101" charset="-127"/>
                <a:cs typeface="Poppins Light" panose="02000000000000000000" pitchFamily="2" charset="0"/>
              </a:rPr>
              <a:t>]</a:t>
            </a:r>
          </a:p>
          <a:p>
            <a:pPr lvl="0">
              <a:defRPr/>
            </a:pPr>
            <a:r>
              <a:rPr lang="en-US" altLang="ko-KR" sz="900" b="1" dirty="0">
                <a:ln>
                  <a:solidFill>
                    <a:srgbClr val="4472C4">
                      <a:alpha val="10000"/>
                    </a:srgb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나눔바른고딕" panose="020B0600000101010101" charset="-127"/>
                <a:ea typeface="나눔바른고딕" panose="020B0600000101010101" charset="-127"/>
                <a:cs typeface="Poppins Light" panose="02000000000000000000" pitchFamily="2" charset="0"/>
              </a:rPr>
              <a:t>1. </a:t>
            </a:r>
            <a:r>
              <a:rPr lang="ko-KR" altLang="en-US" sz="900" b="1" dirty="0">
                <a:ln>
                  <a:solidFill>
                    <a:srgbClr val="4472C4">
                      <a:alpha val="10000"/>
                    </a:srgb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나눔바른고딕" panose="020B0600000101010101" charset="-127"/>
                <a:ea typeface="나눔바른고딕" panose="020B0600000101010101" charset="-127"/>
                <a:cs typeface="Poppins Light" panose="02000000000000000000" pitchFamily="2" charset="0"/>
              </a:rPr>
              <a:t>조치결과마감현황</a:t>
            </a:r>
            <a:endParaRPr lang="en-US" altLang="ko-KR" sz="900" b="1" dirty="0">
              <a:ln>
                <a:solidFill>
                  <a:srgbClr val="4472C4">
                    <a:alpha val="10000"/>
                  </a:srgbClr>
                </a:solidFill>
              </a:ln>
              <a:solidFill>
                <a:prstClr val="black">
                  <a:lumMod val="75000"/>
                  <a:lumOff val="25000"/>
                </a:prstClr>
              </a:solidFill>
              <a:latin typeface="나눔바른고딕" panose="020B0600000101010101" charset="-127"/>
              <a:ea typeface="나눔바른고딕" panose="020B0600000101010101" charset="-127"/>
              <a:cs typeface="Poppins Light" panose="02000000000000000000" pitchFamily="2" charset="0"/>
            </a:endParaRPr>
          </a:p>
          <a:p>
            <a:pPr lvl="0">
              <a:defRPr/>
            </a:pPr>
            <a:r>
              <a:rPr lang="en-US" altLang="ko-KR" sz="900" b="1" dirty="0">
                <a:ln>
                  <a:solidFill>
                    <a:srgbClr val="4472C4">
                      <a:alpha val="10000"/>
                    </a:srgb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나눔바른고딕" panose="020B0600000101010101" charset="-127"/>
                <a:ea typeface="나눔바른고딕" panose="020B0600000101010101" charset="-127"/>
                <a:cs typeface="Poppins Light" panose="02000000000000000000" pitchFamily="2" charset="0"/>
              </a:rPr>
              <a:t>     (</a:t>
            </a:r>
            <a:r>
              <a:rPr lang="ko-KR" altLang="en-US" sz="900" b="1" dirty="0" err="1">
                <a:ln>
                  <a:solidFill>
                    <a:srgbClr val="4472C4">
                      <a:alpha val="10000"/>
                    </a:srgb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나눔바른고딕" panose="020B0600000101010101" charset="-127"/>
                <a:ea typeface="나눔바른고딕" panose="020B0600000101010101" charset="-127"/>
                <a:cs typeface="Poppins Light" panose="02000000000000000000" pitchFamily="2" charset="0"/>
              </a:rPr>
              <a:t>교육지원청</a:t>
            </a:r>
            <a:r>
              <a:rPr lang="en-US" altLang="ko-KR" sz="900" b="1" dirty="0">
                <a:ln>
                  <a:solidFill>
                    <a:srgbClr val="4472C4">
                      <a:alpha val="10000"/>
                    </a:srgb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나눔바른고딕" panose="020B0600000101010101" charset="-127"/>
                <a:ea typeface="나눔바른고딕" panose="020B0600000101010101" charset="-127"/>
                <a:cs typeface="Poppins Light" panose="02000000000000000000" pitchFamily="2" charset="0"/>
              </a:rPr>
              <a:t>)</a:t>
            </a:r>
            <a:r>
              <a:rPr lang="ko-KR" altLang="en-US" sz="900" b="1" dirty="0">
                <a:ln>
                  <a:solidFill>
                    <a:srgbClr val="4472C4">
                      <a:alpha val="10000"/>
                    </a:srgb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나눔바른고딕" panose="020B0600000101010101" charset="-127"/>
                <a:ea typeface="나눔바른고딕" panose="020B0600000101010101" charset="-127"/>
                <a:cs typeface="Poppins Light" panose="02000000000000000000" pitchFamily="2" charset="0"/>
              </a:rPr>
              <a:t>                </a:t>
            </a:r>
            <a:endParaRPr lang="en-US" altLang="ko-KR" sz="900" b="1" dirty="0">
              <a:ln>
                <a:solidFill>
                  <a:srgbClr val="4472C4">
                    <a:alpha val="10000"/>
                  </a:srgbClr>
                </a:solidFill>
              </a:ln>
              <a:solidFill>
                <a:prstClr val="black">
                  <a:lumMod val="75000"/>
                  <a:lumOff val="25000"/>
                </a:prstClr>
              </a:solidFill>
              <a:latin typeface="나눔바른고딕" panose="020B0600000101010101" charset="-127"/>
              <a:ea typeface="나눔바른고딕" panose="020B0600000101010101" charset="-127"/>
              <a:cs typeface="Poppins Light" panose="02000000000000000000" pitchFamily="2" charset="0"/>
            </a:endParaRPr>
          </a:p>
          <a:p>
            <a:pPr lvl="0">
              <a:defRPr/>
            </a:pPr>
            <a:r>
              <a:rPr lang="en-US" altLang="ko-KR" sz="900" b="1" dirty="0">
                <a:ln>
                  <a:solidFill>
                    <a:srgbClr val="4472C4">
                      <a:alpha val="10000"/>
                    </a:srgb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나눔바른고딕" panose="020B0600000101010101" charset="-127"/>
                <a:ea typeface="나눔바른고딕" panose="020B0600000101010101" charset="-127"/>
                <a:cs typeface="Poppins Light" panose="02000000000000000000" pitchFamily="2" charset="0"/>
              </a:rPr>
              <a:t>2. </a:t>
            </a:r>
            <a:r>
              <a:rPr lang="ko-KR" altLang="en-US" sz="900" b="1" dirty="0" err="1">
                <a:ln>
                  <a:solidFill>
                    <a:srgbClr val="4472C4">
                      <a:alpha val="10000"/>
                    </a:srgb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나눔바른고딕" panose="020B0600000101010101" charset="-127"/>
                <a:ea typeface="나눔바른고딕" panose="020B0600000101010101" charset="-127"/>
                <a:cs typeface="Poppins Light" panose="02000000000000000000" pitchFamily="2" charset="0"/>
              </a:rPr>
              <a:t>조치결과</a:t>
            </a:r>
            <a:r>
              <a:rPr lang="ko-KR" altLang="en-US" sz="900" b="1" dirty="0">
                <a:ln>
                  <a:solidFill>
                    <a:srgbClr val="4472C4">
                      <a:alpha val="10000"/>
                    </a:srgb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나눔바른고딕" panose="020B0600000101010101" charset="-127"/>
                <a:ea typeface="나눔바른고딕" panose="020B0600000101010101" charset="-127"/>
                <a:cs typeface="Poppins Light" panose="02000000000000000000" pitchFamily="2" charset="0"/>
              </a:rPr>
              <a:t> 마감처리</a:t>
            </a:r>
            <a:endParaRPr lang="en-US" altLang="ko-KR" sz="900" b="1" dirty="0">
              <a:ln>
                <a:solidFill>
                  <a:srgbClr val="4472C4">
                    <a:alpha val="10000"/>
                  </a:srgbClr>
                </a:solidFill>
              </a:ln>
              <a:solidFill>
                <a:prstClr val="black">
                  <a:lumMod val="75000"/>
                  <a:lumOff val="25000"/>
                </a:prstClr>
              </a:solidFill>
              <a:latin typeface="나눔바른고딕" panose="020B0600000101010101" charset="-127"/>
              <a:ea typeface="나눔바른고딕" panose="020B0600000101010101" charset="-127"/>
              <a:cs typeface="Poppins Light" panose="02000000000000000000" pitchFamily="2" charset="0"/>
            </a:endParaRPr>
          </a:p>
        </p:txBody>
      </p:sp>
      <p:cxnSp>
        <p:nvCxnSpPr>
          <p:cNvPr id="74" name="직선 연결선 91"/>
          <p:cNvCxnSpPr>
            <a:cxnSpLocks noChangeShapeType="1"/>
            <a:stCxn id="70" idx="3"/>
            <a:endCxn id="72" idx="1"/>
          </p:cNvCxnSpPr>
          <p:nvPr/>
        </p:nvCxnSpPr>
        <p:spPr bwMode="auto">
          <a:xfrm>
            <a:off x="7040437" y="5070066"/>
            <a:ext cx="543206" cy="0"/>
          </a:xfrm>
          <a:prstGeom prst="line">
            <a:avLst/>
          </a:prstGeom>
          <a:noFill/>
          <a:ln w="3175" algn="ctr">
            <a:solidFill>
              <a:schemeClr val="bg1">
                <a:lumMod val="50000"/>
              </a:schemeClr>
            </a:solidFill>
            <a:round/>
            <a:headEnd/>
            <a:tailEnd type="triangle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1" name="직선 연결선 91"/>
          <p:cNvCxnSpPr>
            <a:cxnSpLocks noChangeShapeType="1"/>
            <a:stCxn id="69" idx="3"/>
            <a:endCxn id="70" idx="1"/>
          </p:cNvCxnSpPr>
          <p:nvPr/>
        </p:nvCxnSpPr>
        <p:spPr bwMode="auto">
          <a:xfrm>
            <a:off x="5036581" y="5070066"/>
            <a:ext cx="572825" cy="0"/>
          </a:xfrm>
          <a:prstGeom prst="line">
            <a:avLst/>
          </a:prstGeom>
          <a:noFill/>
          <a:ln w="3175" algn="ctr">
            <a:solidFill>
              <a:schemeClr val="bg1">
                <a:lumMod val="50000"/>
              </a:schemeClr>
            </a:solidFill>
            <a:round/>
            <a:headEnd/>
            <a:tailEnd type="triangle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2" name="모서리가 둥근 직사각형 31"/>
          <p:cNvSpPr/>
          <p:nvPr/>
        </p:nvSpPr>
        <p:spPr>
          <a:xfrm>
            <a:off x="1609043" y="5780582"/>
            <a:ext cx="1080000" cy="468000"/>
          </a:xfrm>
          <a:prstGeom prst="roundRect">
            <a:avLst/>
          </a:prstGeom>
          <a:solidFill>
            <a:srgbClr val="F3FBFF"/>
          </a:solidFill>
          <a:ln w="952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1100" b="1" dirty="0">
                <a:ln>
                  <a:solidFill>
                    <a:srgbClr val="4472C4">
                      <a:alpha val="10000"/>
                    </a:srgb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나눔바른고딕" panose="020B0600000101010101" charset="-127"/>
                <a:ea typeface="나눔바른고딕" panose="020B0600000101010101" charset="-127"/>
                <a:cs typeface="Poppins Light" panose="02000000000000000000" pitchFamily="2" charset="0"/>
              </a:rPr>
              <a:t>담임</a:t>
            </a:r>
            <a:r>
              <a:rPr lang="en-US" altLang="ko-KR" sz="1100" b="1" dirty="0">
                <a:ln>
                  <a:solidFill>
                    <a:srgbClr val="4472C4">
                      <a:alpha val="10000"/>
                    </a:srgb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나눔바른고딕" panose="020B0600000101010101" charset="-127"/>
                <a:ea typeface="나눔바른고딕" panose="020B0600000101010101" charset="-127"/>
                <a:cs typeface="Poppins Light" panose="02000000000000000000" pitchFamily="2" charset="0"/>
              </a:rPr>
              <a:t>(</a:t>
            </a:r>
            <a:r>
              <a:rPr lang="ko-KR" altLang="en-US" sz="1100" b="1" dirty="0">
                <a:ln>
                  <a:solidFill>
                    <a:srgbClr val="4472C4">
                      <a:alpha val="10000"/>
                    </a:srgb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나눔바른고딕" panose="020B0600000101010101" charset="-127"/>
                <a:ea typeface="나눔바른고딕" panose="020B0600000101010101" charset="-127"/>
                <a:cs typeface="Poppins Light" panose="02000000000000000000" pitchFamily="2" charset="0"/>
              </a:rPr>
              <a:t>반</a:t>
            </a:r>
            <a:r>
              <a:rPr lang="en-US" altLang="ko-KR" sz="1100" b="1" dirty="0">
                <a:ln>
                  <a:solidFill>
                    <a:srgbClr val="4472C4">
                      <a:alpha val="10000"/>
                    </a:srgb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나눔바른고딕" panose="020B0600000101010101" charset="-127"/>
                <a:ea typeface="나눔바른고딕" panose="020B0600000101010101" charset="-127"/>
                <a:cs typeface="Poppins Light" panose="02000000000000000000" pitchFamily="2" charset="0"/>
              </a:rPr>
              <a:t>)</a:t>
            </a:r>
          </a:p>
        </p:txBody>
      </p:sp>
      <p:sp>
        <p:nvSpPr>
          <p:cNvPr id="33" name="모서리가 둥근 직사각형 32"/>
          <p:cNvSpPr/>
          <p:nvPr/>
        </p:nvSpPr>
        <p:spPr>
          <a:xfrm>
            <a:off x="3209414" y="5780582"/>
            <a:ext cx="1080000" cy="468000"/>
          </a:xfrm>
          <a:prstGeom prst="roundRect">
            <a:avLst/>
          </a:prstGeom>
          <a:solidFill>
            <a:srgbClr val="F3FBFF"/>
          </a:solidFill>
          <a:ln w="952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1100" b="1" dirty="0">
                <a:ln>
                  <a:solidFill>
                    <a:srgbClr val="4472C4">
                      <a:alpha val="10000"/>
                    </a:srgb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나눔바른고딕" panose="020B0600000101010101" charset="-127"/>
                <a:ea typeface="나눔바른고딕" panose="020B0600000101010101" charset="-127"/>
                <a:cs typeface="Poppins Light" panose="02000000000000000000" pitchFamily="2" charset="0"/>
              </a:rPr>
              <a:t>학교</a:t>
            </a:r>
            <a:r>
              <a:rPr lang="en-US" altLang="ko-KR" sz="1100" b="1" dirty="0">
                <a:ln>
                  <a:solidFill>
                    <a:srgbClr val="4472C4">
                      <a:alpha val="10000"/>
                    </a:srgb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나눔바른고딕" panose="020B0600000101010101" charset="-127"/>
                <a:ea typeface="나눔바른고딕" panose="020B0600000101010101" charset="-127"/>
                <a:cs typeface="Poppins Light" panose="02000000000000000000" pitchFamily="2" charset="0"/>
              </a:rPr>
              <a:t>(</a:t>
            </a:r>
            <a:r>
              <a:rPr lang="ko-KR" altLang="en-US" sz="1100" b="1" dirty="0">
                <a:ln>
                  <a:solidFill>
                    <a:srgbClr val="4472C4">
                      <a:alpha val="10000"/>
                    </a:srgb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나눔바른고딕" panose="020B0600000101010101" charset="-127"/>
                <a:ea typeface="나눔바른고딕" panose="020B0600000101010101" charset="-127"/>
                <a:cs typeface="Poppins Light" panose="02000000000000000000" pitchFamily="2" charset="0"/>
              </a:rPr>
              <a:t>담당</a:t>
            </a:r>
            <a:r>
              <a:rPr lang="en-US" altLang="ko-KR" sz="1100" b="1" dirty="0">
                <a:ln>
                  <a:solidFill>
                    <a:srgbClr val="4472C4">
                      <a:alpha val="10000"/>
                    </a:srgb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나눔바른고딕" panose="020B0600000101010101" charset="-127"/>
                <a:ea typeface="나눔바른고딕" panose="020B0600000101010101" charset="-127"/>
                <a:cs typeface="Poppins Light" panose="02000000000000000000" pitchFamily="2" charset="0"/>
              </a:rPr>
              <a:t>)</a:t>
            </a:r>
          </a:p>
        </p:txBody>
      </p:sp>
      <p:sp>
        <p:nvSpPr>
          <p:cNvPr id="34" name="모서리가 둥근 직사각형 33"/>
          <p:cNvSpPr/>
          <p:nvPr/>
        </p:nvSpPr>
        <p:spPr>
          <a:xfrm>
            <a:off x="4809331" y="5780582"/>
            <a:ext cx="1080000" cy="468000"/>
          </a:xfrm>
          <a:prstGeom prst="roundRect">
            <a:avLst/>
          </a:prstGeom>
          <a:solidFill>
            <a:srgbClr val="F3FBFF"/>
          </a:solidFill>
          <a:ln w="952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1100" b="1" dirty="0" err="1">
                <a:ln>
                  <a:solidFill>
                    <a:srgbClr val="4472C4">
                      <a:alpha val="10000"/>
                    </a:srgb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나눔바른고딕" panose="020B0600000101010101" charset="-127"/>
                <a:ea typeface="나눔바른고딕" panose="020B0600000101010101" charset="-127"/>
                <a:cs typeface="Poppins Light" panose="02000000000000000000" pitchFamily="2" charset="0"/>
              </a:rPr>
              <a:t>교육지원청</a:t>
            </a:r>
            <a:endParaRPr lang="en-US" altLang="ko-KR" sz="1100" b="1" dirty="0">
              <a:ln>
                <a:solidFill>
                  <a:srgbClr val="4472C4">
                    <a:alpha val="10000"/>
                  </a:srgbClr>
                </a:solidFill>
              </a:ln>
              <a:solidFill>
                <a:prstClr val="black">
                  <a:lumMod val="75000"/>
                  <a:lumOff val="25000"/>
                </a:prstClr>
              </a:solidFill>
              <a:latin typeface="나눔바른고딕" panose="020B0600000101010101" charset="-127"/>
              <a:ea typeface="나눔바른고딕" panose="020B0600000101010101" charset="-127"/>
              <a:cs typeface="Poppins Light" panose="02000000000000000000" pitchFamily="2" charset="0"/>
            </a:endParaRPr>
          </a:p>
        </p:txBody>
      </p:sp>
      <p:sp>
        <p:nvSpPr>
          <p:cNvPr id="35" name="모서리가 둥근 직사각형 34"/>
          <p:cNvSpPr/>
          <p:nvPr/>
        </p:nvSpPr>
        <p:spPr>
          <a:xfrm>
            <a:off x="6403457" y="5783213"/>
            <a:ext cx="1080000" cy="468000"/>
          </a:xfrm>
          <a:prstGeom prst="roundRect">
            <a:avLst/>
          </a:prstGeom>
          <a:solidFill>
            <a:srgbClr val="F3FBFF"/>
          </a:solidFill>
          <a:ln w="952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1100" b="1" dirty="0">
                <a:ln>
                  <a:solidFill>
                    <a:srgbClr val="4472C4">
                      <a:alpha val="10000"/>
                    </a:srgb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나눔바른고딕" panose="020B0600000101010101" charset="-127"/>
                <a:ea typeface="나눔바른고딕" panose="020B0600000101010101" charset="-127"/>
                <a:cs typeface="Poppins Light" panose="02000000000000000000" pitchFamily="2" charset="0"/>
              </a:rPr>
              <a:t>시도교육청</a:t>
            </a:r>
            <a:endParaRPr lang="en-US" altLang="ko-KR" sz="1100" b="1" dirty="0">
              <a:ln>
                <a:solidFill>
                  <a:srgbClr val="4472C4">
                    <a:alpha val="10000"/>
                  </a:srgbClr>
                </a:solidFill>
              </a:ln>
              <a:solidFill>
                <a:prstClr val="black">
                  <a:lumMod val="75000"/>
                  <a:lumOff val="25000"/>
                </a:prstClr>
              </a:solidFill>
              <a:latin typeface="나눔바른고딕" panose="020B0600000101010101" charset="-127"/>
              <a:ea typeface="나눔바른고딕" panose="020B0600000101010101" charset="-127"/>
              <a:cs typeface="Poppins Light" panose="02000000000000000000" pitchFamily="2" charset="0"/>
            </a:endParaRPr>
          </a:p>
        </p:txBody>
      </p:sp>
      <p:sp>
        <p:nvSpPr>
          <p:cNvPr id="38" name="모서리가 둥근 직사각형 37"/>
          <p:cNvSpPr/>
          <p:nvPr/>
        </p:nvSpPr>
        <p:spPr>
          <a:xfrm>
            <a:off x="7997414" y="5780582"/>
            <a:ext cx="1080000" cy="468000"/>
          </a:xfrm>
          <a:prstGeom prst="roundRect">
            <a:avLst/>
          </a:prstGeom>
          <a:solidFill>
            <a:srgbClr val="F3FBFF"/>
          </a:solidFill>
          <a:ln w="952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1100" b="1" dirty="0">
                <a:ln>
                  <a:solidFill>
                    <a:srgbClr val="4472C4">
                      <a:alpha val="10000"/>
                    </a:srgb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나눔바른고딕" panose="020B0600000101010101" charset="-127"/>
                <a:ea typeface="나눔바른고딕" panose="020B0600000101010101" charset="-127"/>
                <a:cs typeface="Poppins Light" panose="02000000000000000000" pitchFamily="2" charset="0"/>
              </a:rPr>
              <a:t>교육부</a:t>
            </a:r>
            <a:endParaRPr lang="en-US" altLang="ko-KR" sz="1100" b="1" dirty="0">
              <a:ln>
                <a:solidFill>
                  <a:srgbClr val="4472C4">
                    <a:alpha val="10000"/>
                  </a:srgbClr>
                </a:solidFill>
              </a:ln>
              <a:solidFill>
                <a:prstClr val="black">
                  <a:lumMod val="75000"/>
                  <a:lumOff val="25000"/>
                </a:prstClr>
              </a:solidFill>
              <a:latin typeface="나눔바른고딕" panose="020B0600000101010101" charset="-127"/>
              <a:ea typeface="나눔바른고딕" panose="020B0600000101010101" charset="-127"/>
              <a:cs typeface="Poppins Light" panose="02000000000000000000" pitchFamily="2" charset="0"/>
            </a:endParaRPr>
          </a:p>
        </p:txBody>
      </p:sp>
      <p:cxnSp>
        <p:nvCxnSpPr>
          <p:cNvPr id="39" name="직선 연결선 91"/>
          <p:cNvCxnSpPr>
            <a:cxnSpLocks noChangeShapeType="1"/>
            <a:stCxn id="33" idx="3"/>
            <a:endCxn id="34" idx="1"/>
          </p:cNvCxnSpPr>
          <p:nvPr/>
        </p:nvCxnSpPr>
        <p:spPr bwMode="auto">
          <a:xfrm>
            <a:off x="4289414" y="6014582"/>
            <a:ext cx="519917" cy="0"/>
          </a:xfrm>
          <a:prstGeom prst="line">
            <a:avLst/>
          </a:prstGeom>
          <a:noFill/>
          <a:ln w="3175" algn="ctr">
            <a:solidFill>
              <a:schemeClr val="bg1">
                <a:lumMod val="50000"/>
              </a:schemeClr>
            </a:solidFill>
            <a:round/>
            <a:headEnd/>
            <a:tailEnd type="triangle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3" name="직선 연결선 91"/>
          <p:cNvCxnSpPr>
            <a:cxnSpLocks noChangeShapeType="1"/>
            <a:stCxn id="34" idx="3"/>
            <a:endCxn id="35" idx="1"/>
          </p:cNvCxnSpPr>
          <p:nvPr/>
        </p:nvCxnSpPr>
        <p:spPr bwMode="auto">
          <a:xfrm>
            <a:off x="5889331" y="6014582"/>
            <a:ext cx="514126" cy="2631"/>
          </a:xfrm>
          <a:prstGeom prst="line">
            <a:avLst/>
          </a:prstGeom>
          <a:noFill/>
          <a:ln w="3175" algn="ctr">
            <a:solidFill>
              <a:schemeClr val="bg1">
                <a:lumMod val="50000"/>
              </a:schemeClr>
            </a:solidFill>
            <a:round/>
            <a:headEnd/>
            <a:tailEnd type="triangle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4" name="직선 연결선 91"/>
          <p:cNvCxnSpPr>
            <a:cxnSpLocks noChangeShapeType="1"/>
            <a:stCxn id="32" idx="3"/>
            <a:endCxn id="33" idx="1"/>
          </p:cNvCxnSpPr>
          <p:nvPr/>
        </p:nvCxnSpPr>
        <p:spPr bwMode="auto">
          <a:xfrm>
            <a:off x="2689043" y="6014582"/>
            <a:ext cx="520371" cy="0"/>
          </a:xfrm>
          <a:prstGeom prst="line">
            <a:avLst/>
          </a:prstGeom>
          <a:noFill/>
          <a:ln w="3175" algn="ctr">
            <a:solidFill>
              <a:schemeClr val="bg1">
                <a:lumMod val="50000"/>
              </a:schemeClr>
            </a:solidFill>
            <a:round/>
            <a:headEnd/>
            <a:tailEnd type="triangle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6" name="직선 연결선 91"/>
          <p:cNvCxnSpPr>
            <a:cxnSpLocks noChangeShapeType="1"/>
            <a:stCxn id="35" idx="3"/>
            <a:endCxn id="38" idx="1"/>
          </p:cNvCxnSpPr>
          <p:nvPr/>
        </p:nvCxnSpPr>
        <p:spPr bwMode="auto">
          <a:xfrm flipV="1">
            <a:off x="7483457" y="6014582"/>
            <a:ext cx="513957" cy="2631"/>
          </a:xfrm>
          <a:prstGeom prst="line">
            <a:avLst/>
          </a:prstGeom>
          <a:noFill/>
          <a:ln w="3175" algn="ctr">
            <a:solidFill>
              <a:schemeClr val="bg1">
                <a:lumMod val="50000"/>
              </a:schemeClr>
            </a:solidFill>
            <a:round/>
            <a:headEnd/>
            <a:tailEnd type="triangle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7" name="직선 연결선 91"/>
          <p:cNvCxnSpPr>
            <a:cxnSpLocks noChangeShapeType="1"/>
          </p:cNvCxnSpPr>
          <p:nvPr/>
        </p:nvCxnSpPr>
        <p:spPr bwMode="auto">
          <a:xfrm flipH="1">
            <a:off x="2674306" y="6100134"/>
            <a:ext cx="522000" cy="2933"/>
          </a:xfrm>
          <a:prstGeom prst="line">
            <a:avLst/>
          </a:prstGeom>
          <a:noFill/>
          <a:ln w="3175" algn="ctr">
            <a:solidFill>
              <a:schemeClr val="bg1">
                <a:lumMod val="50000"/>
              </a:schemeClr>
            </a:solidFill>
            <a:round/>
            <a:headEnd/>
            <a:tailEnd type="triangle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3" name="TextBox 52"/>
          <p:cNvSpPr txBox="1"/>
          <p:nvPr/>
        </p:nvSpPr>
        <p:spPr>
          <a:xfrm>
            <a:off x="2461672" y="5789638"/>
            <a:ext cx="98137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800" b="1" dirty="0">
                <a:solidFill>
                  <a:schemeClr val="tx2"/>
                </a:solidFill>
              </a:rPr>
              <a:t>마감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2363684" y="6148730"/>
            <a:ext cx="117108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800" b="1" dirty="0" err="1">
                <a:solidFill>
                  <a:schemeClr val="tx2"/>
                </a:solidFill>
              </a:rPr>
              <a:t>마감취소</a:t>
            </a:r>
            <a:endParaRPr lang="ko-KR" altLang="en-US" sz="900" b="1" dirty="0">
              <a:solidFill>
                <a:schemeClr val="tx2"/>
              </a:solidFill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4064138" y="5793076"/>
            <a:ext cx="98137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800" b="1" dirty="0">
                <a:solidFill>
                  <a:schemeClr val="tx2"/>
                </a:solidFill>
              </a:rPr>
              <a:t>마감</a:t>
            </a:r>
          </a:p>
        </p:txBody>
      </p:sp>
      <p:sp>
        <p:nvSpPr>
          <p:cNvPr id="63" name="TextBox 62"/>
          <p:cNvSpPr txBox="1"/>
          <p:nvPr/>
        </p:nvSpPr>
        <p:spPr>
          <a:xfrm>
            <a:off x="5663384" y="5786610"/>
            <a:ext cx="98137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800" b="1" dirty="0">
                <a:solidFill>
                  <a:schemeClr val="tx2"/>
                </a:solidFill>
              </a:rPr>
              <a:t>마감</a:t>
            </a:r>
          </a:p>
        </p:txBody>
      </p:sp>
      <p:sp>
        <p:nvSpPr>
          <p:cNvPr id="64" name="TextBox 63"/>
          <p:cNvSpPr txBox="1"/>
          <p:nvPr/>
        </p:nvSpPr>
        <p:spPr>
          <a:xfrm>
            <a:off x="7244645" y="5819091"/>
            <a:ext cx="98137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800" b="1" dirty="0">
                <a:solidFill>
                  <a:schemeClr val="tx2"/>
                </a:solidFill>
              </a:rPr>
              <a:t>마감</a:t>
            </a:r>
          </a:p>
        </p:txBody>
      </p:sp>
      <p:sp>
        <p:nvSpPr>
          <p:cNvPr id="66" name="TextBox 65"/>
          <p:cNvSpPr txBox="1"/>
          <p:nvPr/>
        </p:nvSpPr>
        <p:spPr>
          <a:xfrm>
            <a:off x="4773604" y="6064361"/>
            <a:ext cx="117108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800" dirty="0" err="1"/>
              <a:t>초</a:t>
            </a:r>
            <a:r>
              <a:rPr lang="ko-KR" altLang="en-US" sz="800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∙</a:t>
            </a:r>
            <a:r>
              <a:rPr lang="ko-KR" altLang="en-US" sz="800" dirty="0" err="1"/>
              <a:t>중학교</a:t>
            </a:r>
            <a:endParaRPr lang="ko-KR" altLang="en-US" sz="800" dirty="0"/>
          </a:p>
        </p:txBody>
      </p:sp>
      <p:sp>
        <p:nvSpPr>
          <p:cNvPr id="67" name="TextBox 66"/>
          <p:cNvSpPr txBox="1"/>
          <p:nvPr/>
        </p:nvSpPr>
        <p:spPr>
          <a:xfrm>
            <a:off x="6357913" y="6061089"/>
            <a:ext cx="117108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800" dirty="0" err="1"/>
              <a:t>고등</a:t>
            </a:r>
            <a:r>
              <a:rPr lang="ko-KR" altLang="en-US" sz="800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∙</a:t>
            </a:r>
            <a:r>
              <a:rPr lang="ko-KR" altLang="en-US" sz="800" dirty="0" err="1"/>
              <a:t>특수학교</a:t>
            </a:r>
            <a:endParaRPr lang="ko-KR" altLang="en-US" sz="800" dirty="0"/>
          </a:p>
        </p:txBody>
      </p:sp>
      <p:cxnSp>
        <p:nvCxnSpPr>
          <p:cNvPr id="86" name="직선 연결선 91"/>
          <p:cNvCxnSpPr>
            <a:cxnSpLocks noChangeShapeType="1"/>
          </p:cNvCxnSpPr>
          <p:nvPr/>
        </p:nvCxnSpPr>
        <p:spPr bwMode="auto">
          <a:xfrm flipH="1">
            <a:off x="4288107" y="6097417"/>
            <a:ext cx="522000" cy="2933"/>
          </a:xfrm>
          <a:prstGeom prst="line">
            <a:avLst/>
          </a:prstGeom>
          <a:noFill/>
          <a:ln w="3175" algn="ctr">
            <a:solidFill>
              <a:schemeClr val="bg1">
                <a:lumMod val="50000"/>
              </a:schemeClr>
            </a:solidFill>
            <a:round/>
            <a:headEnd/>
            <a:tailEnd type="triangle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7" name="직선 연결선 91"/>
          <p:cNvCxnSpPr>
            <a:cxnSpLocks noChangeShapeType="1"/>
          </p:cNvCxnSpPr>
          <p:nvPr/>
        </p:nvCxnSpPr>
        <p:spPr bwMode="auto">
          <a:xfrm flipH="1">
            <a:off x="5877416" y="6094698"/>
            <a:ext cx="522000" cy="2933"/>
          </a:xfrm>
          <a:prstGeom prst="line">
            <a:avLst/>
          </a:prstGeom>
          <a:noFill/>
          <a:ln w="3175" algn="ctr">
            <a:solidFill>
              <a:schemeClr val="bg1">
                <a:lumMod val="50000"/>
              </a:schemeClr>
            </a:solidFill>
            <a:round/>
            <a:headEnd/>
            <a:tailEnd type="triangle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8" name="직선 연결선 91"/>
          <p:cNvCxnSpPr>
            <a:cxnSpLocks noChangeShapeType="1"/>
          </p:cNvCxnSpPr>
          <p:nvPr/>
        </p:nvCxnSpPr>
        <p:spPr bwMode="auto">
          <a:xfrm flipH="1">
            <a:off x="7483060" y="6100141"/>
            <a:ext cx="522000" cy="2933"/>
          </a:xfrm>
          <a:prstGeom prst="line">
            <a:avLst/>
          </a:prstGeom>
          <a:noFill/>
          <a:ln w="3175" algn="ctr">
            <a:solidFill>
              <a:schemeClr val="bg1">
                <a:lumMod val="50000"/>
              </a:schemeClr>
            </a:solidFill>
            <a:round/>
            <a:headEnd/>
            <a:tailEnd type="triangle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89" name="TextBox 88"/>
          <p:cNvSpPr txBox="1"/>
          <p:nvPr/>
        </p:nvSpPr>
        <p:spPr>
          <a:xfrm>
            <a:off x="3984974" y="6146278"/>
            <a:ext cx="117108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800" b="1" dirty="0" err="1">
                <a:solidFill>
                  <a:schemeClr val="tx2"/>
                </a:solidFill>
              </a:rPr>
              <a:t>마감취소</a:t>
            </a:r>
            <a:endParaRPr lang="ko-KR" altLang="en-US" sz="900" b="1" dirty="0">
              <a:solidFill>
                <a:schemeClr val="tx2"/>
              </a:solidFill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5552872" y="6144105"/>
            <a:ext cx="117108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800" b="1" dirty="0" err="1">
                <a:solidFill>
                  <a:schemeClr val="tx2"/>
                </a:solidFill>
              </a:rPr>
              <a:t>마감취소</a:t>
            </a:r>
            <a:endParaRPr lang="ko-KR" altLang="en-US" sz="900" b="1" dirty="0">
              <a:solidFill>
                <a:schemeClr val="tx2"/>
              </a:solidFill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7184855" y="6150107"/>
            <a:ext cx="117108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800" b="1" dirty="0" err="1">
                <a:solidFill>
                  <a:schemeClr val="tx2"/>
                </a:solidFill>
              </a:rPr>
              <a:t>마감취소</a:t>
            </a:r>
            <a:endParaRPr lang="ko-KR" altLang="en-US" sz="900" b="1" dirty="0">
              <a:solidFill>
                <a:schemeClr val="tx2"/>
              </a:solidFill>
            </a:endParaRPr>
          </a:p>
        </p:txBody>
      </p:sp>
      <p:sp>
        <p:nvSpPr>
          <p:cNvPr id="92" name="TextBox 91"/>
          <p:cNvSpPr txBox="1"/>
          <p:nvPr/>
        </p:nvSpPr>
        <p:spPr>
          <a:xfrm>
            <a:off x="1567823" y="6421273"/>
            <a:ext cx="635467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900" b="1" dirty="0">
                <a:solidFill>
                  <a:srgbClr val="FD5312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※ </a:t>
            </a:r>
            <a:r>
              <a:rPr lang="ko-KR" altLang="en-US" sz="900" b="1" dirty="0">
                <a:solidFill>
                  <a:srgbClr val="FD5312"/>
                </a:solidFill>
              </a:rPr>
              <a:t>관할교육지원청 관리 메뉴에서 </a:t>
            </a:r>
            <a:r>
              <a:rPr lang="ko-KR" altLang="en-US" sz="900" b="1" dirty="0" err="1">
                <a:solidFill>
                  <a:srgbClr val="FD5312"/>
                </a:solidFill>
              </a:rPr>
              <a:t>고등</a:t>
            </a:r>
            <a:r>
              <a:rPr lang="ko-KR" altLang="en-US" sz="900" b="1" dirty="0" err="1">
                <a:solidFill>
                  <a:srgbClr val="FD5312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∙특수학교를</a:t>
            </a:r>
            <a:r>
              <a:rPr lang="ko-KR" altLang="en-US" sz="900" b="1" dirty="0">
                <a:solidFill>
                  <a:srgbClr val="FD5312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교육지원청으로 설정 시</a:t>
            </a:r>
            <a:r>
              <a:rPr lang="en-US" altLang="ko-KR" sz="900" b="1" dirty="0">
                <a:solidFill>
                  <a:srgbClr val="FD5312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900" b="1" dirty="0">
                <a:solidFill>
                  <a:srgbClr val="FD5312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교육지원청에서 </a:t>
            </a:r>
            <a:r>
              <a:rPr lang="ko-KR" altLang="en-US" sz="900" b="1" dirty="0" err="1">
                <a:solidFill>
                  <a:srgbClr val="FD5312"/>
                </a:solidFill>
              </a:rPr>
              <a:t>마감처리도</a:t>
            </a:r>
            <a:r>
              <a:rPr lang="ko-KR" altLang="en-US" sz="900" b="1" dirty="0">
                <a:solidFill>
                  <a:srgbClr val="FD5312"/>
                </a:solidFill>
              </a:rPr>
              <a:t> 가능함</a:t>
            </a:r>
            <a:endParaRPr lang="en-US" altLang="ko-KR" sz="900" b="1" dirty="0">
              <a:solidFill>
                <a:srgbClr val="FD5312"/>
              </a:solidFill>
            </a:endParaRPr>
          </a:p>
        </p:txBody>
      </p:sp>
      <p:sp>
        <p:nvSpPr>
          <p:cNvPr id="93" name="TextBox 92"/>
          <p:cNvSpPr txBox="1"/>
          <p:nvPr/>
        </p:nvSpPr>
        <p:spPr>
          <a:xfrm>
            <a:off x="667752" y="5894332"/>
            <a:ext cx="808250" cy="261610"/>
          </a:xfrm>
          <a:prstGeom prst="rect">
            <a:avLst/>
          </a:prstGeom>
          <a:noFill/>
          <a:ln w="12700">
            <a:solidFill>
              <a:srgbClr val="0066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ko-KR" altLang="en-US" sz="1100" dirty="0" err="1">
                <a:latin typeface="한컴산뜻돋움" panose="02000000000000000000" pitchFamily="2" charset="-127"/>
                <a:ea typeface="한컴산뜻돋움" panose="02000000000000000000" pitchFamily="2" charset="-127"/>
              </a:rPr>
              <a:t>마감절차</a:t>
            </a:r>
            <a:endParaRPr lang="ko-KR" altLang="en-US" sz="1100" dirty="0">
              <a:latin typeface="한컴산뜻돋움" panose="02000000000000000000" pitchFamily="2" charset="-127"/>
              <a:ea typeface="한컴산뜻돋움" panose="02000000000000000000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359171989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3038" y="6453337"/>
            <a:ext cx="1902450" cy="272139"/>
          </a:xfrm>
          <a:prstGeom prst="rect">
            <a:avLst/>
          </a:prstGeom>
        </p:spPr>
      </p:pic>
      <p:sp>
        <p:nvSpPr>
          <p:cNvPr id="38" name="직사각형 37"/>
          <p:cNvSpPr/>
          <p:nvPr/>
        </p:nvSpPr>
        <p:spPr>
          <a:xfrm>
            <a:off x="-477891" y="2208765"/>
            <a:ext cx="3240360" cy="1368152"/>
          </a:xfrm>
          <a:prstGeom prst="rect">
            <a:avLst/>
          </a:prstGeom>
          <a:solidFill>
            <a:srgbClr val="58A4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ko-KR" altLang="en-US">
              <a:solidFill>
                <a:prstClr val="white"/>
              </a:solidFill>
              <a:latin typeface="맑은 고딕"/>
              <a:ea typeface="맑은 고딕" panose="020B0503020000020004" pitchFamily="50" charset="-127"/>
            </a:endParaRPr>
          </a:p>
        </p:txBody>
      </p:sp>
      <p:sp>
        <p:nvSpPr>
          <p:cNvPr id="40" name="직사각형 39"/>
          <p:cNvSpPr/>
          <p:nvPr/>
        </p:nvSpPr>
        <p:spPr>
          <a:xfrm>
            <a:off x="3698573" y="2208765"/>
            <a:ext cx="6208119" cy="1368152"/>
          </a:xfrm>
          <a:prstGeom prst="rect">
            <a:avLst/>
          </a:prstGeom>
          <a:solidFill>
            <a:srgbClr val="137D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ko-KR" altLang="en-US">
              <a:solidFill>
                <a:prstClr val="white"/>
              </a:solidFill>
              <a:latin typeface="맑은 고딕"/>
              <a:ea typeface="맑은 고딕" panose="020B0503020000020004" pitchFamily="50" charset="-127"/>
            </a:endParaRPr>
          </a:p>
        </p:txBody>
      </p:sp>
      <p:sp>
        <p:nvSpPr>
          <p:cNvPr id="42" name="타원 41"/>
          <p:cNvSpPr/>
          <p:nvPr/>
        </p:nvSpPr>
        <p:spPr>
          <a:xfrm>
            <a:off x="3122509" y="2208765"/>
            <a:ext cx="1296144" cy="1368152"/>
          </a:xfrm>
          <a:prstGeom prst="ellipse">
            <a:avLst/>
          </a:prstGeom>
          <a:solidFill>
            <a:srgbClr val="137D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ko-KR" altLang="en-US">
              <a:solidFill>
                <a:prstClr val="white"/>
              </a:solidFill>
              <a:latin typeface="맑은 고딕"/>
              <a:ea typeface="맑은 고딕" panose="020B0503020000020004" pitchFamily="50" charset="-127"/>
            </a:endParaRPr>
          </a:p>
        </p:txBody>
      </p:sp>
      <p:sp>
        <p:nvSpPr>
          <p:cNvPr id="41" name="타원 40"/>
          <p:cNvSpPr/>
          <p:nvPr/>
        </p:nvSpPr>
        <p:spPr>
          <a:xfrm>
            <a:off x="2186405" y="2208765"/>
            <a:ext cx="1152128" cy="1368152"/>
          </a:xfrm>
          <a:prstGeom prst="ellipse">
            <a:avLst/>
          </a:prstGeom>
          <a:solidFill>
            <a:srgbClr val="58A4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ko-KR" altLang="en-US" dirty="0">
              <a:solidFill>
                <a:prstClr val="white"/>
              </a:solidFill>
              <a:latin typeface="맑은 고딕"/>
              <a:ea typeface="맑은 고딕" panose="020B0503020000020004" pitchFamily="50" charset="-127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1754357" y="2496797"/>
            <a:ext cx="11521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altLang="ko-KR" sz="4000" b="1" dirty="0">
                <a:solidFill>
                  <a:prstClr val="white"/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rPr>
              <a:t>03</a:t>
            </a:r>
            <a:endParaRPr lang="ko-KR" altLang="en-US" sz="4000" b="1" dirty="0">
              <a:solidFill>
                <a:prstClr val="white"/>
              </a:solidFill>
              <a:latin typeface="나눔스퀘어라운드 ExtraBold" panose="020B0600000101010101" pitchFamily="50" charset="-127"/>
              <a:ea typeface="나눔스퀘어라운드 ExtraBold" panose="020B0600000101010101" pitchFamily="50" charset="-127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3590561" y="2424789"/>
            <a:ext cx="588408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ko-KR" altLang="en-US" sz="1600" b="1" dirty="0" err="1">
                <a:solidFill>
                  <a:prstClr val="white"/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rPr>
              <a:t>나이스</a:t>
            </a:r>
            <a:r>
              <a:rPr lang="ko-KR" altLang="en-US" sz="1600" b="1" dirty="0">
                <a:solidFill>
                  <a:prstClr val="white"/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rPr>
              <a:t> </a:t>
            </a:r>
            <a:r>
              <a:rPr lang="ko-KR" altLang="en-US" sz="1600" b="1" dirty="0" err="1">
                <a:solidFill>
                  <a:prstClr val="white"/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rPr>
              <a:t>학생정서</a:t>
            </a:r>
            <a:r>
              <a:rPr lang="en-US" altLang="ko-KR" sz="1600" b="1" dirty="0">
                <a:solidFill>
                  <a:prstClr val="whit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·</a:t>
            </a:r>
            <a:r>
              <a:rPr lang="ko-KR" altLang="en-US" sz="1600" b="1" dirty="0">
                <a:solidFill>
                  <a:prstClr val="whit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행동특성검사</a:t>
            </a:r>
            <a:endParaRPr lang="en-US" altLang="ko-KR" sz="1600" b="1" dirty="0">
              <a:solidFill>
                <a:prstClr val="white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>
              <a:defRPr/>
            </a:pPr>
            <a:r>
              <a:rPr lang="ko-KR" altLang="en-US" sz="2800" b="1" dirty="0" err="1">
                <a:solidFill>
                  <a:prstClr val="white"/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rPr>
              <a:t>교육지원청</a:t>
            </a:r>
            <a:r>
              <a:rPr lang="ko-KR" altLang="en-US" sz="2800" b="1" dirty="0">
                <a:solidFill>
                  <a:prstClr val="white"/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rPr>
              <a:t> 업무 처리 절차 및 화면</a:t>
            </a:r>
            <a:endParaRPr lang="ko-KR" altLang="en-US" sz="3200" b="1" dirty="0">
              <a:solidFill>
                <a:prstClr val="white"/>
              </a:solidFill>
              <a:latin typeface="나눔스퀘어라운드 ExtraBold" panose="020B0600000101010101" pitchFamily="50" charset="-127"/>
              <a:ea typeface="나눔스퀘어라운드 ExtraBold" panose="020B0600000101010101" pitchFamily="50" charset="-127"/>
            </a:endParaRPr>
          </a:p>
        </p:txBody>
      </p:sp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>
          <a:xfrm>
            <a:off x="920552" y="6349608"/>
            <a:ext cx="2133600" cy="365125"/>
          </a:xfrm>
        </p:spPr>
        <p:txBody>
          <a:bodyPr/>
          <a:lstStyle/>
          <a:p>
            <a:pPr>
              <a:defRPr/>
            </a:pPr>
            <a:fld id="{0D87E827-B159-48EA-8EB9-649F6CF66B96}" type="slidenum">
              <a:rPr lang="ko-KR" altLang="en-US" sz="1400" b="1">
                <a:solidFill>
                  <a:prstClr val="black">
                    <a:tint val="75000"/>
                  </a:prstClr>
                </a:solidFill>
                <a:latin typeface="나눔스퀘어라운드 ExtraBold" panose="020B0600000101010101" charset="-127"/>
                <a:ea typeface="나눔스퀘어라운드 ExtraBold" panose="020B0600000101010101" charset="-127"/>
              </a:rPr>
              <a:pPr>
                <a:defRPr/>
              </a:pPr>
              <a:t>40</a:t>
            </a:fld>
            <a:endParaRPr lang="ko-KR" altLang="en-US" sz="1400" b="1" dirty="0">
              <a:solidFill>
                <a:prstClr val="black">
                  <a:tint val="75000"/>
                </a:prstClr>
              </a:solidFill>
              <a:latin typeface="나눔스퀘어라운드 ExtraBold" panose="020B0600000101010101" charset="-127"/>
              <a:ea typeface="나눔스퀘어라운드 ExtraBold" panose="020B0600000101010101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728875015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1228" y="1777118"/>
            <a:ext cx="9360000" cy="4199352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</p:pic>
      <p:sp>
        <p:nvSpPr>
          <p:cNvPr id="93" name="TextBox 4">
            <a:extLst>
              <a:ext uri="{FF2B5EF4-FFF2-40B4-BE49-F238E27FC236}">
                <a16:creationId xmlns:a16="http://schemas.microsoft.com/office/drawing/2014/main" xmlns="" id="{B2A2134E-34A5-422C-8D66-092F6558A4F0}"/>
              </a:ext>
            </a:extLst>
          </p:cNvPr>
          <p:cNvSpPr txBox="1"/>
          <p:nvPr/>
        </p:nvSpPr>
        <p:spPr>
          <a:xfrm>
            <a:off x="96327" y="39171"/>
            <a:ext cx="51569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000" b="1" spc="-70" dirty="0" err="1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교육지원청</a:t>
            </a:r>
            <a:r>
              <a:rPr lang="ko-KR" altLang="en-US" sz="2000" b="1" spc="-7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주요 업무처리 방법</a:t>
            </a:r>
          </a:p>
        </p:txBody>
      </p:sp>
      <p:grpSp>
        <p:nvGrpSpPr>
          <p:cNvPr id="25" name="그룹 24"/>
          <p:cNvGrpSpPr/>
          <p:nvPr/>
        </p:nvGrpSpPr>
        <p:grpSpPr>
          <a:xfrm>
            <a:off x="4829695" y="802347"/>
            <a:ext cx="4803255" cy="550546"/>
            <a:chOff x="4451691" y="935355"/>
            <a:chExt cx="5181259" cy="550546"/>
          </a:xfrm>
        </p:grpSpPr>
        <p:sp>
          <p:nvSpPr>
            <p:cNvPr id="26" name="사각형: 둥근 모서리 81">
              <a:extLst>
                <a:ext uri="{FF2B5EF4-FFF2-40B4-BE49-F238E27FC236}">
                  <a16:creationId xmlns:a16="http://schemas.microsoft.com/office/drawing/2014/main" xmlns="" id="{E908EED5-9D07-442C-87CA-697451B62CB7}"/>
                </a:ext>
              </a:extLst>
            </p:cNvPr>
            <p:cNvSpPr/>
            <p:nvPr/>
          </p:nvSpPr>
          <p:spPr>
            <a:xfrm>
              <a:off x="4451691" y="935355"/>
              <a:ext cx="5181259" cy="550546"/>
            </a:xfrm>
            <a:prstGeom prst="roundRect">
              <a:avLst>
                <a:gd name="adj" fmla="val 6492"/>
              </a:avLst>
            </a:prstGeom>
            <a:solidFill>
              <a:schemeClr val="bg1"/>
            </a:solidFill>
            <a:ln w="6350">
              <a:solidFill>
                <a:schemeClr val="bg1">
                  <a:lumMod val="75000"/>
                </a:schemeClr>
              </a:solidFill>
            </a:ln>
            <a:effectLst>
              <a:outerShdw blurRad="88900" dist="635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defTabSz="1090746" fontAlgn="ctr" latinLnBrk="0">
                <a:buClr>
                  <a:srgbClr val="336699"/>
                </a:buClr>
                <a:defRPr/>
              </a:pPr>
              <a:endParaRPr kumimoji="1" lang="en-US" altLang="ko-KR" sz="200" b="1" kern="0" dirty="0">
                <a:ln w="0">
                  <a:solidFill>
                    <a:srgbClr val="0B4355">
                      <a:alpha val="5000"/>
                    </a:srgbClr>
                  </a:solidFill>
                </a:ln>
                <a:solidFill>
                  <a:srgbClr val="C00000"/>
                </a:solidFill>
                <a:latin typeface="+mn-ea"/>
                <a:sym typeface="Wingdings" pitchFamily="2" charset="2"/>
              </a:endParaRPr>
            </a:p>
          </p:txBody>
        </p:sp>
        <p:sp>
          <p:nvSpPr>
            <p:cNvPr id="28" name="Rectangle 113"/>
            <p:cNvSpPr>
              <a:spLocks noChangeArrowheads="1"/>
            </p:cNvSpPr>
            <p:nvPr/>
          </p:nvSpPr>
          <p:spPr bwMode="auto">
            <a:xfrm>
              <a:off x="4630110" y="1209893"/>
              <a:ext cx="960313" cy="195461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75000"/>
                </a:schemeClr>
              </a:solidFill>
              <a:headEnd/>
              <a:tailEnd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0" tIns="0" rIns="0" bIns="0" anchor="ctr"/>
            <a:lstStyle/>
            <a:p>
              <a:pPr algn="ctr"/>
              <a:r>
                <a:rPr lang="ko-KR" alt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  <a:cs typeface="돋음"/>
                </a:rPr>
                <a:t>공지사항관리</a:t>
              </a:r>
            </a:p>
          </p:txBody>
        </p:sp>
        <p:sp>
          <p:nvSpPr>
            <p:cNvPr id="29" name="Rectangle 113"/>
            <p:cNvSpPr>
              <a:spLocks noChangeArrowheads="1"/>
            </p:cNvSpPr>
            <p:nvPr/>
          </p:nvSpPr>
          <p:spPr bwMode="auto">
            <a:xfrm>
              <a:off x="4630109" y="1040614"/>
              <a:ext cx="960314" cy="169279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chemeClr val="bg1">
                  <a:lumMod val="75000"/>
                </a:schemeClr>
              </a:solidFill>
              <a:headEnd/>
              <a:tailEnd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0" tIns="20893" rIns="0" bIns="0" anchor="ctr"/>
            <a:lstStyle/>
            <a:p>
              <a:pPr algn="ctr"/>
              <a:r>
                <a:rPr lang="ko-KR" alt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  <a:cs typeface="돋음"/>
                </a:rPr>
                <a:t>나이스</a:t>
              </a:r>
              <a:r>
                <a:rPr lang="en-US" altLang="ko-KR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  <a:cs typeface="돋음"/>
                </a:rPr>
                <a:t>(</a:t>
              </a:r>
              <a:r>
                <a:rPr lang="ko-KR" alt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  <a:cs typeface="돋음"/>
                </a:rPr>
                <a:t>교육부</a:t>
              </a:r>
              <a:r>
                <a:rPr lang="en-US" altLang="ko-KR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  <a:cs typeface="돋음"/>
                </a:rPr>
                <a:t>)</a:t>
              </a:r>
              <a:endParaRPr lang="ko-KR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돋음"/>
              </a:endParaRPr>
            </a:p>
          </p:txBody>
        </p:sp>
        <p:sp>
          <p:nvSpPr>
            <p:cNvPr id="33" name="Rectangle 113"/>
            <p:cNvSpPr>
              <a:spLocks noChangeArrowheads="1"/>
            </p:cNvSpPr>
            <p:nvPr/>
          </p:nvSpPr>
          <p:spPr bwMode="auto">
            <a:xfrm>
              <a:off x="6561681" y="1209893"/>
              <a:ext cx="960313" cy="195461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75000"/>
                </a:schemeClr>
              </a:solidFill>
              <a:headEnd/>
              <a:tailEnd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0" tIns="0" rIns="0" bIns="0" anchor="ctr"/>
            <a:lstStyle/>
            <a:p>
              <a:pPr algn="ctr"/>
              <a:r>
                <a:rPr lang="ko-KR" alt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  <a:cs typeface="돋음"/>
                </a:rPr>
                <a:t>공지사항관리</a:t>
              </a:r>
            </a:p>
          </p:txBody>
        </p:sp>
        <p:sp>
          <p:nvSpPr>
            <p:cNvPr id="34" name="Rectangle 113"/>
            <p:cNvSpPr>
              <a:spLocks noChangeArrowheads="1"/>
            </p:cNvSpPr>
            <p:nvPr/>
          </p:nvSpPr>
          <p:spPr bwMode="auto">
            <a:xfrm>
              <a:off x="6561680" y="1040614"/>
              <a:ext cx="960314" cy="169279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chemeClr val="bg1">
                  <a:lumMod val="75000"/>
                </a:schemeClr>
              </a:solidFill>
              <a:headEnd/>
              <a:tailEnd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0" tIns="20893" rIns="0" bIns="0" anchor="ctr"/>
            <a:lstStyle/>
            <a:p>
              <a:pPr algn="ctr"/>
              <a:r>
                <a:rPr lang="ko-KR" alt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  <a:cs typeface="돋음"/>
                </a:rPr>
                <a:t>나이스</a:t>
              </a:r>
              <a:r>
                <a:rPr lang="en-US" altLang="ko-KR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  <a:cs typeface="돋음"/>
                </a:rPr>
                <a:t>(</a:t>
              </a:r>
              <a:r>
                <a:rPr lang="ko-KR" alt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  <a:cs typeface="돋음"/>
                </a:rPr>
                <a:t>교육청</a:t>
              </a:r>
              <a:r>
                <a:rPr lang="en-US" altLang="ko-KR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  <a:cs typeface="돋음"/>
                </a:rPr>
                <a:t>)</a:t>
              </a:r>
              <a:endParaRPr lang="ko-KR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돋음"/>
              </a:endParaRPr>
            </a:p>
          </p:txBody>
        </p:sp>
        <p:grpSp>
          <p:nvGrpSpPr>
            <p:cNvPr id="35" name="그룹 34"/>
            <p:cNvGrpSpPr/>
            <p:nvPr/>
          </p:nvGrpSpPr>
          <p:grpSpPr>
            <a:xfrm>
              <a:off x="8493249" y="1040615"/>
              <a:ext cx="960314" cy="364740"/>
              <a:chOff x="4667507" y="2629418"/>
              <a:chExt cx="1286056" cy="835747"/>
            </a:xfrm>
          </p:grpSpPr>
          <p:sp>
            <p:nvSpPr>
              <p:cNvPr id="38" name="Rectangle 113"/>
              <p:cNvSpPr>
                <a:spLocks noChangeArrowheads="1"/>
              </p:cNvSpPr>
              <p:nvPr/>
            </p:nvSpPr>
            <p:spPr bwMode="auto">
              <a:xfrm>
                <a:off x="4667508" y="3017293"/>
                <a:ext cx="1286055" cy="44787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800" dirty="0">
                    <a:solidFill>
                      <a:schemeClr val="tx1"/>
                    </a:solidFill>
                    <a:latin typeface="나눔바른고딕" panose="020B0603020101020101" pitchFamily="50" charset="-127"/>
                    <a:ea typeface="나눔바른고딕" panose="020B0603020101020101" pitchFamily="50" charset="-127"/>
                    <a:cs typeface="돋음"/>
                  </a:rPr>
                  <a:t>공지사항조회</a:t>
                </a:r>
              </a:p>
            </p:txBody>
          </p:sp>
          <p:sp>
            <p:nvSpPr>
              <p:cNvPr id="39" name="Rectangle 113"/>
              <p:cNvSpPr>
                <a:spLocks noChangeArrowheads="1"/>
              </p:cNvSpPr>
              <p:nvPr/>
            </p:nvSpPr>
            <p:spPr bwMode="auto">
              <a:xfrm>
                <a:off x="4667507" y="2629418"/>
                <a:ext cx="1286056" cy="387875"/>
              </a:xfrm>
              <a:prstGeom prst="rect">
                <a:avLst/>
              </a:prstGeom>
              <a:solidFill>
                <a:srgbClr val="006600"/>
              </a:solidFill>
              <a:ln>
                <a:solidFill>
                  <a:srgbClr val="006600"/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dirty="0" err="1">
                    <a:solidFill>
                      <a:schemeClr val="bg1"/>
                    </a:solidFill>
                    <a:latin typeface="나눔바른고딕" panose="020B0603020101020101" pitchFamily="50" charset="-127"/>
                    <a:ea typeface="나눔바른고딕" panose="020B0603020101020101" pitchFamily="50" charset="-127"/>
                    <a:cs typeface="돋음"/>
                  </a:rPr>
                  <a:t>나이스</a:t>
                </a:r>
                <a:r>
                  <a:rPr lang="en-US" altLang="ko-KR" sz="800" dirty="0">
                    <a:solidFill>
                      <a:schemeClr val="bg1"/>
                    </a:solidFill>
                    <a:latin typeface="나눔바른고딕" panose="020B0603020101020101" pitchFamily="50" charset="-127"/>
                    <a:ea typeface="나눔바른고딕" panose="020B0603020101020101" pitchFamily="50" charset="-127"/>
                    <a:cs typeface="돋음"/>
                  </a:rPr>
                  <a:t>(</a:t>
                </a:r>
                <a:r>
                  <a:rPr lang="ko-KR" altLang="en-US" sz="800" dirty="0" err="1">
                    <a:solidFill>
                      <a:schemeClr val="bg1"/>
                    </a:solidFill>
                    <a:latin typeface="나눔바른고딕" panose="020B0603020101020101" pitchFamily="50" charset="-127"/>
                    <a:ea typeface="나눔바른고딕" panose="020B0603020101020101" pitchFamily="50" charset="-127"/>
                    <a:cs typeface="돋음"/>
                  </a:rPr>
                  <a:t>교육지원청</a:t>
                </a:r>
                <a:r>
                  <a:rPr lang="en-US" altLang="ko-KR" sz="800" dirty="0">
                    <a:solidFill>
                      <a:schemeClr val="bg1"/>
                    </a:solidFill>
                    <a:latin typeface="나눔바른고딕" panose="020B0603020101020101" pitchFamily="50" charset="-127"/>
                    <a:ea typeface="나눔바른고딕" panose="020B0603020101020101" pitchFamily="50" charset="-127"/>
                    <a:cs typeface="돋음"/>
                  </a:rPr>
                  <a:t>)</a:t>
                </a:r>
                <a:endParaRPr lang="ko-KR" altLang="en-US" sz="800" dirty="0">
                  <a:solidFill>
                    <a:schemeClr val="bg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  <a:cs typeface="돋음"/>
                </a:endParaRPr>
              </a:p>
            </p:txBody>
          </p:sp>
        </p:grpSp>
        <p:cxnSp>
          <p:nvCxnSpPr>
            <p:cNvPr id="36" name="직선 화살표 연결선 35"/>
            <p:cNvCxnSpPr/>
            <p:nvPr/>
          </p:nvCxnSpPr>
          <p:spPr>
            <a:xfrm>
              <a:off x="5590423" y="1241120"/>
              <a:ext cx="971258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직선 화살표 연결선 36"/>
            <p:cNvCxnSpPr/>
            <p:nvPr/>
          </p:nvCxnSpPr>
          <p:spPr>
            <a:xfrm>
              <a:off x="7521994" y="1241120"/>
              <a:ext cx="971256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" name="직사각형 18"/>
          <p:cNvSpPr/>
          <p:nvPr/>
        </p:nvSpPr>
        <p:spPr>
          <a:xfrm>
            <a:off x="1570854" y="2773069"/>
            <a:ext cx="8024496" cy="383054"/>
          </a:xfrm>
          <a:prstGeom prst="rect">
            <a:avLst/>
          </a:prstGeom>
          <a:noFill/>
          <a:ln w="25400">
            <a:solidFill>
              <a:srgbClr val="FD531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4" name="모서리가 둥근 직사각형 23">
            <a:extLst>
              <a:ext uri="{FF2B5EF4-FFF2-40B4-BE49-F238E27FC236}">
                <a16:creationId xmlns:a16="http://schemas.microsoft.com/office/drawing/2014/main" xmlns="" id="{A48839FD-54EA-214C-BE98-4BDD2DF3094C}"/>
              </a:ext>
            </a:extLst>
          </p:cNvPr>
          <p:cNvSpPr/>
          <p:nvPr/>
        </p:nvSpPr>
        <p:spPr>
          <a:xfrm>
            <a:off x="163006" y="802347"/>
            <a:ext cx="3637469" cy="669006"/>
          </a:xfrm>
          <a:prstGeom prst="roundRect">
            <a:avLst>
              <a:gd name="adj" fmla="val 50000"/>
            </a:avLst>
          </a:prstGeom>
          <a:solidFill>
            <a:srgbClr val="E2F0D9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1. </a:t>
            </a:r>
            <a:r>
              <a:rPr lang="ko-KR" altLang="en-US" sz="1400" b="1" dirty="0" err="1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교육지원청</a:t>
            </a:r>
            <a:r>
              <a:rPr lang="ko-KR" altLang="en-US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– </a:t>
            </a:r>
            <a:r>
              <a:rPr lang="ko-KR" altLang="en-US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자료관리</a:t>
            </a:r>
            <a:endParaRPr lang="en-US" altLang="ko-KR" sz="1400" b="1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66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r>
              <a:rPr lang="en-US" altLang="ko-KR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1.1. </a:t>
            </a:r>
            <a:r>
              <a:rPr lang="ko-KR" altLang="en-US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공지사항관리</a:t>
            </a:r>
          </a:p>
        </p:txBody>
      </p:sp>
      <p:sp>
        <p:nvSpPr>
          <p:cNvPr id="20" name="직사각형 19">
            <a:extLst>
              <a:ext uri="{FF2B5EF4-FFF2-40B4-BE49-F238E27FC236}">
                <a16:creationId xmlns:a16="http://schemas.microsoft.com/office/drawing/2014/main" xmlns="" id="{7E13B21E-D9E5-4BE6-AB9C-ADCDEF6AE8BD}"/>
              </a:ext>
            </a:extLst>
          </p:cNvPr>
          <p:cNvSpPr/>
          <p:nvPr/>
        </p:nvSpPr>
        <p:spPr>
          <a:xfrm>
            <a:off x="347368" y="6087968"/>
            <a:ext cx="6906214" cy="203133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교육부 및 교육청에서 등록한 공지사항을 조회함</a:t>
            </a:r>
            <a:endParaRPr lang="en-US" altLang="ko-KR" sz="1100" b="1" dirty="0">
              <a:ln>
                <a:solidFill>
                  <a:schemeClr val="tx1">
                    <a:lumMod val="85000"/>
                    <a:lumOff val="15000"/>
                    <a:alpha val="0"/>
                  </a:schemeClr>
                </a:solidFill>
              </a:ln>
              <a:solidFill>
                <a:srgbClr val="FD5312"/>
              </a:solidFill>
              <a:latin typeface="나눔바른고딕" panose="020B0600000101010101" charset="-127"/>
              <a:ea typeface="나눔바른고딕" panose="020B0600000101010101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266733908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6521" y="1779588"/>
            <a:ext cx="9360000" cy="4199352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</p:pic>
      <p:sp>
        <p:nvSpPr>
          <p:cNvPr id="93" name="TextBox 4">
            <a:extLst>
              <a:ext uri="{FF2B5EF4-FFF2-40B4-BE49-F238E27FC236}">
                <a16:creationId xmlns:a16="http://schemas.microsoft.com/office/drawing/2014/main" xmlns="" id="{B2A2134E-34A5-422C-8D66-092F6558A4F0}"/>
              </a:ext>
            </a:extLst>
          </p:cNvPr>
          <p:cNvSpPr txBox="1"/>
          <p:nvPr/>
        </p:nvSpPr>
        <p:spPr>
          <a:xfrm>
            <a:off x="96327" y="39171"/>
            <a:ext cx="51569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000" b="1" spc="-70" dirty="0" err="1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교육지원청</a:t>
            </a:r>
            <a:r>
              <a:rPr lang="ko-KR" altLang="en-US" sz="2000" b="1" spc="-7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주요 업무처리 방법</a:t>
            </a:r>
          </a:p>
        </p:txBody>
      </p:sp>
      <p:sp>
        <p:nvSpPr>
          <p:cNvPr id="51" name="사각형: 둥근 모서리 81">
            <a:extLst>
              <a:ext uri="{FF2B5EF4-FFF2-40B4-BE49-F238E27FC236}">
                <a16:creationId xmlns:a16="http://schemas.microsoft.com/office/drawing/2014/main" xmlns="" id="{E908EED5-9D07-442C-87CA-697451B62CB7}"/>
              </a:ext>
            </a:extLst>
          </p:cNvPr>
          <p:cNvSpPr/>
          <p:nvPr/>
        </p:nvSpPr>
        <p:spPr>
          <a:xfrm>
            <a:off x="4829695" y="802347"/>
            <a:ext cx="4803255" cy="550546"/>
          </a:xfrm>
          <a:prstGeom prst="roundRect">
            <a:avLst>
              <a:gd name="adj" fmla="val 6492"/>
            </a:avLst>
          </a:prstGeom>
          <a:solidFill>
            <a:schemeClr val="bg1"/>
          </a:solidFill>
          <a:ln w="6350">
            <a:solidFill>
              <a:schemeClr val="bg1">
                <a:lumMod val="75000"/>
              </a:schemeClr>
            </a:solidFill>
          </a:ln>
          <a:effectLst>
            <a:outerShdw blurRad="889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defTabSz="1090746" fontAlgn="ctr" latinLnBrk="0">
              <a:buClr>
                <a:srgbClr val="336699"/>
              </a:buClr>
              <a:defRPr/>
            </a:pPr>
            <a:endParaRPr kumimoji="1" lang="en-US" altLang="ko-KR" sz="200" b="1" kern="0" dirty="0">
              <a:ln w="0">
                <a:solidFill>
                  <a:srgbClr val="0B4355">
                    <a:alpha val="5000"/>
                  </a:srgbClr>
                </a:solidFill>
              </a:ln>
              <a:solidFill>
                <a:srgbClr val="C00000"/>
              </a:solidFill>
              <a:latin typeface="나눔바른고딕" panose="020B0600000101010101" charset="-127"/>
              <a:ea typeface="나눔바른고딕" panose="020B0600000101010101" charset="-127"/>
              <a:sym typeface="Wingdings" pitchFamily="2" charset="2"/>
            </a:endParaRPr>
          </a:p>
        </p:txBody>
      </p:sp>
      <p:grpSp>
        <p:nvGrpSpPr>
          <p:cNvPr id="2" name="그룹 1"/>
          <p:cNvGrpSpPr/>
          <p:nvPr/>
        </p:nvGrpSpPr>
        <p:grpSpPr>
          <a:xfrm>
            <a:off x="4995096" y="907606"/>
            <a:ext cx="4458467" cy="364741"/>
            <a:chOff x="4995096" y="907606"/>
            <a:chExt cx="4471554" cy="364741"/>
          </a:xfrm>
        </p:grpSpPr>
        <p:grpSp>
          <p:nvGrpSpPr>
            <p:cNvPr id="56" name="그룹 55"/>
            <p:cNvGrpSpPr/>
            <p:nvPr/>
          </p:nvGrpSpPr>
          <p:grpSpPr>
            <a:xfrm>
              <a:off x="8576397" y="907607"/>
              <a:ext cx="890253" cy="364740"/>
              <a:chOff x="4667507" y="2629418"/>
              <a:chExt cx="1286056" cy="835747"/>
            </a:xfrm>
          </p:grpSpPr>
          <p:sp>
            <p:nvSpPr>
              <p:cNvPr id="59" name="Rectangle 113"/>
              <p:cNvSpPr>
                <a:spLocks noChangeArrowheads="1"/>
              </p:cNvSpPr>
              <p:nvPr/>
            </p:nvSpPr>
            <p:spPr bwMode="auto">
              <a:xfrm>
                <a:off x="4667508" y="3017293"/>
                <a:ext cx="1286055" cy="44787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ko-KR" altLang="en-US" sz="8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검사지조회</a:t>
                </a:r>
                <a:endParaRPr lang="ko-KR" alt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  <p:sp>
            <p:nvSpPr>
              <p:cNvPr id="60" name="Rectangle 113"/>
              <p:cNvSpPr>
                <a:spLocks noChangeArrowheads="1"/>
              </p:cNvSpPr>
              <p:nvPr/>
            </p:nvSpPr>
            <p:spPr bwMode="auto">
              <a:xfrm>
                <a:off x="4667507" y="2629418"/>
                <a:ext cx="1286056" cy="387875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ko-KR" altLang="en-US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</a:t>
                </a:r>
                <a:r>
                  <a:rPr lang="en-US" altLang="ko-KR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cxnSp>
          <p:nvCxnSpPr>
            <p:cNvPr id="57" name="직선 화살표 연결선 56"/>
            <p:cNvCxnSpPr/>
            <p:nvPr/>
          </p:nvCxnSpPr>
          <p:spPr>
            <a:xfrm>
              <a:off x="5789810" y="1108112"/>
              <a:ext cx="900399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직선 화살표 연결선 57"/>
            <p:cNvCxnSpPr/>
            <p:nvPr/>
          </p:nvCxnSpPr>
          <p:spPr>
            <a:xfrm>
              <a:off x="7676001" y="1108112"/>
              <a:ext cx="900397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Rectangle 113"/>
            <p:cNvSpPr>
              <a:spLocks noChangeArrowheads="1"/>
            </p:cNvSpPr>
            <p:nvPr/>
          </p:nvSpPr>
          <p:spPr bwMode="auto">
            <a:xfrm>
              <a:off x="4995097" y="1076885"/>
              <a:ext cx="890252" cy="195461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75000"/>
                </a:schemeClr>
              </a:solidFill>
              <a:headEnd/>
              <a:tailEnd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0" tIns="0" rIns="0" bIns="0" anchor="ctr"/>
            <a:lstStyle/>
            <a:p>
              <a:pPr algn="ctr"/>
              <a:r>
                <a:rPr lang="ko-KR" altLang="en-US" sz="8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검사지관리</a:t>
              </a:r>
              <a:endParaRPr lang="ko-KR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나눔바른고딕" panose="020B0600000101010101" charset="-127"/>
                <a:ea typeface="나눔바른고딕" panose="020B0600000101010101" charset="-127"/>
                <a:cs typeface="돋음"/>
              </a:endParaRPr>
            </a:p>
          </p:txBody>
        </p:sp>
        <p:sp>
          <p:nvSpPr>
            <p:cNvPr id="53" name="Rectangle 113"/>
            <p:cNvSpPr>
              <a:spLocks noChangeArrowheads="1"/>
            </p:cNvSpPr>
            <p:nvPr/>
          </p:nvSpPr>
          <p:spPr bwMode="auto">
            <a:xfrm>
              <a:off x="4995096" y="907606"/>
              <a:ext cx="890253" cy="169279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chemeClr val="bg1">
                  <a:lumMod val="75000"/>
                </a:schemeClr>
              </a:solidFill>
              <a:headEnd/>
              <a:tailEnd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0" tIns="20893" rIns="0" bIns="0" anchor="ctr"/>
            <a:lstStyle/>
            <a:p>
              <a:pPr algn="ctr"/>
              <a:r>
                <a:rPr lang="ko-KR" alt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나이스</a:t>
              </a:r>
              <a:r>
                <a:rPr lang="en-US" altLang="ko-KR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(</a:t>
              </a:r>
              <a:r>
                <a:rPr lang="ko-KR" alt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교육부</a:t>
              </a:r>
              <a:r>
                <a:rPr lang="en-US" altLang="ko-KR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)</a:t>
              </a:r>
              <a:endParaRPr lang="ko-KR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나눔바른고딕" panose="020B0600000101010101" charset="-127"/>
                <a:ea typeface="나눔바른고딕" panose="020B0600000101010101" charset="-127"/>
                <a:cs typeface="돋음"/>
              </a:endParaRPr>
            </a:p>
          </p:txBody>
        </p:sp>
        <p:sp>
          <p:nvSpPr>
            <p:cNvPr id="54" name="Rectangle 113"/>
            <p:cNvSpPr>
              <a:spLocks noChangeArrowheads="1"/>
            </p:cNvSpPr>
            <p:nvPr/>
          </p:nvSpPr>
          <p:spPr bwMode="auto">
            <a:xfrm>
              <a:off x="6692272" y="1076885"/>
              <a:ext cx="1077205" cy="195461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75000"/>
                </a:schemeClr>
              </a:solidFill>
              <a:headEnd/>
              <a:tailEnd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0" tIns="0" rIns="0" bIns="0" anchor="ctr"/>
            <a:lstStyle/>
            <a:p>
              <a:pPr algn="ctr"/>
              <a:r>
                <a:rPr lang="ko-KR" altLang="en-US" sz="800" dirty="0" err="1">
                  <a:solidFill>
                    <a:srgbClr val="000000"/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검사지조회</a:t>
              </a:r>
              <a:endParaRPr lang="ko-KR" altLang="en-US" sz="800" dirty="0">
                <a:solidFill>
                  <a:srgbClr val="000000"/>
                </a:solidFill>
                <a:latin typeface="나눔바른고딕" panose="020B0600000101010101" charset="-127"/>
                <a:ea typeface="나눔바른고딕" panose="020B0600000101010101" charset="-127"/>
                <a:cs typeface="돋음"/>
              </a:endParaRPr>
            </a:p>
          </p:txBody>
        </p:sp>
        <p:sp>
          <p:nvSpPr>
            <p:cNvPr id="55" name="Rectangle 113"/>
            <p:cNvSpPr>
              <a:spLocks noChangeArrowheads="1"/>
            </p:cNvSpPr>
            <p:nvPr/>
          </p:nvSpPr>
          <p:spPr bwMode="auto">
            <a:xfrm>
              <a:off x="6692271" y="907606"/>
              <a:ext cx="1077206" cy="169279"/>
            </a:xfrm>
            <a:prstGeom prst="rect">
              <a:avLst/>
            </a:prstGeom>
            <a:solidFill>
              <a:srgbClr val="006600"/>
            </a:solidFill>
            <a:ln>
              <a:solidFill>
                <a:srgbClr val="006600"/>
              </a:solidFill>
              <a:headEnd/>
              <a:tailEnd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0" tIns="20893" rIns="0" bIns="0" anchor="ctr"/>
            <a:lstStyle/>
            <a:p>
              <a:pPr algn="ctr"/>
              <a:r>
                <a:rPr lang="ko-KR" altLang="en-US" sz="800" dirty="0">
                  <a:solidFill>
                    <a:schemeClr val="bg1"/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나이스</a:t>
              </a:r>
              <a:r>
                <a:rPr lang="en-US" altLang="ko-KR" sz="800" dirty="0">
                  <a:solidFill>
                    <a:schemeClr val="bg1"/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(</a:t>
              </a:r>
              <a:r>
                <a:rPr lang="ko-KR" altLang="en-US" sz="800" dirty="0">
                  <a:solidFill>
                    <a:schemeClr val="bg1"/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교육</a:t>
              </a:r>
              <a:r>
                <a:rPr lang="en-US" altLang="ko-KR" sz="800" dirty="0">
                  <a:solidFill>
                    <a:schemeClr val="bg1"/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(</a:t>
              </a:r>
              <a:r>
                <a:rPr lang="ko-KR" altLang="en-US" sz="800" dirty="0">
                  <a:solidFill>
                    <a:schemeClr val="bg1"/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지원</a:t>
              </a:r>
              <a:r>
                <a:rPr lang="en-US" altLang="ko-KR" sz="800" dirty="0">
                  <a:solidFill>
                    <a:schemeClr val="bg1"/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)</a:t>
              </a:r>
              <a:r>
                <a:rPr lang="ko-KR" altLang="en-US" sz="800" dirty="0">
                  <a:solidFill>
                    <a:schemeClr val="bg1"/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청</a:t>
              </a:r>
              <a:r>
                <a:rPr lang="en-US" altLang="ko-KR" sz="800" dirty="0">
                  <a:solidFill>
                    <a:schemeClr val="bg1"/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)</a:t>
              </a:r>
              <a:endParaRPr lang="ko-KR" altLang="en-US" sz="800" dirty="0">
                <a:solidFill>
                  <a:schemeClr val="bg1"/>
                </a:solidFill>
                <a:latin typeface="나눔바른고딕" panose="020B0600000101010101" charset="-127"/>
                <a:ea typeface="나눔바른고딕" panose="020B0600000101010101" charset="-127"/>
                <a:cs typeface="돋음"/>
              </a:endParaRPr>
            </a:p>
          </p:txBody>
        </p:sp>
      </p:grpSp>
      <p:sp>
        <p:nvSpPr>
          <p:cNvPr id="43" name="모서리가 둥근 직사각형 42">
            <a:extLst>
              <a:ext uri="{FF2B5EF4-FFF2-40B4-BE49-F238E27FC236}">
                <a16:creationId xmlns:a16="http://schemas.microsoft.com/office/drawing/2014/main" xmlns="" id="{A48839FD-54EA-214C-BE98-4BDD2DF3094C}"/>
              </a:ext>
            </a:extLst>
          </p:cNvPr>
          <p:cNvSpPr/>
          <p:nvPr/>
        </p:nvSpPr>
        <p:spPr>
          <a:xfrm>
            <a:off x="163006" y="802347"/>
            <a:ext cx="3637469" cy="669006"/>
          </a:xfrm>
          <a:prstGeom prst="roundRect">
            <a:avLst>
              <a:gd name="adj" fmla="val 50000"/>
            </a:avLst>
          </a:prstGeom>
          <a:solidFill>
            <a:srgbClr val="E2F0D9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1. </a:t>
            </a:r>
            <a:r>
              <a:rPr lang="ko-KR" altLang="en-US" sz="1400" b="1" dirty="0" err="1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교육지원청</a:t>
            </a:r>
            <a:r>
              <a:rPr lang="ko-KR" altLang="en-US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– </a:t>
            </a:r>
            <a:r>
              <a:rPr lang="ko-KR" altLang="en-US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자료관리</a:t>
            </a:r>
            <a:endParaRPr lang="en-US" altLang="ko-KR" sz="1400" b="1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66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r>
              <a:rPr lang="en-US" altLang="ko-KR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1.2. </a:t>
            </a:r>
            <a:r>
              <a:rPr lang="ko-KR" altLang="en-US" b="1" dirty="0" err="1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검사지조회</a:t>
            </a:r>
            <a:endParaRPr lang="ko-KR" altLang="en-US" b="1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66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42" name="직사각형 41"/>
          <p:cNvSpPr/>
          <p:nvPr/>
        </p:nvSpPr>
        <p:spPr>
          <a:xfrm>
            <a:off x="3539269" y="2195375"/>
            <a:ext cx="1038561" cy="1689324"/>
          </a:xfrm>
          <a:prstGeom prst="rect">
            <a:avLst/>
          </a:prstGeom>
          <a:noFill/>
          <a:ln w="25400">
            <a:solidFill>
              <a:srgbClr val="FD531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" name="직사각형 20"/>
          <p:cNvSpPr/>
          <p:nvPr/>
        </p:nvSpPr>
        <p:spPr>
          <a:xfrm>
            <a:off x="3539269" y="2195375"/>
            <a:ext cx="1038561" cy="1689324"/>
          </a:xfrm>
          <a:prstGeom prst="rect">
            <a:avLst/>
          </a:prstGeom>
          <a:noFill/>
          <a:ln w="25400">
            <a:solidFill>
              <a:srgbClr val="FD531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직사각형 21">
            <a:extLst>
              <a:ext uri="{FF2B5EF4-FFF2-40B4-BE49-F238E27FC236}">
                <a16:creationId xmlns:a16="http://schemas.microsoft.com/office/drawing/2014/main" xmlns="" id="{7E13B21E-D9E5-4BE6-AB9C-ADCDEF6AE8BD}"/>
              </a:ext>
            </a:extLst>
          </p:cNvPr>
          <p:cNvSpPr/>
          <p:nvPr/>
        </p:nvSpPr>
        <p:spPr>
          <a:xfrm>
            <a:off x="423207" y="6087967"/>
            <a:ext cx="8206443" cy="203133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다국어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(11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개 언어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)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를 선택하고 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검사지를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조회함</a:t>
            </a:r>
            <a:endParaRPr lang="en-US" altLang="ko-KR" sz="1100" b="1" dirty="0">
              <a:ln>
                <a:solidFill>
                  <a:schemeClr val="tx1">
                    <a:lumMod val="85000"/>
                    <a:lumOff val="15000"/>
                    <a:alpha val="0"/>
                  </a:schemeClr>
                </a:solidFill>
              </a:ln>
              <a:solidFill>
                <a:srgbClr val="FD5312"/>
              </a:solidFill>
              <a:latin typeface="나눔바른고딕" panose="020B0600000101010101" charset="-127"/>
              <a:ea typeface="나눔바른고딕" panose="020B0600000101010101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768114784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그림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1517" y="1781705"/>
            <a:ext cx="9360000" cy="4199352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</p:pic>
      <p:sp>
        <p:nvSpPr>
          <p:cNvPr id="93" name="TextBox 4">
            <a:extLst>
              <a:ext uri="{FF2B5EF4-FFF2-40B4-BE49-F238E27FC236}">
                <a16:creationId xmlns:a16="http://schemas.microsoft.com/office/drawing/2014/main" xmlns="" id="{B2A2134E-34A5-422C-8D66-092F6558A4F0}"/>
              </a:ext>
            </a:extLst>
          </p:cNvPr>
          <p:cNvSpPr txBox="1"/>
          <p:nvPr/>
        </p:nvSpPr>
        <p:spPr>
          <a:xfrm>
            <a:off x="96327" y="39171"/>
            <a:ext cx="51569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000" b="1" spc="-70" dirty="0" err="1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교육지원청</a:t>
            </a:r>
            <a:r>
              <a:rPr lang="ko-KR" altLang="en-US" sz="2000" b="1" spc="-7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주요 업무처리 방법</a:t>
            </a:r>
          </a:p>
        </p:txBody>
      </p:sp>
      <p:sp>
        <p:nvSpPr>
          <p:cNvPr id="37" name="모서리가 둥근 직사각형 36">
            <a:extLst>
              <a:ext uri="{FF2B5EF4-FFF2-40B4-BE49-F238E27FC236}">
                <a16:creationId xmlns:a16="http://schemas.microsoft.com/office/drawing/2014/main" xmlns="" id="{A48839FD-54EA-214C-BE98-4BDD2DF3094C}"/>
              </a:ext>
            </a:extLst>
          </p:cNvPr>
          <p:cNvSpPr/>
          <p:nvPr/>
        </p:nvSpPr>
        <p:spPr>
          <a:xfrm>
            <a:off x="163006" y="802347"/>
            <a:ext cx="3637469" cy="669006"/>
          </a:xfrm>
          <a:prstGeom prst="roundRect">
            <a:avLst>
              <a:gd name="adj" fmla="val 50000"/>
            </a:avLst>
          </a:prstGeom>
          <a:solidFill>
            <a:srgbClr val="E2F0D9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2. </a:t>
            </a:r>
            <a:r>
              <a:rPr lang="ko-KR" altLang="en-US" sz="1400" b="1" dirty="0" err="1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교육지원청</a:t>
            </a:r>
            <a:r>
              <a:rPr lang="ko-KR" altLang="en-US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– </a:t>
            </a:r>
            <a:r>
              <a:rPr lang="ko-KR" altLang="en-US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기본사항관리</a:t>
            </a:r>
            <a:endParaRPr lang="en-US" altLang="ko-KR" sz="1400" b="1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66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r>
              <a:rPr lang="en-US" altLang="ko-KR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2.1. </a:t>
            </a:r>
            <a:r>
              <a:rPr lang="ko-KR" altLang="en-US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대상학교조회</a:t>
            </a:r>
          </a:p>
        </p:txBody>
      </p:sp>
      <p:sp>
        <p:nvSpPr>
          <p:cNvPr id="29" name="직사각형 28">
            <a:extLst>
              <a:ext uri="{FF2B5EF4-FFF2-40B4-BE49-F238E27FC236}">
                <a16:creationId xmlns:a16="http://schemas.microsoft.com/office/drawing/2014/main" xmlns="" id="{7E13B21E-D9E5-4BE6-AB9C-ADCDEF6AE8BD}"/>
              </a:ext>
            </a:extLst>
          </p:cNvPr>
          <p:cNvSpPr/>
          <p:nvPr/>
        </p:nvSpPr>
        <p:spPr>
          <a:xfrm>
            <a:off x="5224992" y="2438173"/>
            <a:ext cx="3797667" cy="203133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000">
              <a:lnSpc>
                <a:spcPct val="120000"/>
              </a:lnSpc>
            </a:pP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+mn-ea"/>
              </a:rPr>
              <a:t>시도교육청에서 등록한 교육지원청의 대상학생목록 조회</a:t>
            </a:r>
            <a:endParaRPr lang="en-US" altLang="ko-KR" sz="1100" b="1" dirty="0">
              <a:ln>
                <a:solidFill>
                  <a:schemeClr val="tx1">
                    <a:lumMod val="85000"/>
                    <a:lumOff val="15000"/>
                    <a:alpha val="0"/>
                  </a:schemeClr>
                </a:solidFill>
              </a:ln>
              <a:solidFill>
                <a:srgbClr val="FD5312"/>
              </a:solidFill>
              <a:latin typeface="+mn-ea"/>
            </a:endParaRPr>
          </a:p>
        </p:txBody>
      </p:sp>
      <p:sp>
        <p:nvSpPr>
          <p:cNvPr id="33" name="직사각형 32"/>
          <p:cNvSpPr/>
          <p:nvPr/>
        </p:nvSpPr>
        <p:spPr>
          <a:xfrm>
            <a:off x="9095900" y="2189622"/>
            <a:ext cx="340335" cy="173256"/>
          </a:xfrm>
          <a:prstGeom prst="rect">
            <a:avLst/>
          </a:prstGeom>
          <a:noFill/>
          <a:ln w="25400">
            <a:solidFill>
              <a:srgbClr val="FD531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6" name="직사각형 35"/>
          <p:cNvSpPr/>
          <p:nvPr/>
        </p:nvSpPr>
        <p:spPr>
          <a:xfrm>
            <a:off x="8671117" y="3907854"/>
            <a:ext cx="745416" cy="1460632"/>
          </a:xfrm>
          <a:prstGeom prst="rect">
            <a:avLst/>
          </a:prstGeom>
          <a:noFill/>
          <a:ln w="25400">
            <a:solidFill>
              <a:srgbClr val="FD531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직사각형 12">
            <a:extLst>
              <a:ext uri="{FF2B5EF4-FFF2-40B4-BE49-F238E27FC236}">
                <a16:creationId xmlns:a16="http://schemas.microsoft.com/office/drawing/2014/main" xmlns="" id="{7E13B21E-D9E5-4BE6-AB9C-ADCDEF6AE8BD}"/>
              </a:ext>
            </a:extLst>
          </p:cNvPr>
          <p:cNvSpPr/>
          <p:nvPr/>
        </p:nvSpPr>
        <p:spPr>
          <a:xfrm>
            <a:off x="340635" y="6087967"/>
            <a:ext cx="6489460" cy="406265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① 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시도교육청에서 등록한 교육지원청의 대상 학교목록을 조회함</a:t>
            </a:r>
          </a:p>
          <a:p>
            <a:pPr>
              <a:lnSpc>
                <a:spcPct val="120000"/>
              </a:lnSpc>
            </a:pP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②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검사가 끝난 이후에 등록된 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신설학교의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경우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[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반영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]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버튼을 클릭하여 신설학교 조치결과통계를 생성할 수 있음</a:t>
            </a:r>
          </a:p>
        </p:txBody>
      </p:sp>
      <p:sp>
        <p:nvSpPr>
          <p:cNvPr id="14" name="타원 13"/>
          <p:cNvSpPr/>
          <p:nvPr/>
        </p:nvSpPr>
        <p:spPr>
          <a:xfrm>
            <a:off x="8952385" y="2046070"/>
            <a:ext cx="182880" cy="182880"/>
          </a:xfrm>
          <a:prstGeom prst="ellipse">
            <a:avLst/>
          </a:prstGeom>
          <a:solidFill>
            <a:srgbClr val="FD5312"/>
          </a:solidFill>
          <a:ln w="25400">
            <a:solidFill>
              <a:srgbClr val="FD531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b="1" dirty="0">
                <a:latin typeface="+mn-ea"/>
              </a:rPr>
              <a:t>1</a:t>
            </a:r>
            <a:endParaRPr lang="ko-KR" altLang="en-US" sz="1100" b="1" dirty="0">
              <a:latin typeface="+mn-ea"/>
            </a:endParaRPr>
          </a:p>
        </p:txBody>
      </p:sp>
      <p:sp>
        <p:nvSpPr>
          <p:cNvPr id="15" name="타원 14"/>
          <p:cNvSpPr/>
          <p:nvPr/>
        </p:nvSpPr>
        <p:spPr>
          <a:xfrm>
            <a:off x="8579677" y="3800944"/>
            <a:ext cx="182880" cy="182880"/>
          </a:xfrm>
          <a:prstGeom prst="ellipse">
            <a:avLst/>
          </a:prstGeom>
          <a:solidFill>
            <a:srgbClr val="FD5312"/>
          </a:solidFill>
          <a:ln w="25400">
            <a:solidFill>
              <a:srgbClr val="FD531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b="1" dirty="0">
                <a:latin typeface="+mn-ea"/>
              </a:rPr>
              <a:t>2</a:t>
            </a:r>
            <a:endParaRPr lang="ko-KR" altLang="en-US" sz="1100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445539078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TextBox 4">
            <a:extLst>
              <a:ext uri="{FF2B5EF4-FFF2-40B4-BE49-F238E27FC236}">
                <a16:creationId xmlns:a16="http://schemas.microsoft.com/office/drawing/2014/main" xmlns="" id="{B2A2134E-34A5-422C-8D66-092F6558A4F0}"/>
              </a:ext>
            </a:extLst>
          </p:cNvPr>
          <p:cNvSpPr txBox="1"/>
          <p:nvPr/>
        </p:nvSpPr>
        <p:spPr>
          <a:xfrm>
            <a:off x="96327" y="39171"/>
            <a:ext cx="51569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000" b="1" spc="-70" dirty="0" err="1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교육지원청</a:t>
            </a:r>
            <a:r>
              <a:rPr lang="ko-KR" altLang="en-US" sz="2000" b="1" spc="-7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주요 업무처리 방법</a:t>
            </a:r>
          </a:p>
        </p:txBody>
      </p:sp>
      <p:sp>
        <p:nvSpPr>
          <p:cNvPr id="58" name="모서리가 둥근 직사각형 57">
            <a:extLst>
              <a:ext uri="{FF2B5EF4-FFF2-40B4-BE49-F238E27FC236}">
                <a16:creationId xmlns:a16="http://schemas.microsoft.com/office/drawing/2014/main" xmlns="" id="{A48839FD-54EA-214C-BE98-4BDD2DF3094C}"/>
              </a:ext>
            </a:extLst>
          </p:cNvPr>
          <p:cNvSpPr/>
          <p:nvPr/>
        </p:nvSpPr>
        <p:spPr>
          <a:xfrm>
            <a:off x="163006" y="802347"/>
            <a:ext cx="3637469" cy="669006"/>
          </a:xfrm>
          <a:prstGeom prst="roundRect">
            <a:avLst>
              <a:gd name="adj" fmla="val 50000"/>
            </a:avLst>
          </a:prstGeom>
          <a:solidFill>
            <a:srgbClr val="E2F0D9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2. </a:t>
            </a:r>
            <a:r>
              <a:rPr lang="ko-KR" altLang="en-US" sz="1400" b="1" dirty="0" err="1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교육지원청</a:t>
            </a:r>
            <a:r>
              <a:rPr lang="ko-KR" altLang="en-US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– </a:t>
            </a:r>
            <a:r>
              <a:rPr lang="ko-KR" altLang="en-US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기본사항관리</a:t>
            </a:r>
            <a:endParaRPr lang="en-US" altLang="ko-KR" sz="1400" b="1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66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r>
              <a:rPr lang="en-US" altLang="ko-KR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2.2. </a:t>
            </a:r>
            <a:r>
              <a:rPr lang="ko-KR" altLang="en-US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온라인검사기간조회</a:t>
            </a:r>
            <a:r>
              <a:rPr lang="en-US" altLang="ko-KR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(1/2)</a:t>
            </a:r>
            <a:endParaRPr lang="ko-KR" altLang="en-US" b="1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66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31" name="직사각형 30"/>
          <p:cNvSpPr/>
          <p:nvPr/>
        </p:nvSpPr>
        <p:spPr>
          <a:xfrm>
            <a:off x="9385300" y="3113059"/>
            <a:ext cx="261937" cy="214918"/>
          </a:xfrm>
          <a:prstGeom prst="rect">
            <a:avLst/>
          </a:prstGeom>
          <a:noFill/>
          <a:ln w="25400">
            <a:solidFill>
              <a:srgbClr val="FD531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xmlns="" id="{7E13B21E-D9E5-4BE6-AB9C-ADCDEF6AE8BD}"/>
              </a:ext>
            </a:extLst>
          </p:cNvPr>
          <p:cNvSpPr/>
          <p:nvPr/>
        </p:nvSpPr>
        <p:spPr>
          <a:xfrm>
            <a:off x="340635" y="6087967"/>
            <a:ext cx="4643673" cy="406265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시도교육청에서 설정한 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교육지원청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온라인 검사기간을 조회함</a:t>
            </a:r>
            <a:endParaRPr lang="en-US" altLang="ko-KR" sz="1100" b="1" dirty="0">
              <a:ln>
                <a:solidFill>
                  <a:schemeClr val="tx1">
                    <a:lumMod val="85000"/>
                    <a:lumOff val="15000"/>
                    <a:alpha val="0"/>
                  </a:schemeClr>
                </a:solidFill>
              </a:ln>
              <a:solidFill>
                <a:srgbClr val="FD5312"/>
              </a:solidFill>
              <a:latin typeface="나눔바른고딕" panose="020B0600000101010101" charset="-127"/>
              <a:ea typeface="나눔바른고딕" panose="020B0600000101010101" charset="-127"/>
            </a:endParaRPr>
          </a:p>
          <a:p>
            <a:pPr>
              <a:lnSpc>
                <a:spcPct val="120000"/>
              </a:lnSpc>
            </a:pP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</a:t>
            </a:r>
            <a:r>
              <a:rPr lang="ko-KR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※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대상학교 지정은 시도교육청에서만 가능함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</a:t>
            </a: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xmlns="" id="{0118C0F3-B3BB-5872-1F52-208AF918903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0800" y="1782000"/>
            <a:ext cx="9360000" cy="4216680"/>
          </a:xfrm>
          <a:prstGeom prst="rect">
            <a:avLst/>
          </a:prstGeom>
          <a:ln w="6350">
            <a:solidFill>
              <a:srgbClr val="FF0000"/>
            </a:solidFill>
          </a:ln>
        </p:spPr>
      </p:pic>
    </p:spTree>
    <p:extLst>
      <p:ext uri="{BB962C8B-B14F-4D97-AF65-F5344CB8AC3E}">
        <p14:creationId xmlns:p14="http://schemas.microsoft.com/office/powerpoint/2010/main" val="2287229580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TextBox 4">
            <a:extLst>
              <a:ext uri="{FF2B5EF4-FFF2-40B4-BE49-F238E27FC236}">
                <a16:creationId xmlns:a16="http://schemas.microsoft.com/office/drawing/2014/main" xmlns="" id="{B2A2134E-34A5-422C-8D66-092F6558A4F0}"/>
              </a:ext>
            </a:extLst>
          </p:cNvPr>
          <p:cNvSpPr txBox="1"/>
          <p:nvPr/>
        </p:nvSpPr>
        <p:spPr>
          <a:xfrm>
            <a:off x="96327" y="39171"/>
            <a:ext cx="51569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000" b="1" spc="-70" dirty="0" err="1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교육지원청</a:t>
            </a:r>
            <a:r>
              <a:rPr lang="ko-KR" altLang="en-US" sz="2000" b="1" spc="-7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주요 업무처리 방법</a:t>
            </a:r>
          </a:p>
        </p:txBody>
      </p:sp>
      <p:sp>
        <p:nvSpPr>
          <p:cNvPr id="58" name="모서리가 둥근 직사각형 57">
            <a:extLst>
              <a:ext uri="{FF2B5EF4-FFF2-40B4-BE49-F238E27FC236}">
                <a16:creationId xmlns:a16="http://schemas.microsoft.com/office/drawing/2014/main" xmlns="" id="{A48839FD-54EA-214C-BE98-4BDD2DF3094C}"/>
              </a:ext>
            </a:extLst>
          </p:cNvPr>
          <p:cNvSpPr/>
          <p:nvPr/>
        </p:nvSpPr>
        <p:spPr>
          <a:xfrm>
            <a:off x="163006" y="802347"/>
            <a:ext cx="3637469" cy="669006"/>
          </a:xfrm>
          <a:prstGeom prst="roundRect">
            <a:avLst>
              <a:gd name="adj" fmla="val 50000"/>
            </a:avLst>
          </a:prstGeom>
          <a:solidFill>
            <a:srgbClr val="E2F0D9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2. </a:t>
            </a:r>
            <a:r>
              <a:rPr lang="ko-KR" altLang="en-US" sz="1400" b="1" dirty="0" err="1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교육지원청</a:t>
            </a:r>
            <a:r>
              <a:rPr lang="ko-KR" altLang="en-US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– </a:t>
            </a:r>
            <a:r>
              <a:rPr lang="ko-KR" altLang="en-US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설문대상관리</a:t>
            </a:r>
            <a:endParaRPr lang="en-US" altLang="ko-KR" sz="1400" b="1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66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r>
              <a:rPr lang="en-US" altLang="ko-KR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2.2. </a:t>
            </a:r>
            <a:r>
              <a:rPr lang="ko-KR" altLang="en-US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온라인검사기간조회</a:t>
            </a:r>
            <a:r>
              <a:rPr lang="en-US" altLang="ko-KR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(2/2)</a:t>
            </a:r>
            <a:endParaRPr lang="ko-KR" altLang="en-US" b="1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66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9385300" y="3113059"/>
            <a:ext cx="261937" cy="214918"/>
          </a:xfrm>
          <a:prstGeom prst="rect">
            <a:avLst/>
          </a:prstGeom>
          <a:noFill/>
          <a:ln w="25400">
            <a:solidFill>
              <a:srgbClr val="FD531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12" name="꺾인 연결선 11"/>
          <p:cNvCxnSpPr>
            <a:stCxn id="11" idx="2"/>
          </p:cNvCxnSpPr>
          <p:nvPr/>
        </p:nvCxnSpPr>
        <p:spPr>
          <a:xfrm rot="5400000">
            <a:off x="8030789" y="3247389"/>
            <a:ext cx="1404893" cy="1566069"/>
          </a:xfrm>
          <a:prstGeom prst="bentConnector2">
            <a:avLst/>
          </a:prstGeom>
          <a:ln w="25400">
            <a:solidFill>
              <a:srgbClr val="FD531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직사각형 6">
            <a:extLst>
              <a:ext uri="{FF2B5EF4-FFF2-40B4-BE49-F238E27FC236}">
                <a16:creationId xmlns:a16="http://schemas.microsoft.com/office/drawing/2014/main" xmlns="" id="{7E13B21E-D9E5-4BE6-AB9C-ADCDEF6AE8BD}"/>
              </a:ext>
            </a:extLst>
          </p:cNvPr>
          <p:cNvSpPr/>
          <p:nvPr/>
        </p:nvSpPr>
        <p:spPr>
          <a:xfrm>
            <a:off x="340635" y="6087967"/>
            <a:ext cx="4643673" cy="203133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지정학교수를 선택하면 선택한 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검사기간에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지정된 학교를 조회할 수 있음</a:t>
            </a:r>
          </a:p>
        </p:txBody>
      </p:sp>
      <p:pic>
        <p:nvPicPr>
          <p:cNvPr id="2" name="그림 1">
            <a:extLst>
              <a:ext uri="{FF2B5EF4-FFF2-40B4-BE49-F238E27FC236}">
                <a16:creationId xmlns:a16="http://schemas.microsoft.com/office/drawing/2014/main" xmlns="" id="{DC8C8F1B-8752-F9C3-4512-0A03B5BB361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0800" y="1782000"/>
            <a:ext cx="9360000" cy="4216680"/>
          </a:xfrm>
          <a:prstGeom prst="rect">
            <a:avLst/>
          </a:prstGeom>
          <a:ln w="6350">
            <a:solidFill>
              <a:srgbClr val="FF0000"/>
            </a:solidFill>
          </a:ln>
        </p:spPr>
      </p:pic>
    </p:spTree>
    <p:extLst>
      <p:ext uri="{BB962C8B-B14F-4D97-AF65-F5344CB8AC3E}">
        <p14:creationId xmlns:p14="http://schemas.microsoft.com/office/powerpoint/2010/main" val="1901824973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그림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1517" y="1781705"/>
            <a:ext cx="9360000" cy="4199352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</p:pic>
      <p:sp>
        <p:nvSpPr>
          <p:cNvPr id="93" name="TextBox 4">
            <a:extLst>
              <a:ext uri="{FF2B5EF4-FFF2-40B4-BE49-F238E27FC236}">
                <a16:creationId xmlns:a16="http://schemas.microsoft.com/office/drawing/2014/main" xmlns="" id="{B2A2134E-34A5-422C-8D66-092F6558A4F0}"/>
              </a:ext>
            </a:extLst>
          </p:cNvPr>
          <p:cNvSpPr txBox="1"/>
          <p:nvPr/>
        </p:nvSpPr>
        <p:spPr>
          <a:xfrm>
            <a:off x="96327" y="39171"/>
            <a:ext cx="51569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000" b="1" spc="-70" dirty="0" err="1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교육지원청</a:t>
            </a:r>
            <a:r>
              <a:rPr lang="ko-KR" altLang="en-US" sz="2000" b="1" spc="-7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주요 업무처리 방법</a:t>
            </a:r>
          </a:p>
        </p:txBody>
      </p:sp>
      <p:sp>
        <p:nvSpPr>
          <p:cNvPr id="39" name="모서리가 둥근 직사각형 38">
            <a:extLst>
              <a:ext uri="{FF2B5EF4-FFF2-40B4-BE49-F238E27FC236}">
                <a16:creationId xmlns:a16="http://schemas.microsoft.com/office/drawing/2014/main" xmlns="" id="{A48839FD-54EA-214C-BE98-4BDD2DF3094C}"/>
              </a:ext>
            </a:extLst>
          </p:cNvPr>
          <p:cNvSpPr/>
          <p:nvPr/>
        </p:nvSpPr>
        <p:spPr>
          <a:xfrm>
            <a:off x="163006" y="802347"/>
            <a:ext cx="3637470" cy="669006"/>
          </a:xfrm>
          <a:prstGeom prst="roundRect">
            <a:avLst>
              <a:gd name="adj" fmla="val 50000"/>
            </a:avLst>
          </a:prstGeom>
          <a:solidFill>
            <a:srgbClr val="E2F0D9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3. </a:t>
            </a:r>
            <a:r>
              <a:rPr lang="ko-KR" altLang="en-US" sz="1400" b="1" dirty="0" err="1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교육지원청</a:t>
            </a:r>
            <a:r>
              <a:rPr lang="ko-KR" altLang="en-US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– </a:t>
            </a:r>
            <a:r>
              <a:rPr lang="ko-KR" altLang="en-US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검사진행현황</a:t>
            </a:r>
            <a:endParaRPr lang="en-US" altLang="ko-KR" sz="1400" b="1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66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r>
              <a:rPr lang="en-US" altLang="ko-KR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3.1. </a:t>
            </a:r>
            <a:r>
              <a:rPr lang="ko-KR" altLang="en-US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학교별검사참여현황</a:t>
            </a:r>
          </a:p>
        </p:txBody>
      </p:sp>
      <p:sp>
        <p:nvSpPr>
          <p:cNvPr id="8" name="직사각형 7"/>
          <p:cNvSpPr/>
          <p:nvPr/>
        </p:nvSpPr>
        <p:spPr>
          <a:xfrm>
            <a:off x="1550671" y="2989982"/>
            <a:ext cx="8090846" cy="724768"/>
          </a:xfrm>
          <a:prstGeom prst="rect">
            <a:avLst/>
          </a:prstGeom>
          <a:noFill/>
          <a:ln w="25400">
            <a:solidFill>
              <a:srgbClr val="FD531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직사각형 9">
            <a:extLst>
              <a:ext uri="{FF2B5EF4-FFF2-40B4-BE49-F238E27FC236}">
                <a16:creationId xmlns:a16="http://schemas.microsoft.com/office/drawing/2014/main" xmlns="" id="{7E13B21E-D9E5-4BE6-AB9C-ADCDEF6AE8BD}"/>
              </a:ext>
            </a:extLst>
          </p:cNvPr>
          <p:cNvSpPr/>
          <p:nvPr/>
        </p:nvSpPr>
        <p:spPr>
          <a:xfrm>
            <a:off x="340635" y="6087967"/>
            <a:ext cx="4643673" cy="203133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해당 교육지원청의 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검사기간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동안 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학교급별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검사 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참여현황을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조회함</a:t>
            </a:r>
          </a:p>
        </p:txBody>
      </p:sp>
    </p:spTree>
    <p:extLst>
      <p:ext uri="{BB962C8B-B14F-4D97-AF65-F5344CB8AC3E}">
        <p14:creationId xmlns:p14="http://schemas.microsoft.com/office/powerpoint/2010/main" val="474644766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1517" y="1780720"/>
            <a:ext cx="9360000" cy="4199352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</p:pic>
      <p:sp>
        <p:nvSpPr>
          <p:cNvPr id="93" name="TextBox 4">
            <a:extLst>
              <a:ext uri="{FF2B5EF4-FFF2-40B4-BE49-F238E27FC236}">
                <a16:creationId xmlns:a16="http://schemas.microsoft.com/office/drawing/2014/main" xmlns="" id="{B2A2134E-34A5-422C-8D66-092F6558A4F0}"/>
              </a:ext>
            </a:extLst>
          </p:cNvPr>
          <p:cNvSpPr txBox="1"/>
          <p:nvPr/>
        </p:nvSpPr>
        <p:spPr>
          <a:xfrm>
            <a:off x="96327" y="39171"/>
            <a:ext cx="51569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000" b="1" spc="-70" dirty="0" err="1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교육지원청</a:t>
            </a:r>
            <a:r>
              <a:rPr lang="ko-KR" altLang="en-US" sz="2000" b="1" spc="-7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주요 업무처리 방법</a:t>
            </a:r>
          </a:p>
        </p:txBody>
      </p:sp>
      <p:sp>
        <p:nvSpPr>
          <p:cNvPr id="15" name="모서리가 둥근 직사각형 14">
            <a:extLst>
              <a:ext uri="{FF2B5EF4-FFF2-40B4-BE49-F238E27FC236}">
                <a16:creationId xmlns:a16="http://schemas.microsoft.com/office/drawing/2014/main" xmlns="" id="{A48839FD-54EA-214C-BE98-4BDD2DF3094C}"/>
              </a:ext>
            </a:extLst>
          </p:cNvPr>
          <p:cNvSpPr/>
          <p:nvPr/>
        </p:nvSpPr>
        <p:spPr>
          <a:xfrm>
            <a:off x="163006" y="802347"/>
            <a:ext cx="3637470" cy="669006"/>
          </a:xfrm>
          <a:prstGeom prst="roundRect">
            <a:avLst>
              <a:gd name="adj" fmla="val 50000"/>
            </a:avLst>
          </a:prstGeom>
          <a:solidFill>
            <a:srgbClr val="E2F0D9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3. </a:t>
            </a:r>
            <a:r>
              <a:rPr lang="ko-KR" altLang="en-US" sz="1400" b="1" dirty="0" err="1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교육지원청</a:t>
            </a:r>
            <a:r>
              <a:rPr lang="ko-KR" altLang="en-US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– </a:t>
            </a:r>
            <a:r>
              <a:rPr lang="ko-KR" altLang="en-US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설문조사현황</a:t>
            </a:r>
            <a:endParaRPr lang="en-US" altLang="ko-KR" sz="1400" b="1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66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r>
              <a:rPr lang="en-US" altLang="ko-KR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3.2. </a:t>
            </a:r>
            <a:r>
              <a:rPr lang="ko-KR" altLang="en-US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학교별검사참여율현황</a:t>
            </a:r>
          </a:p>
        </p:txBody>
      </p:sp>
      <p:sp>
        <p:nvSpPr>
          <p:cNvPr id="11" name="직사각형 10"/>
          <p:cNvSpPr/>
          <p:nvPr/>
        </p:nvSpPr>
        <p:spPr>
          <a:xfrm>
            <a:off x="1562687" y="2986051"/>
            <a:ext cx="7965034" cy="2924892"/>
          </a:xfrm>
          <a:prstGeom prst="rect">
            <a:avLst/>
          </a:prstGeom>
          <a:noFill/>
          <a:ln w="25400">
            <a:solidFill>
              <a:srgbClr val="FD531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직사각형 11">
            <a:extLst>
              <a:ext uri="{FF2B5EF4-FFF2-40B4-BE49-F238E27FC236}">
                <a16:creationId xmlns:a16="http://schemas.microsoft.com/office/drawing/2014/main" xmlns="" id="{7E13B21E-D9E5-4BE6-AB9C-ADCDEF6AE8BD}"/>
              </a:ext>
            </a:extLst>
          </p:cNvPr>
          <p:cNvSpPr/>
          <p:nvPr/>
        </p:nvSpPr>
        <p:spPr>
          <a:xfrm>
            <a:off x="340635" y="6087967"/>
            <a:ext cx="4643673" cy="203133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해당 교육지원청의 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검사기간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동안 학교별 검사 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참여현황을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조회함</a:t>
            </a:r>
          </a:p>
        </p:txBody>
      </p:sp>
    </p:spTree>
    <p:extLst>
      <p:ext uri="{BB962C8B-B14F-4D97-AF65-F5344CB8AC3E}">
        <p14:creationId xmlns:p14="http://schemas.microsoft.com/office/powerpoint/2010/main" val="3207946726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2475" y="1776575"/>
            <a:ext cx="9360000" cy="4199352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</p:pic>
      <p:sp>
        <p:nvSpPr>
          <p:cNvPr id="93" name="TextBox 4">
            <a:extLst>
              <a:ext uri="{FF2B5EF4-FFF2-40B4-BE49-F238E27FC236}">
                <a16:creationId xmlns:a16="http://schemas.microsoft.com/office/drawing/2014/main" xmlns="" id="{B2A2134E-34A5-422C-8D66-092F6558A4F0}"/>
              </a:ext>
            </a:extLst>
          </p:cNvPr>
          <p:cNvSpPr txBox="1"/>
          <p:nvPr/>
        </p:nvSpPr>
        <p:spPr>
          <a:xfrm>
            <a:off x="96327" y="39171"/>
            <a:ext cx="51569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000" b="1" spc="-70" dirty="0" err="1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교육지원청</a:t>
            </a:r>
            <a:r>
              <a:rPr lang="ko-KR" altLang="en-US" sz="2000" b="1" spc="-7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주요 업무처리 방법</a:t>
            </a:r>
          </a:p>
        </p:txBody>
      </p:sp>
      <p:sp>
        <p:nvSpPr>
          <p:cNvPr id="14" name="모서리가 둥근 직사각형 13">
            <a:extLst>
              <a:ext uri="{FF2B5EF4-FFF2-40B4-BE49-F238E27FC236}">
                <a16:creationId xmlns:a16="http://schemas.microsoft.com/office/drawing/2014/main" xmlns="" id="{A48839FD-54EA-214C-BE98-4BDD2DF3094C}"/>
              </a:ext>
            </a:extLst>
          </p:cNvPr>
          <p:cNvSpPr/>
          <p:nvPr/>
        </p:nvSpPr>
        <p:spPr>
          <a:xfrm>
            <a:off x="163006" y="802346"/>
            <a:ext cx="3642849" cy="669007"/>
          </a:xfrm>
          <a:prstGeom prst="roundRect">
            <a:avLst>
              <a:gd name="adj" fmla="val 50000"/>
            </a:avLst>
          </a:prstGeom>
          <a:solidFill>
            <a:srgbClr val="E2F0D9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4. </a:t>
            </a:r>
            <a:r>
              <a:rPr lang="ko-KR" altLang="en-US" sz="1400" b="1" dirty="0" err="1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교육지원청</a:t>
            </a:r>
            <a:r>
              <a:rPr lang="ko-KR" altLang="en-US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– </a:t>
            </a:r>
            <a:r>
              <a:rPr lang="ko-KR" altLang="en-US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검사결과관리</a:t>
            </a:r>
            <a:endParaRPr lang="en-US" altLang="ko-KR" sz="1600" b="1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66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r>
              <a:rPr lang="en-US" altLang="ko-KR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4.1. </a:t>
            </a:r>
            <a:r>
              <a:rPr lang="ko-KR" altLang="en-US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학교별검사결과마감현황</a:t>
            </a:r>
            <a:r>
              <a:rPr lang="en-US" altLang="ko-KR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(1/3)</a:t>
            </a:r>
            <a:endParaRPr lang="ko-KR" altLang="en-US" b="1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66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5" name="사각형: 둥근 모서리 81">
            <a:extLst>
              <a:ext uri="{FF2B5EF4-FFF2-40B4-BE49-F238E27FC236}">
                <a16:creationId xmlns:a16="http://schemas.microsoft.com/office/drawing/2014/main" xmlns="" id="{E908EED5-9D07-442C-87CA-697451B62CB7}"/>
              </a:ext>
            </a:extLst>
          </p:cNvPr>
          <p:cNvSpPr/>
          <p:nvPr/>
        </p:nvSpPr>
        <p:spPr>
          <a:xfrm>
            <a:off x="3970021" y="802347"/>
            <a:ext cx="5662930" cy="550546"/>
          </a:xfrm>
          <a:prstGeom prst="roundRect">
            <a:avLst>
              <a:gd name="adj" fmla="val 6492"/>
            </a:avLst>
          </a:prstGeom>
          <a:solidFill>
            <a:schemeClr val="bg1"/>
          </a:solidFill>
          <a:ln w="6350">
            <a:solidFill>
              <a:schemeClr val="bg1">
                <a:lumMod val="75000"/>
              </a:schemeClr>
            </a:solidFill>
          </a:ln>
          <a:effectLst>
            <a:outerShdw blurRad="889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defTabSz="1090746" fontAlgn="ctr" latinLnBrk="0">
              <a:buClr>
                <a:srgbClr val="336699"/>
              </a:buClr>
              <a:defRPr/>
            </a:pPr>
            <a:endParaRPr kumimoji="1" lang="en-US" altLang="ko-KR" sz="200" b="1" kern="0" dirty="0">
              <a:ln w="0">
                <a:solidFill>
                  <a:srgbClr val="0B4355">
                    <a:alpha val="5000"/>
                  </a:srgbClr>
                </a:solidFill>
              </a:ln>
              <a:solidFill>
                <a:srgbClr val="C00000"/>
              </a:solidFill>
              <a:latin typeface="나눔바른고딕" panose="020B0600000101010101" charset="-127"/>
              <a:ea typeface="나눔바른고딕" panose="020B0600000101010101" charset="-127"/>
              <a:sym typeface="Wingdings" pitchFamily="2" charset="2"/>
            </a:endParaRPr>
          </a:p>
        </p:txBody>
      </p:sp>
      <p:grpSp>
        <p:nvGrpSpPr>
          <p:cNvPr id="33" name="그룹 32"/>
          <p:cNvGrpSpPr/>
          <p:nvPr/>
        </p:nvGrpSpPr>
        <p:grpSpPr>
          <a:xfrm>
            <a:off x="4079992" y="907605"/>
            <a:ext cx="5451357" cy="364742"/>
            <a:chOff x="4079993" y="907605"/>
            <a:chExt cx="5345874" cy="364742"/>
          </a:xfrm>
        </p:grpSpPr>
        <p:cxnSp>
          <p:nvCxnSpPr>
            <p:cNvPr id="7" name="직선 화살표 연결선 6"/>
            <p:cNvCxnSpPr/>
            <p:nvPr/>
          </p:nvCxnSpPr>
          <p:spPr>
            <a:xfrm>
              <a:off x="4614193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직선 화살표 연결선 7"/>
            <p:cNvCxnSpPr/>
            <p:nvPr/>
          </p:nvCxnSpPr>
          <p:spPr>
            <a:xfrm>
              <a:off x="5292563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직선 화살표 연결선 8"/>
            <p:cNvCxnSpPr/>
            <p:nvPr/>
          </p:nvCxnSpPr>
          <p:spPr>
            <a:xfrm>
              <a:off x="6090136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직선 화살표 연결선 9"/>
            <p:cNvCxnSpPr/>
            <p:nvPr/>
          </p:nvCxnSpPr>
          <p:spPr>
            <a:xfrm>
              <a:off x="7002067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7" name="그룹 26"/>
            <p:cNvGrpSpPr/>
            <p:nvPr/>
          </p:nvGrpSpPr>
          <p:grpSpPr>
            <a:xfrm>
              <a:off x="4753326" y="907606"/>
              <a:ext cx="567815" cy="364740"/>
              <a:chOff x="5693299" y="907606"/>
              <a:chExt cx="687056" cy="364740"/>
            </a:xfrm>
          </p:grpSpPr>
          <p:sp>
            <p:nvSpPr>
              <p:cNvPr id="12" name="Rectangle 113"/>
              <p:cNvSpPr>
                <a:spLocks noChangeArrowheads="1"/>
              </p:cNvSpPr>
              <p:nvPr/>
            </p:nvSpPr>
            <p:spPr bwMode="auto">
              <a:xfrm>
                <a:off x="5693301" y="1076885"/>
                <a:ext cx="687054" cy="195461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반별검사결과</a:t>
                </a:r>
              </a:p>
            </p:txBody>
          </p:sp>
          <p:sp>
            <p:nvSpPr>
              <p:cNvPr id="13" name="Rectangle 113"/>
              <p:cNvSpPr>
                <a:spLocks noChangeArrowheads="1"/>
              </p:cNvSpPr>
              <p:nvPr/>
            </p:nvSpPr>
            <p:spPr bwMode="auto">
              <a:xfrm>
                <a:off x="5693299" y="907606"/>
                <a:ext cx="687056" cy="169279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spc="-5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spc="-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grpSp>
          <p:nvGrpSpPr>
            <p:cNvPr id="28" name="그룹 27"/>
            <p:cNvGrpSpPr/>
            <p:nvPr/>
          </p:nvGrpSpPr>
          <p:grpSpPr>
            <a:xfrm>
              <a:off x="5434914" y="907606"/>
              <a:ext cx="687056" cy="364740"/>
              <a:chOff x="6497545" y="907606"/>
              <a:chExt cx="687056" cy="364740"/>
            </a:xfrm>
          </p:grpSpPr>
          <p:sp>
            <p:nvSpPr>
              <p:cNvPr id="17" name="Rectangle 113"/>
              <p:cNvSpPr>
                <a:spLocks noChangeArrowheads="1"/>
              </p:cNvSpPr>
              <p:nvPr/>
            </p:nvSpPr>
            <p:spPr bwMode="auto">
              <a:xfrm>
                <a:off x="6497547" y="1076885"/>
                <a:ext cx="687054" cy="195461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spc="-5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검사결과통계및제출</a:t>
                </a:r>
                <a:endParaRPr lang="ko-KR" altLang="en-US" sz="700" spc="-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  <p:sp>
            <p:nvSpPr>
              <p:cNvPr id="18" name="Rectangle 113"/>
              <p:cNvSpPr>
                <a:spLocks noChangeArrowheads="1"/>
              </p:cNvSpPr>
              <p:nvPr/>
            </p:nvSpPr>
            <p:spPr bwMode="auto">
              <a:xfrm>
                <a:off x="6497545" y="907606"/>
                <a:ext cx="687056" cy="169279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spc="-5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spc="-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grpSp>
          <p:nvGrpSpPr>
            <p:cNvPr id="21" name="그룹 20"/>
            <p:cNvGrpSpPr/>
            <p:nvPr/>
          </p:nvGrpSpPr>
          <p:grpSpPr>
            <a:xfrm>
              <a:off x="4079993" y="907606"/>
              <a:ext cx="567815" cy="364740"/>
              <a:chOff x="4984309" y="907606"/>
              <a:chExt cx="662776" cy="364740"/>
            </a:xfrm>
          </p:grpSpPr>
          <p:sp>
            <p:nvSpPr>
              <p:cNvPr id="22" name="Rectangle 113"/>
              <p:cNvSpPr>
                <a:spLocks noChangeArrowheads="1"/>
              </p:cNvSpPr>
              <p:nvPr/>
            </p:nvSpPr>
            <p:spPr bwMode="auto">
              <a:xfrm>
                <a:off x="4984311" y="1076885"/>
                <a:ext cx="662774" cy="195461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spc="-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반별검사결과관리</a:t>
                </a:r>
              </a:p>
            </p:txBody>
          </p:sp>
          <p:sp>
            <p:nvSpPr>
              <p:cNvPr id="23" name="Rectangle 113"/>
              <p:cNvSpPr>
                <a:spLocks noChangeArrowheads="1"/>
              </p:cNvSpPr>
              <p:nvPr/>
            </p:nvSpPr>
            <p:spPr bwMode="auto">
              <a:xfrm>
                <a:off x="4984309" y="907606"/>
                <a:ext cx="662776" cy="169279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spc="-5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spc="-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cxnSp>
          <p:nvCxnSpPr>
            <p:cNvPr id="26" name="직선 화살표 연결선 25"/>
            <p:cNvCxnSpPr/>
            <p:nvPr/>
          </p:nvCxnSpPr>
          <p:spPr>
            <a:xfrm>
              <a:off x="7908866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0" name="그룹 29"/>
            <p:cNvGrpSpPr/>
            <p:nvPr/>
          </p:nvGrpSpPr>
          <p:grpSpPr>
            <a:xfrm>
              <a:off x="7145810" y="907605"/>
              <a:ext cx="800684" cy="364740"/>
              <a:chOff x="8096684" y="907605"/>
              <a:chExt cx="687056" cy="364740"/>
            </a:xfrm>
          </p:grpSpPr>
          <p:sp>
            <p:nvSpPr>
              <p:cNvPr id="15" name="Rectangle 113"/>
              <p:cNvSpPr>
                <a:spLocks noChangeArrowheads="1"/>
              </p:cNvSpPr>
              <p:nvPr/>
            </p:nvSpPr>
            <p:spPr bwMode="auto">
              <a:xfrm>
                <a:off x="8096685" y="1076883"/>
                <a:ext cx="68705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ko-KR" altLang="en-US" sz="7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학교급별검사결과통계</a:t>
                </a:r>
                <a:endParaRPr lang="ko-KR" altLang="en-US" sz="7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  <p:sp>
            <p:nvSpPr>
              <p:cNvPr id="16" name="Rectangle 113"/>
              <p:cNvSpPr>
                <a:spLocks noChangeArrowheads="1"/>
              </p:cNvSpPr>
              <p:nvPr/>
            </p:nvSpPr>
            <p:spPr bwMode="auto">
              <a:xfrm>
                <a:off x="8096684" y="907605"/>
                <a:ext cx="687056" cy="16927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ctr"/>
                <a:r>
                  <a:rPr lang="ko-KR" altLang="en-US" sz="800" kern="600" spc="-100" dirty="0" err="1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지원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r>
                  <a:rPr lang="ko-KR" altLang="en-US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청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kern="600" spc="-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grpSp>
          <p:nvGrpSpPr>
            <p:cNvPr id="29" name="그룹 28"/>
            <p:cNvGrpSpPr/>
            <p:nvPr/>
          </p:nvGrpSpPr>
          <p:grpSpPr>
            <a:xfrm>
              <a:off x="6233548" y="907607"/>
              <a:ext cx="800684" cy="364740"/>
              <a:chOff x="7298520" y="907607"/>
              <a:chExt cx="687056" cy="364740"/>
            </a:xfrm>
          </p:grpSpPr>
          <p:sp>
            <p:nvSpPr>
              <p:cNvPr id="19" name="Rectangle 113"/>
              <p:cNvSpPr>
                <a:spLocks noChangeArrowheads="1"/>
              </p:cNvSpPr>
              <p:nvPr/>
            </p:nvSpPr>
            <p:spPr bwMode="auto">
              <a:xfrm>
                <a:off x="7298521" y="1076885"/>
                <a:ext cx="68705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spc="-100" dirty="0">
                    <a:solidFill>
                      <a:srgbClr val="000000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학교별검사결과마감현황</a:t>
                </a:r>
              </a:p>
            </p:txBody>
          </p:sp>
          <p:sp>
            <p:nvSpPr>
              <p:cNvPr id="20" name="Rectangle 113"/>
              <p:cNvSpPr>
                <a:spLocks noChangeArrowheads="1"/>
              </p:cNvSpPr>
              <p:nvPr/>
            </p:nvSpPr>
            <p:spPr bwMode="auto">
              <a:xfrm>
                <a:off x="7298520" y="907607"/>
                <a:ext cx="687056" cy="169278"/>
              </a:xfrm>
              <a:prstGeom prst="rect">
                <a:avLst/>
              </a:prstGeom>
              <a:solidFill>
                <a:srgbClr val="006600"/>
              </a:solidFill>
              <a:ln>
                <a:solidFill>
                  <a:srgbClr val="006600"/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b="1" spc="-100" dirty="0" err="1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b="1" spc="-100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b="1" spc="-100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</a:t>
                </a:r>
                <a:r>
                  <a:rPr lang="en-US" altLang="ko-KR" sz="800" b="1" spc="-100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b="1" spc="-100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지원</a:t>
                </a:r>
                <a:r>
                  <a:rPr lang="en-US" altLang="ko-KR" sz="800" b="1" spc="-100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r>
                  <a:rPr lang="ko-KR" altLang="en-US" sz="800" b="1" spc="-100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청</a:t>
                </a:r>
                <a:r>
                  <a:rPr lang="en-US" altLang="ko-KR" sz="800" b="1" spc="-100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b="1" spc="-100" dirty="0">
                  <a:solidFill>
                    <a:schemeClr val="bg1"/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grpSp>
          <p:nvGrpSpPr>
            <p:cNvPr id="34" name="그룹 33"/>
            <p:cNvGrpSpPr/>
            <p:nvPr/>
          </p:nvGrpSpPr>
          <p:grpSpPr>
            <a:xfrm>
              <a:off x="8793581" y="907605"/>
              <a:ext cx="632286" cy="364740"/>
              <a:chOff x="8885570" y="907605"/>
              <a:chExt cx="687057" cy="364740"/>
            </a:xfrm>
          </p:grpSpPr>
          <p:sp>
            <p:nvSpPr>
              <p:cNvPr id="35" name="Rectangle 113"/>
              <p:cNvSpPr>
                <a:spLocks noChangeArrowheads="1"/>
              </p:cNvSpPr>
              <p:nvPr/>
            </p:nvSpPr>
            <p:spPr bwMode="auto">
              <a:xfrm>
                <a:off x="8885572" y="1076883"/>
                <a:ext cx="68705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ko-KR" altLang="en-US" sz="7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검사결과통계표</a:t>
                </a:r>
              </a:p>
            </p:txBody>
          </p:sp>
          <p:sp>
            <p:nvSpPr>
              <p:cNvPr id="36" name="Rectangle 113"/>
              <p:cNvSpPr>
                <a:spLocks noChangeArrowheads="1"/>
              </p:cNvSpPr>
              <p:nvPr/>
            </p:nvSpPr>
            <p:spPr bwMode="auto">
              <a:xfrm>
                <a:off x="8885570" y="907605"/>
                <a:ext cx="687056" cy="16927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ko-KR" altLang="en-US" sz="800" spc="-5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교육부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spc="-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cxnSp>
          <p:nvCxnSpPr>
            <p:cNvPr id="37" name="직선 화살표 연결선 36"/>
            <p:cNvCxnSpPr/>
            <p:nvPr/>
          </p:nvCxnSpPr>
          <p:spPr>
            <a:xfrm>
              <a:off x="8649838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1" name="그룹 30"/>
            <p:cNvGrpSpPr/>
            <p:nvPr/>
          </p:nvGrpSpPr>
          <p:grpSpPr>
            <a:xfrm>
              <a:off x="8052609" y="907605"/>
              <a:ext cx="632286" cy="364740"/>
              <a:chOff x="8885570" y="907605"/>
              <a:chExt cx="687057" cy="364740"/>
            </a:xfrm>
          </p:grpSpPr>
          <p:sp>
            <p:nvSpPr>
              <p:cNvPr id="24" name="Rectangle 113"/>
              <p:cNvSpPr>
                <a:spLocks noChangeArrowheads="1"/>
              </p:cNvSpPr>
              <p:nvPr/>
            </p:nvSpPr>
            <p:spPr bwMode="auto">
              <a:xfrm>
                <a:off x="8885572" y="1076883"/>
                <a:ext cx="68705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ko-KR" altLang="en-US" sz="7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검사결과마감처리</a:t>
                </a:r>
              </a:p>
            </p:txBody>
          </p:sp>
          <p:sp>
            <p:nvSpPr>
              <p:cNvPr id="25" name="Rectangle 113"/>
              <p:cNvSpPr>
                <a:spLocks noChangeArrowheads="1"/>
              </p:cNvSpPr>
              <p:nvPr/>
            </p:nvSpPr>
            <p:spPr bwMode="auto">
              <a:xfrm>
                <a:off x="8885570" y="907605"/>
                <a:ext cx="687056" cy="16927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ko-KR" altLang="en-US" sz="800" spc="-5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교육청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spc="-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</p:grpSp>
      <p:sp>
        <p:nvSpPr>
          <p:cNvPr id="43" name="직사각형 42">
            <a:extLst>
              <a:ext uri="{FF2B5EF4-FFF2-40B4-BE49-F238E27FC236}">
                <a16:creationId xmlns:a16="http://schemas.microsoft.com/office/drawing/2014/main" xmlns="" id="{7E13B21E-D9E5-4BE6-AB9C-ADCDEF6AE8BD}"/>
              </a:ext>
            </a:extLst>
          </p:cNvPr>
          <p:cNvSpPr/>
          <p:nvPr/>
        </p:nvSpPr>
        <p:spPr>
          <a:xfrm>
            <a:off x="7416091" y="3475264"/>
            <a:ext cx="2401009" cy="406265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000">
              <a:lnSpc>
                <a:spcPct val="120000"/>
              </a:lnSpc>
            </a:pP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① 검사결과 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마감완료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학교목록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조회</a:t>
            </a:r>
            <a:endParaRPr lang="en-US" altLang="ko-KR" sz="1100" b="1" dirty="0">
              <a:ln>
                <a:solidFill>
                  <a:schemeClr val="tx1">
                    <a:lumMod val="85000"/>
                    <a:lumOff val="15000"/>
                    <a:alpha val="0"/>
                  </a:schemeClr>
                </a:solidFill>
              </a:ln>
              <a:solidFill>
                <a:srgbClr val="FD5312"/>
              </a:solidFill>
              <a:latin typeface="나눔바른고딕" panose="020B0600000101010101" charset="-127"/>
              <a:ea typeface="나눔바른고딕" panose="020B0600000101010101" charset="-127"/>
            </a:endParaRPr>
          </a:p>
          <a:p>
            <a:pPr marL="36000">
              <a:lnSpc>
                <a:spcPct val="120000"/>
              </a:lnSpc>
            </a:pP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② 검사결과 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미마감완료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학교목록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조회</a:t>
            </a:r>
            <a:endParaRPr lang="en-US" altLang="ko-KR" sz="1100" b="1" dirty="0">
              <a:ln>
                <a:solidFill>
                  <a:schemeClr val="tx1">
                    <a:lumMod val="85000"/>
                    <a:lumOff val="15000"/>
                    <a:alpha val="0"/>
                  </a:schemeClr>
                </a:solidFill>
              </a:ln>
              <a:solidFill>
                <a:srgbClr val="FD5312"/>
              </a:solidFill>
              <a:latin typeface="나눔바른고딕" panose="020B0600000101010101" charset="-127"/>
              <a:ea typeface="나눔바른고딕" panose="020B0600000101010101" charset="-127"/>
            </a:endParaRPr>
          </a:p>
        </p:txBody>
      </p:sp>
      <p:sp>
        <p:nvSpPr>
          <p:cNvPr id="48" name="직사각형 47"/>
          <p:cNvSpPr/>
          <p:nvPr/>
        </p:nvSpPr>
        <p:spPr>
          <a:xfrm>
            <a:off x="9459286" y="2934450"/>
            <a:ext cx="166366" cy="422166"/>
          </a:xfrm>
          <a:prstGeom prst="rect">
            <a:avLst/>
          </a:prstGeom>
          <a:noFill/>
          <a:ln w="25400">
            <a:solidFill>
              <a:srgbClr val="FD531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9" name="타원 48"/>
          <p:cNvSpPr/>
          <p:nvPr/>
        </p:nvSpPr>
        <p:spPr>
          <a:xfrm>
            <a:off x="9367846" y="2859993"/>
            <a:ext cx="182880" cy="182880"/>
          </a:xfrm>
          <a:prstGeom prst="ellipse">
            <a:avLst/>
          </a:prstGeom>
          <a:solidFill>
            <a:srgbClr val="FD5312"/>
          </a:solidFill>
          <a:ln w="25400">
            <a:solidFill>
              <a:srgbClr val="FD531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b="1" dirty="0">
                <a:latin typeface="+mn-ea"/>
              </a:rPr>
              <a:t>2</a:t>
            </a:r>
            <a:endParaRPr lang="ko-KR" altLang="en-US" sz="1100" b="1" dirty="0">
              <a:latin typeface="+mn-ea"/>
            </a:endParaRPr>
          </a:p>
        </p:txBody>
      </p:sp>
      <p:sp>
        <p:nvSpPr>
          <p:cNvPr id="46" name="직사각형 45"/>
          <p:cNvSpPr/>
          <p:nvPr/>
        </p:nvSpPr>
        <p:spPr>
          <a:xfrm>
            <a:off x="7846699" y="2955546"/>
            <a:ext cx="166366" cy="383787"/>
          </a:xfrm>
          <a:prstGeom prst="rect">
            <a:avLst/>
          </a:prstGeom>
          <a:noFill/>
          <a:ln w="25400">
            <a:solidFill>
              <a:srgbClr val="FD531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7" name="타원 46"/>
          <p:cNvSpPr/>
          <p:nvPr/>
        </p:nvSpPr>
        <p:spPr>
          <a:xfrm>
            <a:off x="7755259" y="2852374"/>
            <a:ext cx="182880" cy="182880"/>
          </a:xfrm>
          <a:prstGeom prst="ellipse">
            <a:avLst/>
          </a:prstGeom>
          <a:solidFill>
            <a:srgbClr val="FD5312"/>
          </a:solidFill>
          <a:ln w="25400">
            <a:solidFill>
              <a:srgbClr val="FD531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b="1" dirty="0">
                <a:latin typeface="+mn-ea"/>
              </a:rPr>
              <a:t>1</a:t>
            </a:r>
            <a:endParaRPr lang="ko-KR" altLang="en-US" sz="1100" b="1" dirty="0">
              <a:latin typeface="+mn-ea"/>
            </a:endParaRPr>
          </a:p>
        </p:txBody>
      </p:sp>
      <p:sp>
        <p:nvSpPr>
          <p:cNvPr id="50" name="직사각형 49">
            <a:extLst>
              <a:ext uri="{FF2B5EF4-FFF2-40B4-BE49-F238E27FC236}">
                <a16:creationId xmlns:a16="http://schemas.microsoft.com/office/drawing/2014/main" xmlns="" id="{7E13B21E-D9E5-4BE6-AB9C-ADCDEF6AE8BD}"/>
              </a:ext>
            </a:extLst>
          </p:cNvPr>
          <p:cNvSpPr/>
          <p:nvPr/>
        </p:nvSpPr>
        <p:spPr>
          <a:xfrm>
            <a:off x="340635" y="6087967"/>
            <a:ext cx="8142058" cy="203133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교육지원청에 해당하는 자료가 조회되며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,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학교수를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선택하면 ① 검사결과 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마감완료한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학교목록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② 검사결과 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미마감완료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학교목록을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조회할 수 있음</a:t>
            </a:r>
          </a:p>
        </p:txBody>
      </p:sp>
    </p:spTree>
    <p:extLst>
      <p:ext uri="{BB962C8B-B14F-4D97-AF65-F5344CB8AC3E}">
        <p14:creationId xmlns:p14="http://schemas.microsoft.com/office/powerpoint/2010/main" val="2587078827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그림 3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3537" y="1777528"/>
            <a:ext cx="9360000" cy="4199352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</p:pic>
      <p:sp>
        <p:nvSpPr>
          <p:cNvPr id="93" name="TextBox 4">
            <a:extLst>
              <a:ext uri="{FF2B5EF4-FFF2-40B4-BE49-F238E27FC236}">
                <a16:creationId xmlns:a16="http://schemas.microsoft.com/office/drawing/2014/main" xmlns="" id="{B2A2134E-34A5-422C-8D66-092F6558A4F0}"/>
              </a:ext>
            </a:extLst>
          </p:cNvPr>
          <p:cNvSpPr txBox="1"/>
          <p:nvPr/>
        </p:nvSpPr>
        <p:spPr>
          <a:xfrm>
            <a:off x="96327" y="39171"/>
            <a:ext cx="51569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000" b="1" spc="-70" dirty="0" err="1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교육지원청</a:t>
            </a:r>
            <a:r>
              <a:rPr lang="ko-KR" altLang="en-US" sz="2000" b="1" spc="-7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주요 업무처리 방법</a:t>
            </a:r>
          </a:p>
        </p:txBody>
      </p:sp>
      <p:sp>
        <p:nvSpPr>
          <p:cNvPr id="14" name="모서리가 둥근 직사각형 13">
            <a:extLst>
              <a:ext uri="{FF2B5EF4-FFF2-40B4-BE49-F238E27FC236}">
                <a16:creationId xmlns:a16="http://schemas.microsoft.com/office/drawing/2014/main" xmlns="" id="{A48839FD-54EA-214C-BE98-4BDD2DF3094C}"/>
              </a:ext>
            </a:extLst>
          </p:cNvPr>
          <p:cNvSpPr/>
          <p:nvPr/>
        </p:nvSpPr>
        <p:spPr>
          <a:xfrm>
            <a:off x="163006" y="802346"/>
            <a:ext cx="3642849" cy="669007"/>
          </a:xfrm>
          <a:prstGeom prst="roundRect">
            <a:avLst>
              <a:gd name="adj" fmla="val 50000"/>
            </a:avLst>
          </a:prstGeom>
          <a:solidFill>
            <a:srgbClr val="E2F0D9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4. </a:t>
            </a:r>
            <a:r>
              <a:rPr lang="ko-KR" altLang="en-US" sz="1400" b="1" dirty="0" err="1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교육지원청</a:t>
            </a:r>
            <a:r>
              <a:rPr lang="ko-KR" altLang="en-US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– </a:t>
            </a:r>
            <a:r>
              <a:rPr lang="ko-KR" altLang="en-US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검사결과관리</a:t>
            </a:r>
            <a:endParaRPr lang="en-US" altLang="ko-KR" sz="1600" b="1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66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r>
              <a:rPr lang="en-US" altLang="ko-KR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4.1. </a:t>
            </a:r>
            <a:r>
              <a:rPr lang="ko-KR" altLang="en-US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학교별검사결과마감현황</a:t>
            </a:r>
            <a:r>
              <a:rPr lang="en-US" altLang="ko-KR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(2/3)</a:t>
            </a:r>
            <a:endParaRPr lang="ko-KR" altLang="en-US" b="1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66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5" name="사각형: 둥근 모서리 81">
            <a:extLst>
              <a:ext uri="{FF2B5EF4-FFF2-40B4-BE49-F238E27FC236}">
                <a16:creationId xmlns:a16="http://schemas.microsoft.com/office/drawing/2014/main" xmlns="" id="{E908EED5-9D07-442C-87CA-697451B62CB7}"/>
              </a:ext>
            </a:extLst>
          </p:cNvPr>
          <p:cNvSpPr/>
          <p:nvPr/>
        </p:nvSpPr>
        <p:spPr>
          <a:xfrm>
            <a:off x="3970021" y="802347"/>
            <a:ext cx="5662930" cy="550546"/>
          </a:xfrm>
          <a:prstGeom prst="roundRect">
            <a:avLst>
              <a:gd name="adj" fmla="val 6492"/>
            </a:avLst>
          </a:prstGeom>
          <a:solidFill>
            <a:schemeClr val="bg1"/>
          </a:solidFill>
          <a:ln w="6350">
            <a:solidFill>
              <a:schemeClr val="bg1">
                <a:lumMod val="75000"/>
              </a:schemeClr>
            </a:solidFill>
          </a:ln>
          <a:effectLst>
            <a:outerShdw blurRad="889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defTabSz="1090746" fontAlgn="ctr" latinLnBrk="0">
              <a:buClr>
                <a:srgbClr val="336699"/>
              </a:buClr>
              <a:defRPr/>
            </a:pPr>
            <a:endParaRPr kumimoji="1" lang="en-US" altLang="ko-KR" sz="200" b="1" kern="0" dirty="0">
              <a:ln w="0">
                <a:solidFill>
                  <a:srgbClr val="0B4355">
                    <a:alpha val="5000"/>
                  </a:srgbClr>
                </a:solidFill>
              </a:ln>
              <a:solidFill>
                <a:srgbClr val="C00000"/>
              </a:solidFill>
              <a:latin typeface="나눔바른고딕" panose="020B0600000101010101" charset="-127"/>
              <a:ea typeface="나눔바른고딕" panose="020B0600000101010101" charset="-127"/>
              <a:sym typeface="Wingdings" pitchFamily="2" charset="2"/>
            </a:endParaRPr>
          </a:p>
        </p:txBody>
      </p:sp>
      <p:grpSp>
        <p:nvGrpSpPr>
          <p:cNvPr id="33" name="그룹 32"/>
          <p:cNvGrpSpPr/>
          <p:nvPr/>
        </p:nvGrpSpPr>
        <p:grpSpPr>
          <a:xfrm>
            <a:off x="4079992" y="907605"/>
            <a:ext cx="5451357" cy="364742"/>
            <a:chOff x="4079993" y="907605"/>
            <a:chExt cx="5345874" cy="364742"/>
          </a:xfrm>
        </p:grpSpPr>
        <p:cxnSp>
          <p:nvCxnSpPr>
            <p:cNvPr id="7" name="직선 화살표 연결선 6"/>
            <p:cNvCxnSpPr/>
            <p:nvPr/>
          </p:nvCxnSpPr>
          <p:spPr>
            <a:xfrm>
              <a:off x="4614193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직선 화살표 연결선 7"/>
            <p:cNvCxnSpPr/>
            <p:nvPr/>
          </p:nvCxnSpPr>
          <p:spPr>
            <a:xfrm>
              <a:off x="5292563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직선 화살표 연결선 8"/>
            <p:cNvCxnSpPr/>
            <p:nvPr/>
          </p:nvCxnSpPr>
          <p:spPr>
            <a:xfrm>
              <a:off x="6090136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직선 화살표 연결선 9"/>
            <p:cNvCxnSpPr/>
            <p:nvPr/>
          </p:nvCxnSpPr>
          <p:spPr>
            <a:xfrm>
              <a:off x="7002067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7" name="그룹 26"/>
            <p:cNvGrpSpPr/>
            <p:nvPr/>
          </p:nvGrpSpPr>
          <p:grpSpPr>
            <a:xfrm>
              <a:off x="4753326" y="907606"/>
              <a:ext cx="567815" cy="364740"/>
              <a:chOff x="5693299" y="907606"/>
              <a:chExt cx="687056" cy="364740"/>
            </a:xfrm>
          </p:grpSpPr>
          <p:sp>
            <p:nvSpPr>
              <p:cNvPr id="12" name="Rectangle 113"/>
              <p:cNvSpPr>
                <a:spLocks noChangeArrowheads="1"/>
              </p:cNvSpPr>
              <p:nvPr/>
            </p:nvSpPr>
            <p:spPr bwMode="auto">
              <a:xfrm>
                <a:off x="5693301" y="1076885"/>
                <a:ext cx="687054" cy="195461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반별검사결과</a:t>
                </a:r>
              </a:p>
            </p:txBody>
          </p:sp>
          <p:sp>
            <p:nvSpPr>
              <p:cNvPr id="13" name="Rectangle 113"/>
              <p:cNvSpPr>
                <a:spLocks noChangeArrowheads="1"/>
              </p:cNvSpPr>
              <p:nvPr/>
            </p:nvSpPr>
            <p:spPr bwMode="auto">
              <a:xfrm>
                <a:off x="5693299" y="907606"/>
                <a:ext cx="687056" cy="169279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spc="-5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spc="-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grpSp>
          <p:nvGrpSpPr>
            <p:cNvPr id="28" name="그룹 27"/>
            <p:cNvGrpSpPr/>
            <p:nvPr/>
          </p:nvGrpSpPr>
          <p:grpSpPr>
            <a:xfrm>
              <a:off x="5434914" y="907606"/>
              <a:ext cx="687056" cy="364740"/>
              <a:chOff x="6497545" y="907606"/>
              <a:chExt cx="687056" cy="364740"/>
            </a:xfrm>
          </p:grpSpPr>
          <p:sp>
            <p:nvSpPr>
              <p:cNvPr id="17" name="Rectangle 113"/>
              <p:cNvSpPr>
                <a:spLocks noChangeArrowheads="1"/>
              </p:cNvSpPr>
              <p:nvPr/>
            </p:nvSpPr>
            <p:spPr bwMode="auto">
              <a:xfrm>
                <a:off x="6497547" y="1076885"/>
                <a:ext cx="687054" cy="195461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spc="-5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검사결과통계및제출</a:t>
                </a:r>
                <a:endParaRPr lang="ko-KR" altLang="en-US" sz="700" spc="-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  <p:sp>
            <p:nvSpPr>
              <p:cNvPr id="18" name="Rectangle 113"/>
              <p:cNvSpPr>
                <a:spLocks noChangeArrowheads="1"/>
              </p:cNvSpPr>
              <p:nvPr/>
            </p:nvSpPr>
            <p:spPr bwMode="auto">
              <a:xfrm>
                <a:off x="6497545" y="907606"/>
                <a:ext cx="687056" cy="169279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spc="-5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spc="-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grpSp>
          <p:nvGrpSpPr>
            <p:cNvPr id="21" name="그룹 20"/>
            <p:cNvGrpSpPr/>
            <p:nvPr/>
          </p:nvGrpSpPr>
          <p:grpSpPr>
            <a:xfrm>
              <a:off x="4079993" y="907606"/>
              <a:ext cx="567815" cy="364740"/>
              <a:chOff x="4984309" y="907606"/>
              <a:chExt cx="662776" cy="364740"/>
            </a:xfrm>
          </p:grpSpPr>
          <p:sp>
            <p:nvSpPr>
              <p:cNvPr id="22" name="Rectangle 113"/>
              <p:cNvSpPr>
                <a:spLocks noChangeArrowheads="1"/>
              </p:cNvSpPr>
              <p:nvPr/>
            </p:nvSpPr>
            <p:spPr bwMode="auto">
              <a:xfrm>
                <a:off x="4984311" y="1076885"/>
                <a:ext cx="662774" cy="195461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spc="-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반별검사결과관리</a:t>
                </a:r>
              </a:p>
            </p:txBody>
          </p:sp>
          <p:sp>
            <p:nvSpPr>
              <p:cNvPr id="23" name="Rectangle 113"/>
              <p:cNvSpPr>
                <a:spLocks noChangeArrowheads="1"/>
              </p:cNvSpPr>
              <p:nvPr/>
            </p:nvSpPr>
            <p:spPr bwMode="auto">
              <a:xfrm>
                <a:off x="4984309" y="907606"/>
                <a:ext cx="662776" cy="169279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spc="-5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spc="-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cxnSp>
          <p:nvCxnSpPr>
            <p:cNvPr id="26" name="직선 화살표 연결선 25"/>
            <p:cNvCxnSpPr/>
            <p:nvPr/>
          </p:nvCxnSpPr>
          <p:spPr>
            <a:xfrm>
              <a:off x="7908866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0" name="그룹 29"/>
            <p:cNvGrpSpPr/>
            <p:nvPr/>
          </p:nvGrpSpPr>
          <p:grpSpPr>
            <a:xfrm>
              <a:off x="7145810" y="907605"/>
              <a:ext cx="800684" cy="364740"/>
              <a:chOff x="8096684" y="907605"/>
              <a:chExt cx="687056" cy="364740"/>
            </a:xfrm>
          </p:grpSpPr>
          <p:sp>
            <p:nvSpPr>
              <p:cNvPr id="15" name="Rectangle 113"/>
              <p:cNvSpPr>
                <a:spLocks noChangeArrowheads="1"/>
              </p:cNvSpPr>
              <p:nvPr/>
            </p:nvSpPr>
            <p:spPr bwMode="auto">
              <a:xfrm>
                <a:off x="8096685" y="1076883"/>
                <a:ext cx="68705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ko-KR" altLang="en-US" sz="7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학교급별검사결과통계</a:t>
                </a:r>
                <a:endParaRPr lang="ko-KR" altLang="en-US" sz="7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  <p:sp>
            <p:nvSpPr>
              <p:cNvPr id="16" name="Rectangle 113"/>
              <p:cNvSpPr>
                <a:spLocks noChangeArrowheads="1"/>
              </p:cNvSpPr>
              <p:nvPr/>
            </p:nvSpPr>
            <p:spPr bwMode="auto">
              <a:xfrm>
                <a:off x="8096684" y="907605"/>
                <a:ext cx="687056" cy="16927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ctr"/>
                <a:r>
                  <a:rPr lang="ko-KR" altLang="en-US" sz="800" kern="600" spc="-100" dirty="0" err="1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지원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r>
                  <a:rPr lang="ko-KR" altLang="en-US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청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kern="600" spc="-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grpSp>
          <p:nvGrpSpPr>
            <p:cNvPr id="29" name="그룹 28"/>
            <p:cNvGrpSpPr/>
            <p:nvPr/>
          </p:nvGrpSpPr>
          <p:grpSpPr>
            <a:xfrm>
              <a:off x="6233548" y="907607"/>
              <a:ext cx="800684" cy="364740"/>
              <a:chOff x="7298520" y="907607"/>
              <a:chExt cx="687056" cy="364740"/>
            </a:xfrm>
          </p:grpSpPr>
          <p:sp>
            <p:nvSpPr>
              <p:cNvPr id="19" name="Rectangle 113"/>
              <p:cNvSpPr>
                <a:spLocks noChangeArrowheads="1"/>
              </p:cNvSpPr>
              <p:nvPr/>
            </p:nvSpPr>
            <p:spPr bwMode="auto">
              <a:xfrm>
                <a:off x="7298521" y="1076885"/>
                <a:ext cx="68705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spc="-100" dirty="0">
                    <a:solidFill>
                      <a:srgbClr val="000000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학교별검사결과마감현황</a:t>
                </a:r>
              </a:p>
            </p:txBody>
          </p:sp>
          <p:sp>
            <p:nvSpPr>
              <p:cNvPr id="20" name="Rectangle 113"/>
              <p:cNvSpPr>
                <a:spLocks noChangeArrowheads="1"/>
              </p:cNvSpPr>
              <p:nvPr/>
            </p:nvSpPr>
            <p:spPr bwMode="auto">
              <a:xfrm>
                <a:off x="7298520" y="907607"/>
                <a:ext cx="687056" cy="169278"/>
              </a:xfrm>
              <a:prstGeom prst="rect">
                <a:avLst/>
              </a:prstGeom>
              <a:solidFill>
                <a:srgbClr val="006600"/>
              </a:solidFill>
              <a:ln>
                <a:solidFill>
                  <a:srgbClr val="006600"/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b="1" spc="-100" dirty="0" err="1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b="1" spc="-100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b="1" spc="-100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</a:t>
                </a:r>
                <a:r>
                  <a:rPr lang="en-US" altLang="ko-KR" sz="800" b="1" spc="-100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b="1" spc="-100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지원</a:t>
                </a:r>
                <a:r>
                  <a:rPr lang="en-US" altLang="ko-KR" sz="800" b="1" spc="-100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r>
                  <a:rPr lang="ko-KR" altLang="en-US" sz="800" b="1" spc="-100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청</a:t>
                </a:r>
                <a:r>
                  <a:rPr lang="en-US" altLang="ko-KR" sz="800" b="1" spc="-100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b="1" spc="-100" dirty="0">
                  <a:solidFill>
                    <a:schemeClr val="bg1"/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grpSp>
          <p:nvGrpSpPr>
            <p:cNvPr id="34" name="그룹 33"/>
            <p:cNvGrpSpPr/>
            <p:nvPr/>
          </p:nvGrpSpPr>
          <p:grpSpPr>
            <a:xfrm>
              <a:off x="8793581" y="907605"/>
              <a:ext cx="632286" cy="364740"/>
              <a:chOff x="8885570" y="907605"/>
              <a:chExt cx="687057" cy="364740"/>
            </a:xfrm>
          </p:grpSpPr>
          <p:sp>
            <p:nvSpPr>
              <p:cNvPr id="35" name="Rectangle 113"/>
              <p:cNvSpPr>
                <a:spLocks noChangeArrowheads="1"/>
              </p:cNvSpPr>
              <p:nvPr/>
            </p:nvSpPr>
            <p:spPr bwMode="auto">
              <a:xfrm>
                <a:off x="8885572" y="1076883"/>
                <a:ext cx="68705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ko-KR" altLang="en-US" sz="7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검사결과통계표</a:t>
                </a:r>
              </a:p>
            </p:txBody>
          </p:sp>
          <p:sp>
            <p:nvSpPr>
              <p:cNvPr id="36" name="Rectangle 113"/>
              <p:cNvSpPr>
                <a:spLocks noChangeArrowheads="1"/>
              </p:cNvSpPr>
              <p:nvPr/>
            </p:nvSpPr>
            <p:spPr bwMode="auto">
              <a:xfrm>
                <a:off x="8885570" y="907605"/>
                <a:ext cx="687056" cy="16927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ko-KR" altLang="en-US" sz="800" spc="-5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교육부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spc="-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cxnSp>
          <p:nvCxnSpPr>
            <p:cNvPr id="37" name="직선 화살표 연결선 36"/>
            <p:cNvCxnSpPr/>
            <p:nvPr/>
          </p:nvCxnSpPr>
          <p:spPr>
            <a:xfrm>
              <a:off x="8649838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1" name="그룹 30"/>
            <p:cNvGrpSpPr/>
            <p:nvPr/>
          </p:nvGrpSpPr>
          <p:grpSpPr>
            <a:xfrm>
              <a:off x="8052609" y="907605"/>
              <a:ext cx="632286" cy="364740"/>
              <a:chOff x="8885570" y="907605"/>
              <a:chExt cx="687057" cy="364740"/>
            </a:xfrm>
          </p:grpSpPr>
          <p:sp>
            <p:nvSpPr>
              <p:cNvPr id="24" name="Rectangle 113"/>
              <p:cNvSpPr>
                <a:spLocks noChangeArrowheads="1"/>
              </p:cNvSpPr>
              <p:nvPr/>
            </p:nvSpPr>
            <p:spPr bwMode="auto">
              <a:xfrm>
                <a:off x="8885572" y="1076883"/>
                <a:ext cx="68705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ko-KR" altLang="en-US" sz="7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검사결과마감처리</a:t>
                </a:r>
              </a:p>
            </p:txBody>
          </p:sp>
          <p:sp>
            <p:nvSpPr>
              <p:cNvPr id="25" name="Rectangle 113"/>
              <p:cNvSpPr>
                <a:spLocks noChangeArrowheads="1"/>
              </p:cNvSpPr>
              <p:nvPr/>
            </p:nvSpPr>
            <p:spPr bwMode="auto">
              <a:xfrm>
                <a:off x="8885570" y="907605"/>
                <a:ext cx="687056" cy="16927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ko-KR" altLang="en-US" sz="800" spc="-5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교육청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spc="-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</p:grpSp>
      <p:cxnSp>
        <p:nvCxnSpPr>
          <p:cNvPr id="43" name="꺾인 연결선 42"/>
          <p:cNvCxnSpPr/>
          <p:nvPr/>
        </p:nvCxnSpPr>
        <p:spPr>
          <a:xfrm rot="5400000">
            <a:off x="6821159" y="3532475"/>
            <a:ext cx="1339073" cy="952793"/>
          </a:xfrm>
          <a:prstGeom prst="bentConnector3">
            <a:avLst>
              <a:gd name="adj1" fmla="val 100029"/>
            </a:avLst>
          </a:prstGeom>
          <a:ln w="25400">
            <a:solidFill>
              <a:srgbClr val="FD531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직사각형 43"/>
          <p:cNvSpPr/>
          <p:nvPr/>
        </p:nvSpPr>
        <p:spPr>
          <a:xfrm>
            <a:off x="6144737" y="2823000"/>
            <a:ext cx="793053" cy="389171"/>
          </a:xfrm>
          <a:prstGeom prst="rect">
            <a:avLst/>
          </a:prstGeom>
          <a:noFill/>
          <a:ln w="25400">
            <a:solidFill>
              <a:srgbClr val="FD531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2" name="직사각형 51"/>
          <p:cNvSpPr/>
          <p:nvPr/>
        </p:nvSpPr>
        <p:spPr>
          <a:xfrm>
            <a:off x="7846699" y="2955546"/>
            <a:ext cx="166366" cy="383787"/>
          </a:xfrm>
          <a:prstGeom prst="rect">
            <a:avLst/>
          </a:prstGeom>
          <a:noFill/>
          <a:ln w="25400">
            <a:solidFill>
              <a:srgbClr val="FD531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1" name="타원 50"/>
          <p:cNvSpPr/>
          <p:nvPr/>
        </p:nvSpPr>
        <p:spPr>
          <a:xfrm>
            <a:off x="7755259" y="2852374"/>
            <a:ext cx="182880" cy="182880"/>
          </a:xfrm>
          <a:prstGeom prst="ellipse">
            <a:avLst/>
          </a:prstGeom>
          <a:solidFill>
            <a:srgbClr val="FD5312"/>
          </a:solidFill>
          <a:ln w="25400">
            <a:solidFill>
              <a:srgbClr val="FD531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b="1" dirty="0">
                <a:latin typeface="+mn-ea"/>
              </a:rPr>
              <a:t>1</a:t>
            </a:r>
            <a:endParaRPr lang="ko-KR" altLang="en-US" sz="1100" b="1" dirty="0">
              <a:latin typeface="+mn-ea"/>
            </a:endParaRPr>
          </a:p>
        </p:txBody>
      </p:sp>
      <p:sp>
        <p:nvSpPr>
          <p:cNvPr id="40" name="직사각형 39">
            <a:extLst>
              <a:ext uri="{FF2B5EF4-FFF2-40B4-BE49-F238E27FC236}">
                <a16:creationId xmlns:a16="http://schemas.microsoft.com/office/drawing/2014/main" xmlns="" id="{7E13B21E-D9E5-4BE6-AB9C-ADCDEF6AE8BD}"/>
              </a:ext>
            </a:extLst>
          </p:cNvPr>
          <p:cNvSpPr/>
          <p:nvPr/>
        </p:nvSpPr>
        <p:spPr>
          <a:xfrm>
            <a:off x="340635" y="6087967"/>
            <a:ext cx="6599008" cy="203133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① 마감 취소를 할 경우 검사결과 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마감완료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학교목록에서 해당 학교 마감 취소를 선택 후 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[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저장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] 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버튼을 클릭함</a:t>
            </a:r>
          </a:p>
        </p:txBody>
      </p:sp>
      <p:sp>
        <p:nvSpPr>
          <p:cNvPr id="41" name="직사각형 40"/>
          <p:cNvSpPr/>
          <p:nvPr/>
        </p:nvSpPr>
        <p:spPr>
          <a:xfrm>
            <a:off x="6718303" y="2615367"/>
            <a:ext cx="221340" cy="176820"/>
          </a:xfrm>
          <a:prstGeom prst="rect">
            <a:avLst/>
          </a:prstGeom>
          <a:noFill/>
          <a:ln w="25400">
            <a:solidFill>
              <a:srgbClr val="FD531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44029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1" name="표 14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7896362"/>
              </p:ext>
            </p:extLst>
          </p:nvPr>
        </p:nvGraphicFramePr>
        <p:xfrm>
          <a:off x="307570" y="1439082"/>
          <a:ext cx="9333808" cy="4844144"/>
        </p:xfrm>
        <a:graphic>
          <a:graphicData uri="http://schemas.openxmlformats.org/drawingml/2006/table">
            <a:tbl>
              <a:tblPr firstRow="1" bandRow="1"/>
              <a:tblGrid>
                <a:gridCol w="5594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854442">
                  <a:extLst>
                    <a:ext uri="{9D8B030D-6E8A-4147-A177-3AD203B41FA5}">
                      <a16:colId xmlns:a16="http://schemas.microsoft.com/office/drawing/2014/main" xmlns="" val="2040677093"/>
                    </a:ext>
                  </a:extLst>
                </a:gridCol>
                <a:gridCol w="311725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06680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3735878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322202">
                <a:tc gridSpan="2">
                  <a:txBody>
                    <a:bodyPr/>
                    <a:lstStyle>
                      <a:lvl1pPr marL="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9pPr>
                    </a:lstStyle>
                    <a:p>
                      <a:pPr algn="ctr"/>
                      <a:r>
                        <a:rPr lang="ko-KR" altLang="en-US" sz="1100" b="1" kern="1200" spc="-50" baseline="0" dirty="0">
                          <a:ln>
                            <a:solidFill>
                              <a:schemeClr val="accent5">
                                <a:alpha val="1000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  <a:cs typeface="Poppins Light" panose="02000000000000000000" pitchFamily="2" charset="0"/>
                        </a:rPr>
                        <a:t>구분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9pPr>
                    </a:lstStyle>
                    <a:p>
                      <a:pPr algn="ctr" latinLnBrk="1"/>
                      <a:r>
                        <a:rPr lang="ko-KR" altLang="en-US" sz="1100" b="1" kern="1200" spc="-50" baseline="0" dirty="0">
                          <a:ln>
                            <a:solidFill>
                              <a:schemeClr val="accent5">
                                <a:alpha val="1000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  <a:cs typeface="Poppins Light" panose="02000000000000000000" pitchFamily="2" charset="0"/>
                        </a:rPr>
                        <a:t>설문조사 전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9pPr>
                    </a:lstStyle>
                    <a:p>
                      <a:pPr algn="ctr" latinLnBrk="1"/>
                      <a:r>
                        <a:rPr lang="ko-KR" altLang="en-US" sz="1100" b="1" kern="1200" spc="-50" baseline="0" dirty="0">
                          <a:ln>
                            <a:solidFill>
                              <a:schemeClr val="accent5">
                                <a:alpha val="1000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  <a:cs typeface="Poppins Light" panose="02000000000000000000" pitchFamily="2" charset="0"/>
                        </a:rPr>
                        <a:t>설문조사 중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9pPr>
                    </a:lstStyle>
                    <a:p>
                      <a:pPr algn="ctr" latinLnBrk="1"/>
                      <a:r>
                        <a:rPr lang="ko-KR" altLang="en-US" sz="1100" b="1" kern="1200" spc="-50" baseline="0" dirty="0">
                          <a:ln>
                            <a:solidFill>
                              <a:schemeClr val="accent5">
                                <a:alpha val="1000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  <a:cs typeface="Poppins Light" panose="02000000000000000000" pitchFamily="2" charset="0"/>
                        </a:rPr>
                        <a:t>설문조사 후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2102">
                <a:tc rowSpan="4"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marL="0" algn="ctr" defTabSz="914400" rtl="0" eaLnBrk="1" latinLnBrk="1" hangingPunct="1"/>
                      <a:r>
                        <a:rPr lang="ko-KR" altLang="en-US" sz="1100" b="1" kern="1200" spc="-50" baseline="0" dirty="0">
                          <a:ln>
                            <a:solidFill>
                              <a:schemeClr val="accent5">
                                <a:alpha val="1000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  <a:cs typeface="Poppins Light" panose="02000000000000000000" pitchFamily="2" charset="0"/>
                        </a:rPr>
                        <a:t>나이스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marL="0" algn="ctr" defTabSz="914400" rtl="0" eaLnBrk="1" latinLnBrk="1" hangingPunct="1"/>
                      <a:r>
                        <a:rPr lang="ko-KR" altLang="en-US" sz="1100" b="1" kern="1200" spc="-50" baseline="0" dirty="0">
                          <a:ln>
                            <a:solidFill>
                              <a:schemeClr val="accent5">
                                <a:alpha val="1000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  <a:cs typeface="Poppins Light" panose="02000000000000000000" pitchFamily="2" charset="0"/>
                        </a:rPr>
                        <a:t>교육부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100" b="0" spc="0" baseline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100" b="0" spc="0" baseline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100" b="0" spc="0" baseline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379220">
                <a:tc vMerge="1"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200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b="1" kern="1200" spc="-50" baseline="0" dirty="0">
                          <a:ln>
                            <a:solidFill>
                              <a:schemeClr val="accent5">
                                <a:alpha val="1000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  <a:cs typeface="Poppins Light" panose="02000000000000000000" pitchFamily="2" charset="0"/>
                        </a:rPr>
                        <a:t>교육청</a:t>
                      </a:r>
                      <a:endParaRPr lang="en-US" altLang="ko-KR" sz="1100" b="1" kern="1200" spc="-50" baseline="0" dirty="0">
                        <a:ln>
                          <a:solidFill>
                            <a:schemeClr val="accent5">
                              <a:alpha val="1000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나눔바른고딕" panose="020B0603020101020101" pitchFamily="50" charset="-127"/>
                        <a:ea typeface="나눔바른고딕" panose="020B0603020101020101" pitchFamily="50" charset="-127"/>
                        <a:cs typeface="Poppins Light" panose="02000000000000000000" pitchFamily="2" charset="0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ctr" latinLnBrk="1"/>
                      <a:endParaRPr lang="ko-KR" altLang="en-US" sz="1100" b="0" spc="0" baseline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ctr" latinLnBrk="1"/>
                      <a:endParaRPr lang="ko-KR" altLang="en-US" sz="1100" b="0" spc="0" baseline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ctr" latinLnBrk="1"/>
                      <a:endParaRPr lang="ko-KR" altLang="en-US" sz="1100" b="0" spc="0" baseline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4582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b="1" kern="1200" spc="-50" baseline="0" dirty="0" err="1">
                          <a:ln>
                            <a:solidFill>
                              <a:schemeClr val="accent5">
                                <a:alpha val="1000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  <a:cs typeface="Poppins Light" panose="02000000000000000000" pitchFamily="2" charset="0"/>
                        </a:rPr>
                        <a:t>교육지원청</a:t>
                      </a:r>
                      <a:endParaRPr lang="en-US" altLang="ko-KR" sz="1100" b="1" kern="1200" spc="-50" baseline="0" dirty="0">
                        <a:ln>
                          <a:solidFill>
                            <a:schemeClr val="accent5">
                              <a:alpha val="1000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나눔바른고딕" panose="020B0603020101020101" pitchFamily="50" charset="-127"/>
                        <a:ea typeface="나눔바른고딕" panose="020B0603020101020101" pitchFamily="50" charset="-127"/>
                        <a:cs typeface="Poppins Light" panose="02000000000000000000" pitchFamily="2" charset="0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b="0" spc="0" baseline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b="0" spc="0" baseline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b="0" spc="0" baseline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05423886"/>
                  </a:ext>
                </a:extLst>
              </a:tr>
              <a:tr h="939800">
                <a:tc vMerge="1"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200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b="1" kern="1200" spc="-50" baseline="0" dirty="0">
                          <a:ln>
                            <a:solidFill>
                              <a:schemeClr val="accent5">
                                <a:alpha val="1000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  <a:cs typeface="Poppins Light" panose="02000000000000000000" pitchFamily="2" charset="0"/>
                        </a:rPr>
                        <a:t>학교</a:t>
                      </a:r>
                      <a:endParaRPr lang="en-US" altLang="ko-KR" sz="1100" b="1" kern="1200" spc="-50" baseline="0" dirty="0">
                        <a:ln>
                          <a:solidFill>
                            <a:schemeClr val="accent5">
                              <a:alpha val="1000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나눔바른고딕" panose="020B0603020101020101" pitchFamily="50" charset="-127"/>
                        <a:ea typeface="나눔바른고딕" panose="020B0603020101020101" pitchFamily="50" charset="-127"/>
                        <a:cs typeface="Poppins Light" panose="02000000000000000000" pitchFamily="2" charset="0"/>
                      </a:endParaRPr>
                    </a:p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1" kern="1200" spc="-50" baseline="0" dirty="0">
                          <a:ln>
                            <a:solidFill>
                              <a:schemeClr val="accent5">
                                <a:alpha val="1000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  <a:cs typeface="Poppins Light" panose="02000000000000000000" pitchFamily="2" charset="0"/>
                        </a:rPr>
                        <a:t>(</a:t>
                      </a:r>
                      <a:r>
                        <a:rPr lang="ko-KR" altLang="en-US" sz="1100" b="1" kern="1200" spc="-50" baseline="0" dirty="0">
                          <a:ln>
                            <a:solidFill>
                              <a:schemeClr val="accent5">
                                <a:alpha val="1000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  <a:cs typeface="Poppins Light" panose="02000000000000000000" pitchFamily="2" charset="0"/>
                        </a:rPr>
                        <a:t>담임</a:t>
                      </a:r>
                      <a:r>
                        <a:rPr lang="en-US" altLang="ko-KR" sz="1100" b="1" kern="1200" spc="-50" baseline="0" dirty="0">
                          <a:ln>
                            <a:solidFill>
                              <a:schemeClr val="accent5">
                                <a:alpha val="1000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  <a:cs typeface="Poppins Light" panose="02000000000000000000" pitchFamily="2" charset="0"/>
                        </a:rPr>
                        <a:t>)</a:t>
                      </a:r>
                      <a:endParaRPr lang="ko-KR" altLang="en-US" sz="1100" b="1" kern="1200" spc="-50" baseline="0" dirty="0">
                        <a:ln>
                          <a:solidFill>
                            <a:schemeClr val="accent5">
                              <a:alpha val="1000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나눔바른고딕" panose="020B0603020101020101" pitchFamily="50" charset="-127"/>
                        <a:ea typeface="나눔바른고딕" panose="020B0603020101020101" pitchFamily="50" charset="-127"/>
                        <a:cs typeface="Poppins Light" panose="02000000000000000000" pitchFamily="2" charset="0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b="0" spc="0" baseline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b="0" spc="0" baseline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b="0" spc="0" baseline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24979534"/>
                  </a:ext>
                </a:extLst>
              </a:tr>
              <a:tr h="635000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b="1" kern="1200" spc="-50" baseline="0" dirty="0" err="1">
                          <a:ln>
                            <a:solidFill>
                              <a:schemeClr val="accent5">
                                <a:alpha val="1000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  <a:cs typeface="Poppins Light" panose="02000000000000000000" pitchFamily="2" charset="0"/>
                        </a:rPr>
                        <a:t>에듀로</a:t>
                      </a:r>
                      <a:endParaRPr lang="ko-KR" altLang="en-US" sz="1100" b="1" kern="1200" spc="-50" baseline="0" dirty="0">
                        <a:ln>
                          <a:solidFill>
                            <a:schemeClr val="accent5">
                              <a:alpha val="1000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나눔바른고딕" panose="020B0603020101020101" pitchFamily="50" charset="-127"/>
                        <a:ea typeface="나눔바른고딕" panose="020B0603020101020101" pitchFamily="50" charset="-127"/>
                        <a:cs typeface="Poppins Light" panose="02000000000000000000" pitchFamily="2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b="1" kern="1200" spc="-50" baseline="0" dirty="0">
                          <a:ln>
                            <a:solidFill>
                              <a:schemeClr val="accent5">
                                <a:alpha val="1000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  <a:cs typeface="Poppins Light" panose="02000000000000000000" pitchFamily="2" charset="0"/>
                        </a:rPr>
                        <a:t>학생</a:t>
                      </a:r>
                      <a:r>
                        <a:rPr lang="en-US" altLang="ko-KR" sz="1100" b="1" kern="1200" spc="-50" baseline="0" dirty="0">
                          <a:ln>
                            <a:solidFill>
                              <a:schemeClr val="accent5">
                                <a:alpha val="1000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  <a:cs typeface="Poppins Light" panose="02000000000000000000" pitchFamily="2" charset="0"/>
                        </a:rPr>
                        <a:t>/</a:t>
                      </a:r>
                      <a:r>
                        <a:rPr lang="ko-KR" altLang="en-US" sz="1100" b="1" kern="1200" spc="-50" baseline="0" dirty="0">
                          <a:ln>
                            <a:solidFill>
                              <a:schemeClr val="accent5">
                                <a:alpha val="1000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  <a:cs typeface="Poppins Light" panose="02000000000000000000" pitchFamily="2" charset="0"/>
                        </a:rPr>
                        <a:t>학부모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ctr" latinLnBrk="1"/>
                      <a:endParaRPr lang="ko-KR" altLang="en-US" sz="1100" b="0" spc="0" baseline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ctr" latinLnBrk="1"/>
                      <a:endParaRPr lang="ko-KR" altLang="en-US" sz="1100" b="0" spc="0" baseline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ctr" latinLnBrk="1"/>
                      <a:endParaRPr lang="ko-KR" altLang="en-US" sz="1100" b="0" spc="0" baseline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62" name="TextBox 4">
            <a:extLst>
              <a:ext uri="{FF2B5EF4-FFF2-40B4-BE49-F238E27FC236}">
                <a16:creationId xmlns:a16="http://schemas.microsoft.com/office/drawing/2014/main" xmlns="" id="{B2A2134E-34A5-422C-8D66-092F6558A4F0}"/>
              </a:ext>
            </a:extLst>
          </p:cNvPr>
          <p:cNvSpPr txBox="1"/>
          <p:nvPr/>
        </p:nvSpPr>
        <p:spPr>
          <a:xfrm>
            <a:off x="96327" y="39171"/>
            <a:ext cx="51569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2000" b="1" spc="-7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2026</a:t>
            </a:r>
            <a:r>
              <a:rPr lang="ko-KR" altLang="en-US" sz="2000" b="1" spc="-7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년 학생정서</a:t>
            </a:r>
            <a:r>
              <a:rPr lang="ko-KR" altLang="en-US" sz="2000" b="1" spc="-7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맑은 고딕" panose="020B0503020000020004" pitchFamily="50" charset="-127"/>
              </a:rPr>
              <a:t>∙</a:t>
            </a:r>
            <a:r>
              <a:rPr lang="ko-KR" altLang="en-US" sz="2000" b="1" spc="-7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행동특성검사 주요 안내 사항</a:t>
            </a:r>
          </a:p>
        </p:txBody>
      </p:sp>
      <p:grpSp>
        <p:nvGrpSpPr>
          <p:cNvPr id="2" name="그룹 1"/>
          <p:cNvGrpSpPr/>
          <p:nvPr/>
        </p:nvGrpSpPr>
        <p:grpSpPr>
          <a:xfrm>
            <a:off x="1851582" y="1887537"/>
            <a:ext cx="7696277" cy="4318485"/>
            <a:chOff x="1851582" y="2094011"/>
            <a:chExt cx="7696277" cy="4318485"/>
          </a:xfrm>
        </p:grpSpPr>
        <p:sp>
          <p:nvSpPr>
            <p:cNvPr id="142" name="모서리가 둥근 직사각형 141"/>
            <p:cNvSpPr/>
            <p:nvPr/>
          </p:nvSpPr>
          <p:spPr>
            <a:xfrm>
              <a:off x="1851583" y="2096085"/>
              <a:ext cx="684068" cy="400295"/>
            </a:xfrm>
            <a:prstGeom prst="roundRect">
              <a:avLst/>
            </a:prstGeom>
            <a:solidFill>
              <a:srgbClr val="F3FBFF"/>
            </a:solidFill>
            <a:ln w="9525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algn="ctr"/>
              <a:r>
                <a:rPr lang="ko-KR" altLang="en-US" sz="900" b="1" dirty="0">
                  <a:ln>
                    <a:solidFill>
                      <a:schemeClr val="accent5">
                        <a:alpha val="1000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Poppins Light" panose="02000000000000000000" pitchFamily="2" charset="0"/>
                </a:rPr>
                <a:t>공지사항</a:t>
              </a:r>
              <a:endParaRPr lang="en-US" altLang="ko-KR" sz="900" b="1" dirty="0">
                <a:ln>
                  <a:solidFill>
                    <a:schemeClr val="accent5">
                      <a:alpha val="1000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바른고딕" panose="020B0600000101010101" charset="-127"/>
                <a:ea typeface="나눔바른고딕" panose="020B0600000101010101" charset="-127"/>
                <a:cs typeface="Poppins Light" panose="02000000000000000000" pitchFamily="2" charset="0"/>
              </a:endParaRPr>
            </a:p>
            <a:p>
              <a:pPr algn="ctr"/>
              <a:r>
                <a:rPr lang="ko-KR" altLang="en-US" sz="900" b="1" dirty="0">
                  <a:ln>
                    <a:solidFill>
                      <a:schemeClr val="accent5">
                        <a:alpha val="1000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Poppins Light" panose="02000000000000000000" pitchFamily="2" charset="0"/>
                </a:rPr>
                <a:t>관리</a:t>
              </a:r>
            </a:p>
          </p:txBody>
        </p:sp>
        <p:sp>
          <p:nvSpPr>
            <p:cNvPr id="143" name="모서리가 둥근 직사각형 142"/>
            <p:cNvSpPr/>
            <p:nvPr/>
          </p:nvSpPr>
          <p:spPr>
            <a:xfrm>
              <a:off x="2747962" y="2096085"/>
              <a:ext cx="789678" cy="400295"/>
            </a:xfrm>
            <a:prstGeom prst="roundRect">
              <a:avLst/>
            </a:prstGeom>
            <a:solidFill>
              <a:srgbClr val="F3FBFF"/>
            </a:solidFill>
            <a:ln w="9525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algn="ctr"/>
              <a:r>
                <a:rPr lang="ko-KR" altLang="en-US" sz="900" b="1" dirty="0">
                  <a:ln>
                    <a:solidFill>
                      <a:schemeClr val="accent5">
                        <a:alpha val="1000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Poppins Light" panose="02000000000000000000" pitchFamily="2" charset="0"/>
                </a:rPr>
                <a:t>검사지 등록</a:t>
              </a:r>
            </a:p>
          </p:txBody>
        </p:sp>
        <p:sp>
          <p:nvSpPr>
            <p:cNvPr id="146" name="모서리가 둥근 직사각형 145"/>
            <p:cNvSpPr/>
            <p:nvPr/>
          </p:nvSpPr>
          <p:spPr>
            <a:xfrm>
              <a:off x="1994914" y="5023427"/>
              <a:ext cx="684068" cy="400295"/>
            </a:xfrm>
            <a:prstGeom prst="roundRect">
              <a:avLst/>
            </a:prstGeom>
            <a:solidFill>
              <a:srgbClr val="F3FBFF"/>
            </a:solidFill>
            <a:ln w="9525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algn="ctr"/>
              <a:r>
                <a:rPr lang="ko-KR" altLang="en-US" sz="900" b="1" dirty="0">
                  <a:ln>
                    <a:solidFill>
                      <a:schemeClr val="accent5">
                        <a:alpha val="1000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Poppins Light" panose="02000000000000000000" pitchFamily="2" charset="0"/>
                </a:rPr>
                <a:t>공지사항</a:t>
              </a:r>
              <a:endParaRPr lang="en-US" altLang="ko-KR" sz="900" b="1" dirty="0">
                <a:ln>
                  <a:solidFill>
                    <a:schemeClr val="accent5">
                      <a:alpha val="1000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바른고딕" panose="020B0600000101010101" charset="-127"/>
                <a:ea typeface="나눔바른고딕" panose="020B0600000101010101" charset="-127"/>
                <a:cs typeface="Poppins Light" panose="02000000000000000000" pitchFamily="2" charset="0"/>
              </a:endParaRPr>
            </a:p>
            <a:p>
              <a:pPr algn="ctr"/>
              <a:r>
                <a:rPr lang="ko-KR" altLang="en-US" sz="900" b="1" dirty="0">
                  <a:ln>
                    <a:solidFill>
                      <a:schemeClr val="accent5">
                        <a:alpha val="1000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Poppins Light" panose="02000000000000000000" pitchFamily="2" charset="0"/>
                </a:rPr>
                <a:t>조회</a:t>
              </a:r>
            </a:p>
          </p:txBody>
        </p:sp>
        <p:cxnSp>
          <p:nvCxnSpPr>
            <p:cNvPr id="147" name="직선 연결선 91"/>
            <p:cNvCxnSpPr>
              <a:cxnSpLocks noChangeShapeType="1"/>
              <a:stCxn id="142" idx="2"/>
              <a:endCxn id="248" idx="0"/>
            </p:cNvCxnSpPr>
            <p:nvPr/>
          </p:nvCxnSpPr>
          <p:spPr bwMode="auto">
            <a:xfrm>
              <a:off x="2193617" y="2496380"/>
              <a:ext cx="0" cy="661367"/>
            </a:xfrm>
            <a:prstGeom prst="line">
              <a:avLst/>
            </a:prstGeom>
            <a:noFill/>
            <a:ln w="3175" algn="ctr">
              <a:solidFill>
                <a:schemeClr val="bg1">
                  <a:lumMod val="50000"/>
                </a:schemeClr>
              </a:solidFill>
              <a:round/>
              <a:headEnd/>
              <a:tailEnd type="triangle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64" name="모서리가 둥근 직사각형 163"/>
            <p:cNvSpPr/>
            <p:nvPr/>
          </p:nvSpPr>
          <p:spPr>
            <a:xfrm>
              <a:off x="3879673" y="5004377"/>
              <a:ext cx="777754" cy="330822"/>
            </a:xfrm>
            <a:prstGeom prst="roundRect">
              <a:avLst/>
            </a:prstGeom>
            <a:solidFill>
              <a:srgbClr val="F3FBFF"/>
            </a:solidFill>
            <a:ln w="9525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algn="ctr"/>
              <a:r>
                <a:rPr lang="ko-KR" altLang="en-US" sz="900" b="1" dirty="0">
                  <a:ln>
                    <a:solidFill>
                      <a:schemeClr val="accent5">
                        <a:alpha val="1000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Poppins Light" panose="02000000000000000000" pitchFamily="2" charset="0"/>
                </a:rPr>
                <a:t>온라인</a:t>
              </a:r>
              <a:endParaRPr lang="en-US" altLang="ko-KR" sz="900" b="1" dirty="0">
                <a:ln>
                  <a:solidFill>
                    <a:schemeClr val="accent5">
                      <a:alpha val="1000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바른고딕" panose="020B0600000101010101" charset="-127"/>
                <a:ea typeface="나눔바른고딕" panose="020B0600000101010101" charset="-127"/>
                <a:cs typeface="Poppins Light" panose="02000000000000000000" pitchFamily="2" charset="0"/>
              </a:endParaRPr>
            </a:p>
            <a:p>
              <a:pPr algn="ctr"/>
              <a:r>
                <a:rPr lang="ko-KR" altLang="en-US" sz="900" b="1" dirty="0" err="1">
                  <a:ln>
                    <a:solidFill>
                      <a:schemeClr val="accent5">
                        <a:alpha val="1000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Poppins Light" panose="02000000000000000000" pitchFamily="2" charset="0"/>
                </a:rPr>
                <a:t>검사기간</a:t>
              </a:r>
              <a:r>
                <a:rPr lang="ko-KR" altLang="en-US" sz="900" b="1" dirty="0">
                  <a:ln>
                    <a:solidFill>
                      <a:schemeClr val="accent5">
                        <a:alpha val="1000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Poppins Light" panose="02000000000000000000" pitchFamily="2" charset="0"/>
                </a:rPr>
                <a:t> 조회</a:t>
              </a:r>
            </a:p>
          </p:txBody>
        </p:sp>
        <p:cxnSp>
          <p:nvCxnSpPr>
            <p:cNvPr id="167" name="직선 연결선 91"/>
            <p:cNvCxnSpPr>
              <a:cxnSpLocks noChangeShapeType="1"/>
              <a:stCxn id="239" idx="2"/>
              <a:endCxn id="164" idx="0"/>
            </p:cNvCxnSpPr>
            <p:nvPr/>
          </p:nvCxnSpPr>
          <p:spPr bwMode="auto">
            <a:xfrm>
              <a:off x="4268550" y="3901357"/>
              <a:ext cx="0" cy="1103020"/>
            </a:xfrm>
            <a:prstGeom prst="line">
              <a:avLst/>
            </a:prstGeom>
            <a:noFill/>
            <a:ln w="3175" algn="ctr">
              <a:solidFill>
                <a:schemeClr val="bg1">
                  <a:lumMod val="50000"/>
                </a:schemeClr>
              </a:solidFill>
              <a:round/>
              <a:headEnd/>
              <a:tailEnd type="triangle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68" name="꺾인 연결선 80"/>
            <p:cNvCxnSpPr>
              <a:cxnSpLocks noChangeShapeType="1"/>
              <a:stCxn id="149" idx="2"/>
              <a:endCxn id="187" idx="3"/>
            </p:cNvCxnSpPr>
            <p:nvPr/>
          </p:nvCxnSpPr>
          <p:spPr bwMode="auto">
            <a:xfrm rot="16200000" flipH="1">
              <a:off x="4415461" y="5633670"/>
              <a:ext cx="354464" cy="648287"/>
            </a:xfrm>
            <a:prstGeom prst="bentConnector2">
              <a:avLst/>
            </a:prstGeom>
            <a:noFill/>
            <a:ln w="3175" algn="ctr">
              <a:solidFill>
                <a:schemeClr val="bg1">
                  <a:lumMod val="50000"/>
                </a:schemeClr>
              </a:solidFill>
              <a:round/>
              <a:headEnd/>
              <a:tailEnd type="triangle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71" name="모서리가 둥근 직사각형 170"/>
            <p:cNvSpPr/>
            <p:nvPr/>
          </p:nvSpPr>
          <p:spPr>
            <a:xfrm>
              <a:off x="4958267" y="5248239"/>
              <a:ext cx="827723" cy="400295"/>
            </a:xfrm>
            <a:prstGeom prst="roundRect">
              <a:avLst/>
            </a:prstGeom>
            <a:solidFill>
              <a:srgbClr val="F3FBFF"/>
            </a:solidFill>
            <a:ln w="9525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algn="ctr"/>
              <a:r>
                <a:rPr lang="ko-KR" altLang="en-US" sz="900" b="1" dirty="0">
                  <a:ln>
                    <a:solidFill>
                      <a:schemeClr val="accent5">
                        <a:alpha val="1000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Poppins Light" panose="02000000000000000000" pitchFamily="2" charset="0"/>
                </a:rPr>
                <a:t>검사진행현황 조회</a:t>
              </a:r>
            </a:p>
          </p:txBody>
        </p:sp>
        <p:sp>
          <p:nvSpPr>
            <p:cNvPr id="172" name="모서리가 둥근 직사각형 171"/>
            <p:cNvSpPr/>
            <p:nvPr/>
          </p:nvSpPr>
          <p:spPr>
            <a:xfrm>
              <a:off x="4958267" y="3501062"/>
              <a:ext cx="827723" cy="1151921"/>
            </a:xfrm>
            <a:prstGeom prst="roundRect">
              <a:avLst/>
            </a:prstGeom>
            <a:solidFill>
              <a:srgbClr val="F3FBFF"/>
            </a:solidFill>
            <a:ln w="9525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algn="ctr"/>
              <a:r>
                <a:rPr lang="ko-KR" altLang="en-US" sz="900" b="1" dirty="0">
                  <a:ln>
                    <a:solidFill>
                      <a:schemeClr val="accent5">
                        <a:alpha val="1000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Poppins Light" panose="02000000000000000000" pitchFamily="2" charset="0"/>
                </a:rPr>
                <a:t>검사진행현황</a:t>
              </a:r>
              <a:endParaRPr lang="en-US" altLang="ko-KR" sz="900" b="1" dirty="0">
                <a:ln>
                  <a:solidFill>
                    <a:schemeClr val="accent5">
                      <a:alpha val="1000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바른고딕" panose="020B0600000101010101" charset="-127"/>
                <a:ea typeface="나눔바른고딕" panose="020B0600000101010101" charset="-127"/>
                <a:cs typeface="Poppins Light" panose="02000000000000000000" pitchFamily="2" charset="0"/>
              </a:endParaRPr>
            </a:p>
            <a:p>
              <a:pPr algn="ctr"/>
              <a:r>
                <a:rPr lang="ko-KR" altLang="en-US" sz="900" b="1" dirty="0">
                  <a:ln>
                    <a:solidFill>
                      <a:schemeClr val="accent5">
                        <a:alpha val="1000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Poppins Light" panose="02000000000000000000" pitchFamily="2" charset="0"/>
                </a:rPr>
                <a:t>조회</a:t>
              </a:r>
            </a:p>
          </p:txBody>
        </p:sp>
        <p:sp>
          <p:nvSpPr>
            <p:cNvPr id="173" name="모서리가 둥근 직사각형 172"/>
            <p:cNvSpPr/>
            <p:nvPr/>
          </p:nvSpPr>
          <p:spPr>
            <a:xfrm>
              <a:off x="4958267" y="2101297"/>
              <a:ext cx="827723" cy="399477"/>
            </a:xfrm>
            <a:prstGeom prst="roundRect">
              <a:avLst/>
            </a:prstGeom>
            <a:solidFill>
              <a:srgbClr val="F3FBFF"/>
            </a:solidFill>
            <a:ln w="9525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algn="ctr"/>
              <a:r>
                <a:rPr lang="ko-KR" altLang="en-US" sz="900" b="1" dirty="0">
                  <a:ln>
                    <a:solidFill>
                      <a:schemeClr val="accent5">
                        <a:alpha val="1000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Poppins Light" panose="02000000000000000000" pitchFamily="2" charset="0"/>
                </a:rPr>
                <a:t>검사진행현황</a:t>
              </a:r>
              <a:endParaRPr lang="en-US" altLang="ko-KR" sz="900" b="1" dirty="0">
                <a:ln>
                  <a:solidFill>
                    <a:schemeClr val="accent5">
                      <a:alpha val="1000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바른고딕" panose="020B0600000101010101" charset="-127"/>
                <a:ea typeface="나눔바른고딕" panose="020B0600000101010101" charset="-127"/>
                <a:cs typeface="Poppins Light" panose="02000000000000000000" pitchFamily="2" charset="0"/>
              </a:endParaRPr>
            </a:p>
            <a:p>
              <a:pPr algn="ctr"/>
              <a:r>
                <a:rPr lang="ko-KR" altLang="en-US" sz="900" b="1" dirty="0">
                  <a:ln>
                    <a:solidFill>
                      <a:schemeClr val="accent5">
                        <a:alpha val="1000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Poppins Light" panose="02000000000000000000" pitchFamily="2" charset="0"/>
                </a:rPr>
                <a:t>조회</a:t>
              </a:r>
            </a:p>
          </p:txBody>
        </p:sp>
        <p:cxnSp>
          <p:nvCxnSpPr>
            <p:cNvPr id="174" name="직선 연결선 91"/>
            <p:cNvCxnSpPr>
              <a:cxnSpLocks noChangeShapeType="1"/>
              <a:stCxn id="172" idx="0"/>
              <a:endCxn id="173" idx="2"/>
            </p:cNvCxnSpPr>
            <p:nvPr/>
          </p:nvCxnSpPr>
          <p:spPr bwMode="auto">
            <a:xfrm flipV="1">
              <a:off x="5372129" y="2500774"/>
              <a:ext cx="0" cy="1000288"/>
            </a:xfrm>
            <a:prstGeom prst="line">
              <a:avLst/>
            </a:prstGeom>
            <a:noFill/>
            <a:ln w="3175" algn="ctr">
              <a:solidFill>
                <a:schemeClr val="bg1">
                  <a:lumMod val="50000"/>
                </a:schemeClr>
              </a:solidFill>
              <a:round/>
              <a:headEnd/>
              <a:tailEnd type="triangle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78" name="모서리가 둥근 직사각형 177"/>
            <p:cNvSpPr/>
            <p:nvPr/>
          </p:nvSpPr>
          <p:spPr>
            <a:xfrm>
              <a:off x="6235519" y="5449760"/>
              <a:ext cx="910495" cy="328991"/>
            </a:xfrm>
            <a:prstGeom prst="roundRect">
              <a:avLst/>
            </a:prstGeom>
            <a:solidFill>
              <a:srgbClr val="F3FBFF"/>
            </a:solidFill>
            <a:ln w="9525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algn="ctr"/>
              <a:r>
                <a:rPr lang="ko-KR" altLang="en-US" sz="900" b="1" dirty="0">
                  <a:ln>
                    <a:solidFill>
                      <a:schemeClr val="accent5">
                        <a:alpha val="1000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Poppins Light" panose="02000000000000000000" pitchFamily="2" charset="0"/>
                </a:rPr>
                <a:t>반별검사결과</a:t>
              </a:r>
              <a:endParaRPr lang="en-US" altLang="ko-KR" sz="900" b="1" dirty="0">
                <a:ln>
                  <a:solidFill>
                    <a:schemeClr val="accent5">
                      <a:alpha val="1000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바른고딕" panose="020B0600000101010101" charset="-127"/>
                <a:ea typeface="나눔바른고딕" panose="020B0600000101010101" charset="-127"/>
                <a:cs typeface="Poppins Light" panose="02000000000000000000" pitchFamily="2" charset="0"/>
              </a:endParaRPr>
            </a:p>
            <a:p>
              <a:pPr algn="ctr"/>
              <a:r>
                <a:rPr lang="ko-KR" altLang="en-US" sz="900" b="1" dirty="0">
                  <a:ln>
                    <a:solidFill>
                      <a:schemeClr val="accent5">
                        <a:alpha val="1000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Poppins Light" panose="02000000000000000000" pitchFamily="2" charset="0"/>
                </a:rPr>
                <a:t>관리</a:t>
              </a:r>
            </a:p>
          </p:txBody>
        </p:sp>
        <p:sp>
          <p:nvSpPr>
            <p:cNvPr id="179" name="모서리가 둥근 직사각형 178"/>
            <p:cNvSpPr/>
            <p:nvPr/>
          </p:nvSpPr>
          <p:spPr>
            <a:xfrm>
              <a:off x="6235518" y="2860363"/>
              <a:ext cx="910495" cy="330823"/>
            </a:xfrm>
            <a:prstGeom prst="roundRect">
              <a:avLst/>
            </a:prstGeom>
            <a:solidFill>
              <a:srgbClr val="F3FBFF"/>
            </a:solidFill>
            <a:ln w="9525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algn="ctr"/>
              <a:r>
                <a:rPr lang="ko-KR" altLang="en-US" sz="900" b="1" dirty="0">
                  <a:ln>
                    <a:solidFill>
                      <a:schemeClr val="accent5">
                        <a:alpha val="1000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Poppins Light" panose="02000000000000000000" pitchFamily="2" charset="0"/>
                </a:rPr>
                <a:t>검사결과</a:t>
              </a:r>
              <a:endParaRPr lang="en-US" altLang="ko-KR" sz="900" b="1" dirty="0">
                <a:ln>
                  <a:solidFill>
                    <a:schemeClr val="accent5">
                      <a:alpha val="1000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바른고딕" panose="020B0600000101010101" charset="-127"/>
                <a:ea typeface="나눔바른고딕" panose="020B0600000101010101" charset="-127"/>
                <a:cs typeface="Poppins Light" panose="02000000000000000000" pitchFamily="2" charset="0"/>
              </a:endParaRPr>
            </a:p>
            <a:p>
              <a:pPr algn="ctr"/>
              <a:r>
                <a:rPr lang="ko-KR" altLang="en-US" sz="900" b="1" dirty="0">
                  <a:ln>
                    <a:solidFill>
                      <a:schemeClr val="accent5">
                        <a:alpha val="1000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Poppins Light" panose="02000000000000000000" pitchFamily="2" charset="0"/>
                </a:rPr>
                <a:t>마감처리</a:t>
              </a:r>
            </a:p>
          </p:txBody>
        </p:sp>
        <p:cxnSp>
          <p:nvCxnSpPr>
            <p:cNvPr id="183" name="직선 연결선 91"/>
            <p:cNvCxnSpPr>
              <a:cxnSpLocks noChangeShapeType="1"/>
              <a:stCxn id="179" idx="3"/>
              <a:endCxn id="317" idx="1"/>
            </p:cNvCxnSpPr>
            <p:nvPr/>
          </p:nvCxnSpPr>
          <p:spPr bwMode="auto">
            <a:xfrm flipV="1">
              <a:off x="7146013" y="3023701"/>
              <a:ext cx="204070" cy="2074"/>
            </a:xfrm>
            <a:prstGeom prst="line">
              <a:avLst/>
            </a:prstGeom>
            <a:noFill/>
            <a:ln w="3175" algn="ctr">
              <a:solidFill>
                <a:schemeClr val="bg1">
                  <a:lumMod val="50000"/>
                </a:schemeClr>
              </a:solidFill>
              <a:round/>
              <a:headEnd/>
              <a:tailEnd type="triangle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88" name="모서리가 둥근 직사각형 187"/>
            <p:cNvSpPr/>
            <p:nvPr/>
          </p:nvSpPr>
          <p:spPr>
            <a:xfrm>
              <a:off x="8456019" y="2856576"/>
              <a:ext cx="910495" cy="334249"/>
            </a:xfrm>
            <a:prstGeom prst="roundRect">
              <a:avLst/>
            </a:prstGeom>
            <a:solidFill>
              <a:srgbClr val="F3FBFF"/>
            </a:solidFill>
            <a:ln w="9525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algn="ctr"/>
              <a:r>
                <a:rPr lang="ko-KR" altLang="en-US" sz="900" b="1" dirty="0" err="1">
                  <a:ln>
                    <a:solidFill>
                      <a:schemeClr val="accent5">
                        <a:alpha val="1000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Poppins Light" panose="02000000000000000000" pitchFamily="2" charset="0"/>
                </a:rPr>
                <a:t>조치결과</a:t>
              </a:r>
              <a:endParaRPr lang="en-US" altLang="ko-KR" sz="900" b="1" dirty="0">
                <a:ln>
                  <a:solidFill>
                    <a:schemeClr val="accent5">
                      <a:alpha val="1000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바른고딕" panose="020B0600000101010101" charset="-127"/>
                <a:ea typeface="나눔바른고딕" panose="020B0600000101010101" charset="-127"/>
                <a:cs typeface="Poppins Light" panose="02000000000000000000" pitchFamily="2" charset="0"/>
              </a:endParaRPr>
            </a:p>
            <a:p>
              <a:pPr algn="ctr"/>
              <a:r>
                <a:rPr lang="ko-KR" altLang="en-US" sz="900" b="1" dirty="0">
                  <a:ln>
                    <a:solidFill>
                      <a:schemeClr val="accent5">
                        <a:alpha val="1000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Poppins Light" panose="02000000000000000000" pitchFamily="2" charset="0"/>
                </a:rPr>
                <a:t>마감처리</a:t>
              </a:r>
            </a:p>
          </p:txBody>
        </p:sp>
        <p:sp>
          <p:nvSpPr>
            <p:cNvPr id="195" name="AutoShape 4"/>
            <p:cNvSpPr>
              <a:spLocks noChangeArrowheads="1"/>
            </p:cNvSpPr>
            <p:nvPr/>
          </p:nvSpPr>
          <p:spPr bwMode="auto">
            <a:xfrm>
              <a:off x="2653191" y="6029044"/>
              <a:ext cx="574756" cy="383452"/>
            </a:xfrm>
            <a:prstGeom prst="flowChartMultidocument">
              <a:avLst/>
            </a:prstGeom>
            <a:noFill/>
            <a:ln w="9525">
              <a:solidFill>
                <a:schemeClr val="tx1">
                  <a:lumMod val="50000"/>
                  <a:lumOff val="50000"/>
                </a:schemeClr>
              </a:solidFill>
              <a:prstDash val="sysDash"/>
              <a:miter lim="800000"/>
              <a:headEnd/>
              <a:tailEnd/>
            </a:ln>
          </p:spPr>
          <p:txBody>
            <a:bodyPr wrap="none" anchor="ctr"/>
            <a:lstStyle/>
            <a:p>
              <a:pPr algn="l"/>
              <a:endParaRPr lang="ko-KR" altLang="en-US" sz="1100">
                <a:latin typeface="나눔바른고딕" panose="020B0600000101010101" charset="-127"/>
                <a:ea typeface="나눔바른고딕" panose="020B0600000101010101" charset="-127"/>
              </a:endParaRPr>
            </a:p>
          </p:txBody>
        </p:sp>
        <p:cxnSp>
          <p:nvCxnSpPr>
            <p:cNvPr id="196" name="꺾인 연결선 80"/>
            <p:cNvCxnSpPr>
              <a:cxnSpLocks noChangeShapeType="1"/>
              <a:stCxn id="149" idx="1"/>
              <a:endCxn id="195" idx="3"/>
            </p:cNvCxnSpPr>
            <p:nvPr/>
          </p:nvCxnSpPr>
          <p:spPr bwMode="auto">
            <a:xfrm rot="10800000" flipV="1">
              <a:off x="3227947" y="5615170"/>
              <a:ext cx="651726" cy="605599"/>
            </a:xfrm>
            <a:prstGeom prst="bentConnector3">
              <a:avLst>
                <a:gd name="adj1" fmla="val 24490"/>
              </a:avLst>
            </a:prstGeom>
            <a:noFill/>
            <a:ln w="3175" algn="ctr">
              <a:solidFill>
                <a:schemeClr val="bg1">
                  <a:lumMod val="50000"/>
                </a:schemeClr>
              </a:solidFill>
              <a:round/>
              <a:headEnd/>
              <a:tailEnd type="triangle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98" name="TextBox 197"/>
            <p:cNvSpPr txBox="1"/>
            <p:nvPr/>
          </p:nvSpPr>
          <p:spPr bwMode="auto">
            <a:xfrm>
              <a:off x="3301557" y="6269543"/>
              <a:ext cx="588023" cy="107722"/>
            </a:xfrm>
            <a:prstGeom prst="rect">
              <a:avLst/>
            </a:prstGeom>
            <a:noFill/>
            <a:ln w="9525" algn="ctr">
              <a:noFill/>
              <a:prstDash val="dash"/>
              <a:miter lim="800000"/>
              <a:headEnd/>
              <a:tailEnd/>
            </a:ln>
          </p:spPr>
          <p:txBody>
            <a:bodyPr wrap="square" lIns="0" tIns="0" rIns="0" bIns="0" rtlCol="0" anchor="t" anchorCtr="0">
              <a:spAutoFit/>
            </a:bodyPr>
            <a:lstStyle/>
            <a:p>
              <a:pPr eaLnBrk="0" latinLnBrk="0" hangingPunct="0">
                <a:buFont typeface="Arial" pitchFamily="34" charset="0"/>
                <a:buChar char="•"/>
              </a:pPr>
              <a:r>
                <a:rPr kumimoji="0" lang="ko-KR" altLang="en-US" sz="700" dirty="0">
                  <a:solidFill>
                    <a:prstClr val="black"/>
                  </a:solidFill>
                  <a:latin typeface="나눔바른고딕" panose="020B0600000101010101" charset="-127"/>
                  <a:ea typeface="나눔바른고딕" panose="020B0600000101010101" charset="-127"/>
                </a:rPr>
                <a:t> </a:t>
              </a:r>
              <a:r>
                <a:rPr kumimoji="0" lang="ko-KR" altLang="en-US" sz="700" dirty="0" err="1">
                  <a:solidFill>
                    <a:prstClr val="black"/>
                  </a:solidFill>
                  <a:latin typeface="나눔바른고딕" panose="020B0600000101010101" charset="-127"/>
                  <a:ea typeface="나눔바른고딕" panose="020B0600000101010101" charset="-127"/>
                </a:rPr>
                <a:t>참여번호</a:t>
              </a:r>
              <a:r>
                <a:rPr kumimoji="0" lang="ko-KR" altLang="en-US" sz="700" dirty="0">
                  <a:solidFill>
                    <a:prstClr val="black"/>
                  </a:solidFill>
                  <a:latin typeface="나눔바른고딕" panose="020B0600000101010101" charset="-127"/>
                  <a:ea typeface="나눔바른고딕" panose="020B0600000101010101" charset="-127"/>
                </a:rPr>
                <a:t> 발급</a:t>
              </a:r>
              <a:endParaRPr kumimoji="0" lang="en-US" altLang="ko-KR" sz="700" spc="-100" dirty="0">
                <a:solidFill>
                  <a:prstClr val="black"/>
                </a:solidFill>
                <a:latin typeface="나눔바른고딕" panose="020B0600000101010101" charset="-127"/>
                <a:ea typeface="나눔바른고딕" panose="020B0600000101010101" charset="-127"/>
              </a:endParaRPr>
            </a:p>
          </p:txBody>
        </p:sp>
        <p:sp>
          <p:nvSpPr>
            <p:cNvPr id="200" name="모서리가 둥근 직사각형 199"/>
            <p:cNvSpPr/>
            <p:nvPr/>
          </p:nvSpPr>
          <p:spPr>
            <a:xfrm>
              <a:off x="2747962" y="2898647"/>
              <a:ext cx="789678" cy="400295"/>
            </a:xfrm>
            <a:prstGeom prst="roundRect">
              <a:avLst/>
            </a:prstGeom>
            <a:solidFill>
              <a:srgbClr val="F3FBFF"/>
            </a:solidFill>
            <a:ln w="9525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algn="ctr"/>
              <a:r>
                <a:rPr lang="ko-KR" altLang="en-US" sz="900" b="1" dirty="0" err="1">
                  <a:ln>
                    <a:solidFill>
                      <a:schemeClr val="accent5">
                        <a:alpha val="1000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Poppins Light" panose="02000000000000000000" pitchFamily="2" charset="0"/>
                </a:rPr>
                <a:t>대상학교</a:t>
              </a:r>
              <a:r>
                <a:rPr lang="ko-KR" altLang="en-US" sz="900" b="1" dirty="0">
                  <a:ln>
                    <a:solidFill>
                      <a:schemeClr val="accent5">
                        <a:alpha val="1000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Poppins Light" panose="02000000000000000000" pitchFamily="2" charset="0"/>
                </a:rPr>
                <a:t> 선정</a:t>
              </a:r>
            </a:p>
          </p:txBody>
        </p:sp>
        <p:sp>
          <p:nvSpPr>
            <p:cNvPr id="205" name="모서리가 둥근 직사각형 204"/>
            <p:cNvSpPr/>
            <p:nvPr/>
          </p:nvSpPr>
          <p:spPr>
            <a:xfrm>
              <a:off x="2747962" y="3501062"/>
              <a:ext cx="789678" cy="400295"/>
            </a:xfrm>
            <a:prstGeom prst="roundRect">
              <a:avLst/>
            </a:prstGeom>
            <a:solidFill>
              <a:srgbClr val="F3FBFF"/>
            </a:solidFill>
            <a:ln w="9525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algn="ctr"/>
              <a:r>
                <a:rPr lang="ko-KR" altLang="en-US" sz="900" b="1" dirty="0">
                  <a:ln>
                    <a:solidFill>
                      <a:schemeClr val="accent5">
                        <a:alpha val="1000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Poppins Light" panose="02000000000000000000" pitchFamily="2" charset="0"/>
                </a:rPr>
                <a:t>검사지 조회</a:t>
              </a:r>
            </a:p>
          </p:txBody>
        </p:sp>
        <p:cxnSp>
          <p:nvCxnSpPr>
            <p:cNvPr id="207" name="직선 연결선 91"/>
            <p:cNvCxnSpPr>
              <a:cxnSpLocks noChangeShapeType="1"/>
              <a:stCxn id="200" idx="2"/>
              <a:endCxn id="205" idx="0"/>
            </p:cNvCxnSpPr>
            <p:nvPr/>
          </p:nvCxnSpPr>
          <p:spPr bwMode="auto">
            <a:xfrm>
              <a:off x="3142801" y="3298942"/>
              <a:ext cx="0" cy="202120"/>
            </a:xfrm>
            <a:prstGeom prst="line">
              <a:avLst/>
            </a:prstGeom>
            <a:noFill/>
            <a:ln w="3175" algn="ctr">
              <a:solidFill>
                <a:schemeClr val="bg1">
                  <a:lumMod val="50000"/>
                </a:schemeClr>
              </a:solidFill>
              <a:round/>
              <a:headEnd/>
              <a:tailEnd type="triangle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39" name="모서리가 둥근 직사각형 238"/>
            <p:cNvSpPr/>
            <p:nvPr/>
          </p:nvSpPr>
          <p:spPr>
            <a:xfrm>
              <a:off x="3879673" y="3501062"/>
              <a:ext cx="777754" cy="400295"/>
            </a:xfrm>
            <a:prstGeom prst="roundRect">
              <a:avLst/>
            </a:prstGeom>
            <a:solidFill>
              <a:srgbClr val="F3FBFF"/>
            </a:solidFill>
            <a:ln w="9525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algn="ctr"/>
              <a:r>
                <a:rPr lang="ko-KR" altLang="en-US" sz="900" b="1" dirty="0">
                  <a:ln>
                    <a:solidFill>
                      <a:schemeClr val="accent5">
                        <a:alpha val="1000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Poppins Light" panose="02000000000000000000" pitchFamily="2" charset="0"/>
                </a:rPr>
                <a:t>온라인 </a:t>
              </a:r>
              <a:endParaRPr lang="en-US" altLang="ko-KR" sz="900" b="1" dirty="0">
                <a:ln>
                  <a:solidFill>
                    <a:schemeClr val="accent5">
                      <a:alpha val="1000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바른고딕" panose="020B0600000101010101" charset="-127"/>
                <a:ea typeface="나눔바른고딕" panose="020B0600000101010101" charset="-127"/>
                <a:cs typeface="Poppins Light" panose="02000000000000000000" pitchFamily="2" charset="0"/>
              </a:endParaRPr>
            </a:p>
            <a:p>
              <a:pPr algn="ctr"/>
              <a:r>
                <a:rPr lang="ko-KR" altLang="en-US" sz="900" b="1" dirty="0" err="1">
                  <a:ln>
                    <a:solidFill>
                      <a:schemeClr val="accent5">
                        <a:alpha val="1000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Poppins Light" panose="02000000000000000000" pitchFamily="2" charset="0"/>
                </a:rPr>
                <a:t>검사기간</a:t>
              </a:r>
              <a:r>
                <a:rPr lang="ko-KR" altLang="en-US" sz="900" b="1" dirty="0">
                  <a:ln>
                    <a:solidFill>
                      <a:schemeClr val="accent5">
                        <a:alpha val="1000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Poppins Light" panose="02000000000000000000" pitchFamily="2" charset="0"/>
                </a:rPr>
                <a:t> 설정</a:t>
              </a:r>
            </a:p>
          </p:txBody>
        </p:sp>
        <p:sp>
          <p:nvSpPr>
            <p:cNvPr id="254" name="모서리가 둥근 직사각형 253"/>
            <p:cNvSpPr/>
            <p:nvPr/>
          </p:nvSpPr>
          <p:spPr>
            <a:xfrm>
              <a:off x="3879673" y="2903806"/>
              <a:ext cx="777754" cy="395482"/>
            </a:xfrm>
            <a:prstGeom prst="roundRect">
              <a:avLst/>
            </a:prstGeom>
            <a:solidFill>
              <a:srgbClr val="F3FBFF"/>
            </a:solidFill>
            <a:ln w="9525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36000" rIns="0" bIns="36000" rtlCol="0" anchor="ctr"/>
            <a:lstStyle/>
            <a:p>
              <a:pPr algn="ctr"/>
              <a:r>
                <a:rPr lang="ko-KR" altLang="en-US" sz="900" b="1" dirty="0">
                  <a:ln>
                    <a:solidFill>
                      <a:schemeClr val="accent5">
                        <a:alpha val="1000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Poppins Light" panose="02000000000000000000" pitchFamily="2" charset="0"/>
                </a:rPr>
                <a:t>관할교육지원청 관리</a:t>
              </a:r>
            </a:p>
          </p:txBody>
        </p:sp>
        <p:cxnSp>
          <p:nvCxnSpPr>
            <p:cNvPr id="255" name="직선 연결선 91"/>
            <p:cNvCxnSpPr>
              <a:cxnSpLocks noChangeShapeType="1"/>
              <a:stCxn id="254" idx="2"/>
              <a:endCxn id="239" idx="0"/>
            </p:cNvCxnSpPr>
            <p:nvPr/>
          </p:nvCxnSpPr>
          <p:spPr bwMode="auto">
            <a:xfrm>
              <a:off x="4268550" y="3299288"/>
              <a:ext cx="0" cy="201774"/>
            </a:xfrm>
            <a:prstGeom prst="line">
              <a:avLst/>
            </a:prstGeom>
            <a:noFill/>
            <a:ln w="3175" algn="ctr">
              <a:solidFill>
                <a:schemeClr val="bg1">
                  <a:lumMod val="50000"/>
                </a:schemeClr>
              </a:solidFill>
              <a:round/>
              <a:headEnd/>
              <a:tailEnd type="triangle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0" name="꺾인 연결선 80"/>
            <p:cNvCxnSpPr>
              <a:cxnSpLocks noChangeShapeType="1"/>
              <a:stCxn id="143" idx="1"/>
              <a:endCxn id="205" idx="1"/>
            </p:cNvCxnSpPr>
            <p:nvPr/>
          </p:nvCxnSpPr>
          <p:spPr bwMode="auto">
            <a:xfrm rot="10800000" flipV="1">
              <a:off x="2747962" y="2296232"/>
              <a:ext cx="12700" cy="1404977"/>
            </a:xfrm>
            <a:prstGeom prst="bentConnector3">
              <a:avLst>
                <a:gd name="adj1" fmla="val 1140000"/>
              </a:avLst>
            </a:prstGeom>
            <a:noFill/>
            <a:ln w="3175" algn="ctr">
              <a:solidFill>
                <a:schemeClr val="bg1">
                  <a:lumMod val="50000"/>
                </a:schemeClr>
              </a:solidFill>
              <a:round/>
              <a:headEnd/>
              <a:tailEnd type="triangle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32" name="직선 연결선 91"/>
            <p:cNvCxnSpPr>
              <a:cxnSpLocks noChangeShapeType="1"/>
              <a:stCxn id="200" idx="3"/>
              <a:endCxn id="254" idx="1"/>
            </p:cNvCxnSpPr>
            <p:nvPr/>
          </p:nvCxnSpPr>
          <p:spPr bwMode="auto">
            <a:xfrm>
              <a:off x="3537640" y="3098795"/>
              <a:ext cx="342033" cy="2752"/>
            </a:xfrm>
            <a:prstGeom prst="line">
              <a:avLst/>
            </a:prstGeom>
            <a:noFill/>
            <a:ln w="3175" algn="ctr">
              <a:solidFill>
                <a:schemeClr val="bg1">
                  <a:lumMod val="50000"/>
                </a:schemeClr>
              </a:solidFill>
              <a:round/>
              <a:headEnd/>
              <a:tailEnd type="triangle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37" name="모서리가 둥근 직사각형 136"/>
            <p:cNvSpPr/>
            <p:nvPr/>
          </p:nvSpPr>
          <p:spPr>
            <a:xfrm>
              <a:off x="3297751" y="4252688"/>
              <a:ext cx="789678" cy="400295"/>
            </a:xfrm>
            <a:prstGeom prst="roundRect">
              <a:avLst/>
            </a:prstGeom>
            <a:solidFill>
              <a:srgbClr val="F3FBFF"/>
            </a:solidFill>
            <a:ln w="9525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algn="ctr"/>
              <a:r>
                <a:rPr lang="ko-KR" altLang="en-US" sz="900" b="1" dirty="0">
                  <a:ln>
                    <a:solidFill>
                      <a:schemeClr val="accent5">
                        <a:alpha val="1000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Poppins Light" panose="02000000000000000000" pitchFamily="2" charset="0"/>
                </a:rPr>
                <a:t>검사지 조회</a:t>
              </a:r>
            </a:p>
          </p:txBody>
        </p:sp>
        <p:sp>
          <p:nvSpPr>
            <p:cNvPr id="149" name="모서리가 둥근 직사각형 148"/>
            <p:cNvSpPr/>
            <p:nvPr/>
          </p:nvSpPr>
          <p:spPr>
            <a:xfrm>
              <a:off x="3879673" y="5449760"/>
              <a:ext cx="777754" cy="330822"/>
            </a:xfrm>
            <a:prstGeom prst="roundRect">
              <a:avLst/>
            </a:prstGeom>
            <a:solidFill>
              <a:srgbClr val="F3FBFF"/>
            </a:solidFill>
            <a:ln w="9525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algn="ctr"/>
              <a:r>
                <a:rPr lang="ko-KR" altLang="en-US" sz="900" b="1" dirty="0">
                  <a:ln>
                    <a:solidFill>
                      <a:schemeClr val="accent5">
                        <a:alpha val="1000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Poppins Light" panose="02000000000000000000" pitchFamily="2" charset="0"/>
                </a:rPr>
                <a:t>참여번호</a:t>
              </a:r>
              <a:endParaRPr lang="en-US" altLang="ko-KR" sz="900" b="1" dirty="0">
                <a:ln>
                  <a:solidFill>
                    <a:schemeClr val="accent5">
                      <a:alpha val="1000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바른고딕" panose="020B0600000101010101" charset="-127"/>
                <a:ea typeface="나눔바른고딕" panose="020B0600000101010101" charset="-127"/>
                <a:cs typeface="Poppins Light" panose="02000000000000000000" pitchFamily="2" charset="0"/>
              </a:endParaRPr>
            </a:p>
            <a:p>
              <a:pPr algn="ctr"/>
              <a:r>
                <a:rPr lang="ko-KR" altLang="en-US" sz="900" b="1" dirty="0">
                  <a:ln>
                    <a:solidFill>
                      <a:schemeClr val="accent5">
                        <a:alpha val="1000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Poppins Light" panose="02000000000000000000" pitchFamily="2" charset="0"/>
                </a:rPr>
                <a:t>관리</a:t>
              </a:r>
            </a:p>
          </p:txBody>
        </p:sp>
        <p:cxnSp>
          <p:nvCxnSpPr>
            <p:cNvPr id="150" name="직선 연결선 91"/>
            <p:cNvCxnSpPr>
              <a:cxnSpLocks noChangeShapeType="1"/>
              <a:stCxn id="171" idx="0"/>
              <a:endCxn id="172" idx="2"/>
            </p:cNvCxnSpPr>
            <p:nvPr/>
          </p:nvCxnSpPr>
          <p:spPr bwMode="auto">
            <a:xfrm flipV="1">
              <a:off x="5372129" y="4652983"/>
              <a:ext cx="0" cy="595256"/>
            </a:xfrm>
            <a:prstGeom prst="line">
              <a:avLst/>
            </a:prstGeom>
            <a:noFill/>
            <a:ln w="3175" algn="ctr">
              <a:solidFill>
                <a:schemeClr val="bg1">
                  <a:lumMod val="50000"/>
                </a:schemeClr>
              </a:solidFill>
              <a:round/>
              <a:headEnd/>
              <a:tailEnd type="triangle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51" name="직선 연결선 91"/>
            <p:cNvCxnSpPr>
              <a:cxnSpLocks noChangeShapeType="1"/>
              <a:endCxn id="171" idx="2"/>
            </p:cNvCxnSpPr>
            <p:nvPr/>
          </p:nvCxnSpPr>
          <p:spPr bwMode="auto">
            <a:xfrm flipV="1">
              <a:off x="5372129" y="5648534"/>
              <a:ext cx="0" cy="337854"/>
            </a:xfrm>
            <a:prstGeom prst="line">
              <a:avLst/>
            </a:prstGeom>
            <a:noFill/>
            <a:ln w="3175" algn="ctr">
              <a:solidFill>
                <a:schemeClr val="bg1">
                  <a:lumMod val="50000"/>
                </a:schemeClr>
              </a:solidFill>
              <a:round/>
              <a:headEnd/>
              <a:tailEnd type="triangle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56" name="모서리가 둥근 직사각형 155"/>
            <p:cNvSpPr/>
            <p:nvPr/>
          </p:nvSpPr>
          <p:spPr>
            <a:xfrm>
              <a:off x="2738852" y="5257946"/>
              <a:ext cx="798788" cy="400295"/>
            </a:xfrm>
            <a:prstGeom prst="roundRect">
              <a:avLst/>
            </a:prstGeom>
            <a:solidFill>
              <a:srgbClr val="F3FBFF"/>
            </a:solidFill>
            <a:ln w="9525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algn="ctr"/>
              <a:r>
                <a:rPr lang="ko-KR" altLang="en-US" sz="900" b="1" dirty="0">
                  <a:ln>
                    <a:solidFill>
                      <a:schemeClr val="accent5">
                        <a:alpha val="1000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Poppins Light" panose="02000000000000000000" pitchFamily="2" charset="0"/>
                </a:rPr>
                <a:t>검사지 조회</a:t>
              </a:r>
            </a:p>
          </p:txBody>
        </p:sp>
        <p:cxnSp>
          <p:nvCxnSpPr>
            <p:cNvPr id="157" name="직선 연결선 91"/>
            <p:cNvCxnSpPr>
              <a:cxnSpLocks noChangeShapeType="1"/>
              <a:stCxn id="205" idx="2"/>
              <a:endCxn id="156" idx="0"/>
            </p:cNvCxnSpPr>
            <p:nvPr/>
          </p:nvCxnSpPr>
          <p:spPr bwMode="auto">
            <a:xfrm flipH="1">
              <a:off x="3138246" y="3901357"/>
              <a:ext cx="4555" cy="1356589"/>
            </a:xfrm>
            <a:prstGeom prst="line">
              <a:avLst/>
            </a:prstGeom>
            <a:noFill/>
            <a:ln w="3175" algn="ctr">
              <a:solidFill>
                <a:schemeClr val="bg1">
                  <a:lumMod val="50000"/>
                </a:schemeClr>
              </a:solidFill>
              <a:round/>
              <a:headEnd/>
              <a:tailEnd type="triangle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65" name="꺾인 연결선 80"/>
            <p:cNvCxnSpPr>
              <a:cxnSpLocks noChangeShapeType="1"/>
              <a:stCxn id="205" idx="2"/>
              <a:endCxn id="137" idx="1"/>
            </p:cNvCxnSpPr>
            <p:nvPr/>
          </p:nvCxnSpPr>
          <p:spPr bwMode="auto">
            <a:xfrm rot="16200000" flipH="1">
              <a:off x="2944537" y="4099621"/>
              <a:ext cx="551479" cy="154950"/>
            </a:xfrm>
            <a:prstGeom prst="bentConnector2">
              <a:avLst/>
            </a:prstGeom>
            <a:noFill/>
            <a:ln w="3175" algn="ctr">
              <a:solidFill>
                <a:schemeClr val="bg1">
                  <a:lumMod val="50000"/>
                </a:schemeClr>
              </a:solidFill>
              <a:round/>
              <a:headEnd/>
              <a:tailEnd type="triangle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97" name="직선 연결선 91"/>
            <p:cNvCxnSpPr>
              <a:cxnSpLocks noChangeShapeType="1"/>
              <a:stCxn id="164" idx="2"/>
              <a:endCxn id="149" idx="0"/>
            </p:cNvCxnSpPr>
            <p:nvPr/>
          </p:nvCxnSpPr>
          <p:spPr bwMode="auto">
            <a:xfrm>
              <a:off x="4268550" y="5335199"/>
              <a:ext cx="0" cy="114561"/>
            </a:xfrm>
            <a:prstGeom prst="line">
              <a:avLst/>
            </a:prstGeom>
            <a:noFill/>
            <a:ln w="3175" algn="ctr">
              <a:solidFill>
                <a:schemeClr val="bg1">
                  <a:lumMod val="50000"/>
                </a:schemeClr>
              </a:solidFill>
              <a:round/>
              <a:headEnd/>
              <a:tailEnd type="triangle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99" name="꺾인 연결선 80"/>
            <p:cNvCxnSpPr>
              <a:cxnSpLocks noChangeShapeType="1"/>
              <a:stCxn id="187" idx="0"/>
              <a:endCxn id="178" idx="1"/>
            </p:cNvCxnSpPr>
            <p:nvPr/>
          </p:nvCxnSpPr>
          <p:spPr bwMode="auto">
            <a:xfrm flipV="1">
              <a:off x="5828298" y="5614256"/>
              <a:ext cx="407221" cy="520790"/>
            </a:xfrm>
            <a:prstGeom prst="bentConnector3">
              <a:avLst>
                <a:gd name="adj1" fmla="val 50000"/>
              </a:avLst>
            </a:prstGeom>
            <a:noFill/>
            <a:ln w="3175" algn="ctr">
              <a:solidFill>
                <a:schemeClr val="bg1">
                  <a:lumMod val="50000"/>
                </a:schemeClr>
              </a:solidFill>
              <a:round/>
              <a:headEnd/>
              <a:tailEnd type="triangle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01" name="모서리가 둥근 직사각형 200"/>
            <p:cNvSpPr/>
            <p:nvPr/>
          </p:nvSpPr>
          <p:spPr>
            <a:xfrm>
              <a:off x="6002768" y="3321712"/>
              <a:ext cx="3545091" cy="1524608"/>
            </a:xfrm>
            <a:prstGeom prst="roundRect">
              <a:avLst>
                <a:gd name="adj" fmla="val 5792"/>
              </a:avLst>
            </a:prstGeom>
            <a:solidFill>
              <a:schemeClr val="bg1"/>
            </a:solidFill>
            <a:ln w="25400">
              <a:solidFill>
                <a:schemeClr val="accent1">
                  <a:lumMod val="60000"/>
                  <a:lumOff val="4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algn="ctr"/>
              <a:endParaRPr lang="ko-KR" altLang="en-US" sz="900" b="1" dirty="0">
                <a:ln>
                  <a:solidFill>
                    <a:schemeClr val="accent5">
                      <a:alpha val="1000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바른고딕" panose="020B0600000101010101" charset="-127"/>
                <a:ea typeface="나눔바른고딕" panose="020B0600000101010101" charset="-127"/>
                <a:cs typeface="Poppins Light" panose="02000000000000000000" pitchFamily="2" charset="0"/>
              </a:endParaRPr>
            </a:p>
          </p:txBody>
        </p:sp>
        <p:sp>
          <p:nvSpPr>
            <p:cNvPr id="203" name="모서리가 둥근 직사각형 202"/>
            <p:cNvSpPr/>
            <p:nvPr/>
          </p:nvSpPr>
          <p:spPr>
            <a:xfrm>
              <a:off x="6235519" y="5004377"/>
              <a:ext cx="910495" cy="328527"/>
            </a:xfrm>
            <a:prstGeom prst="roundRect">
              <a:avLst/>
            </a:prstGeom>
            <a:solidFill>
              <a:srgbClr val="F3FBFF"/>
            </a:solidFill>
            <a:ln w="9525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algn="ctr"/>
              <a:r>
                <a:rPr lang="ko-KR" altLang="en-US" sz="900" b="1" dirty="0">
                  <a:ln>
                    <a:solidFill>
                      <a:schemeClr val="accent5">
                        <a:alpha val="1000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Poppins Light" panose="02000000000000000000" pitchFamily="2" charset="0"/>
                </a:rPr>
                <a:t>검사결과통계</a:t>
              </a:r>
              <a:endParaRPr lang="en-US" altLang="ko-KR" sz="900" b="1" dirty="0">
                <a:ln>
                  <a:solidFill>
                    <a:schemeClr val="accent5">
                      <a:alpha val="1000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바른고딕" panose="020B0600000101010101" charset="-127"/>
                <a:ea typeface="나눔바른고딕" panose="020B0600000101010101" charset="-127"/>
                <a:cs typeface="Poppins Light" panose="02000000000000000000" pitchFamily="2" charset="0"/>
              </a:endParaRPr>
            </a:p>
            <a:p>
              <a:pPr algn="ctr"/>
              <a:r>
                <a:rPr lang="ko-KR" altLang="en-US" sz="900" b="1" dirty="0">
                  <a:ln>
                    <a:solidFill>
                      <a:schemeClr val="accent5">
                        <a:alpha val="1000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Poppins Light" panose="02000000000000000000" pitchFamily="2" charset="0"/>
                </a:rPr>
                <a:t>및 제출</a:t>
              </a:r>
            </a:p>
          </p:txBody>
        </p:sp>
        <p:cxnSp>
          <p:nvCxnSpPr>
            <p:cNvPr id="209" name="직선 연결선 91"/>
            <p:cNvCxnSpPr>
              <a:cxnSpLocks noChangeShapeType="1"/>
              <a:stCxn id="178" idx="0"/>
              <a:endCxn id="203" idx="2"/>
            </p:cNvCxnSpPr>
            <p:nvPr/>
          </p:nvCxnSpPr>
          <p:spPr bwMode="auto">
            <a:xfrm flipV="1">
              <a:off x="6690767" y="5332904"/>
              <a:ext cx="0" cy="116856"/>
            </a:xfrm>
            <a:prstGeom prst="line">
              <a:avLst/>
            </a:prstGeom>
            <a:noFill/>
            <a:ln w="3175" algn="ctr">
              <a:solidFill>
                <a:schemeClr val="bg1">
                  <a:lumMod val="50000"/>
                </a:schemeClr>
              </a:solidFill>
              <a:round/>
              <a:headEnd/>
              <a:tailEnd type="triangle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15" name="모서리가 둥근 직사각형 214"/>
            <p:cNvSpPr/>
            <p:nvPr/>
          </p:nvSpPr>
          <p:spPr>
            <a:xfrm>
              <a:off x="7345769" y="5449760"/>
              <a:ext cx="910495" cy="328991"/>
            </a:xfrm>
            <a:prstGeom prst="roundRect">
              <a:avLst/>
            </a:prstGeom>
            <a:solidFill>
              <a:srgbClr val="F3FBFF"/>
            </a:solidFill>
            <a:ln w="9525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algn="ctr"/>
              <a:r>
                <a:rPr lang="ko-KR" altLang="en-US" sz="900" b="1" dirty="0">
                  <a:ln>
                    <a:solidFill>
                      <a:schemeClr val="accent5">
                        <a:alpha val="1000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Poppins Light" panose="02000000000000000000" pitchFamily="2" charset="0"/>
                </a:rPr>
                <a:t>가정통신문관리</a:t>
              </a:r>
            </a:p>
          </p:txBody>
        </p:sp>
        <p:sp>
          <p:nvSpPr>
            <p:cNvPr id="216" name="모서리가 둥근 직사각형 215"/>
            <p:cNvSpPr/>
            <p:nvPr/>
          </p:nvSpPr>
          <p:spPr>
            <a:xfrm>
              <a:off x="8460634" y="5449760"/>
              <a:ext cx="910495" cy="328991"/>
            </a:xfrm>
            <a:prstGeom prst="roundRect">
              <a:avLst/>
            </a:prstGeom>
            <a:solidFill>
              <a:srgbClr val="F3FBFF"/>
            </a:solidFill>
            <a:ln w="9525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algn="ctr"/>
              <a:r>
                <a:rPr lang="ko-KR" altLang="en-US" sz="900" b="1" dirty="0">
                  <a:ln>
                    <a:solidFill>
                      <a:schemeClr val="accent5">
                        <a:alpha val="1000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Poppins Light" panose="02000000000000000000" pitchFamily="2" charset="0"/>
                </a:rPr>
                <a:t>관리일지생성</a:t>
              </a:r>
            </a:p>
          </p:txBody>
        </p:sp>
        <p:sp>
          <p:nvSpPr>
            <p:cNvPr id="218" name="모서리가 둥근 직사각형 217"/>
            <p:cNvSpPr/>
            <p:nvPr/>
          </p:nvSpPr>
          <p:spPr>
            <a:xfrm>
              <a:off x="6235519" y="4393402"/>
              <a:ext cx="910495" cy="328527"/>
            </a:xfrm>
            <a:prstGeom prst="roundRect">
              <a:avLst/>
            </a:prstGeom>
            <a:solidFill>
              <a:srgbClr val="F3FBFF"/>
            </a:solidFill>
            <a:ln w="9525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algn="ctr"/>
              <a:r>
                <a:rPr lang="ko-KR" altLang="en-US" sz="900" b="1" dirty="0">
                  <a:ln>
                    <a:solidFill>
                      <a:schemeClr val="accent5">
                        <a:alpha val="1000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Poppins Light" panose="02000000000000000000" pitchFamily="2" charset="0"/>
                </a:rPr>
                <a:t>학교별검사결과마감현황</a:t>
              </a:r>
            </a:p>
          </p:txBody>
        </p:sp>
        <p:sp>
          <p:nvSpPr>
            <p:cNvPr id="220" name="모서리가 둥근 직사각형 219"/>
            <p:cNvSpPr/>
            <p:nvPr/>
          </p:nvSpPr>
          <p:spPr>
            <a:xfrm>
              <a:off x="8456020" y="5004377"/>
              <a:ext cx="910495" cy="328527"/>
            </a:xfrm>
            <a:prstGeom prst="roundRect">
              <a:avLst/>
            </a:prstGeom>
            <a:solidFill>
              <a:srgbClr val="F3FBFF"/>
            </a:solidFill>
            <a:ln w="9525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algn="ctr"/>
              <a:r>
                <a:rPr lang="ko-KR" altLang="en-US" sz="900" b="1" dirty="0">
                  <a:ln>
                    <a:solidFill>
                      <a:schemeClr val="accent5">
                        <a:alpha val="1000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Poppins Light" panose="02000000000000000000" pitchFamily="2" charset="0"/>
                </a:rPr>
                <a:t>조치결과통계</a:t>
              </a:r>
              <a:endParaRPr lang="en-US" altLang="ko-KR" sz="900" b="1" dirty="0">
                <a:ln>
                  <a:solidFill>
                    <a:schemeClr val="accent5">
                      <a:alpha val="1000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바른고딕" panose="020B0600000101010101" charset="-127"/>
                <a:ea typeface="나눔바른고딕" panose="020B0600000101010101" charset="-127"/>
                <a:cs typeface="Poppins Light" panose="02000000000000000000" pitchFamily="2" charset="0"/>
              </a:endParaRPr>
            </a:p>
            <a:p>
              <a:pPr algn="ctr"/>
              <a:r>
                <a:rPr lang="ko-KR" altLang="en-US" sz="900" b="1" dirty="0">
                  <a:ln>
                    <a:solidFill>
                      <a:schemeClr val="accent5">
                        <a:alpha val="1000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Poppins Light" panose="02000000000000000000" pitchFamily="2" charset="0"/>
                </a:rPr>
                <a:t>및 제출</a:t>
              </a:r>
            </a:p>
          </p:txBody>
        </p:sp>
        <p:sp>
          <p:nvSpPr>
            <p:cNvPr id="221" name="모서리가 둥근 직사각형 220"/>
            <p:cNvSpPr/>
            <p:nvPr/>
          </p:nvSpPr>
          <p:spPr>
            <a:xfrm>
              <a:off x="8456020" y="4393402"/>
              <a:ext cx="910495" cy="328527"/>
            </a:xfrm>
            <a:prstGeom prst="roundRect">
              <a:avLst/>
            </a:prstGeom>
            <a:solidFill>
              <a:srgbClr val="F3FBFF"/>
            </a:solidFill>
            <a:ln w="9525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algn="ctr"/>
              <a:r>
                <a:rPr lang="ko-KR" altLang="en-US" sz="900" b="1" dirty="0" err="1">
                  <a:ln>
                    <a:solidFill>
                      <a:schemeClr val="accent5">
                        <a:alpha val="1000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Poppins Light" panose="02000000000000000000" pitchFamily="2" charset="0"/>
                </a:rPr>
                <a:t>학교별조치결과마감현황</a:t>
              </a:r>
              <a:endParaRPr lang="ko-KR" altLang="en-US" sz="900" b="1" dirty="0">
                <a:ln>
                  <a:solidFill>
                    <a:schemeClr val="accent5">
                      <a:alpha val="1000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바른고딕" panose="020B0600000101010101" charset="-127"/>
                <a:ea typeface="나눔바른고딕" panose="020B0600000101010101" charset="-127"/>
                <a:cs typeface="Poppins Light" panose="02000000000000000000" pitchFamily="2" charset="0"/>
              </a:endParaRPr>
            </a:p>
          </p:txBody>
        </p:sp>
        <p:cxnSp>
          <p:nvCxnSpPr>
            <p:cNvPr id="222" name="직선 연결선 91"/>
            <p:cNvCxnSpPr>
              <a:cxnSpLocks noChangeShapeType="1"/>
              <a:stCxn id="178" idx="3"/>
              <a:endCxn id="215" idx="1"/>
            </p:cNvCxnSpPr>
            <p:nvPr/>
          </p:nvCxnSpPr>
          <p:spPr bwMode="auto">
            <a:xfrm>
              <a:off x="7146014" y="5614256"/>
              <a:ext cx="199755" cy="0"/>
            </a:xfrm>
            <a:prstGeom prst="line">
              <a:avLst/>
            </a:prstGeom>
            <a:noFill/>
            <a:ln w="3175" algn="ctr">
              <a:solidFill>
                <a:schemeClr val="bg1">
                  <a:lumMod val="50000"/>
                </a:schemeClr>
              </a:solidFill>
              <a:round/>
              <a:headEnd/>
              <a:tailEnd type="triangle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25" name="직선 연결선 91"/>
            <p:cNvCxnSpPr>
              <a:cxnSpLocks noChangeShapeType="1"/>
              <a:stCxn id="215" idx="3"/>
              <a:endCxn id="216" idx="1"/>
            </p:cNvCxnSpPr>
            <p:nvPr/>
          </p:nvCxnSpPr>
          <p:spPr bwMode="auto">
            <a:xfrm>
              <a:off x="8256264" y="5614256"/>
              <a:ext cx="204370" cy="0"/>
            </a:xfrm>
            <a:prstGeom prst="line">
              <a:avLst/>
            </a:prstGeom>
            <a:noFill/>
            <a:ln w="3175" algn="ctr">
              <a:solidFill>
                <a:schemeClr val="bg1">
                  <a:lumMod val="50000"/>
                </a:schemeClr>
              </a:solidFill>
              <a:round/>
              <a:headEnd/>
              <a:tailEnd type="triangle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28" name="직선 연결선 91"/>
            <p:cNvCxnSpPr>
              <a:cxnSpLocks noChangeShapeType="1"/>
              <a:stCxn id="203" idx="3"/>
              <a:endCxn id="220" idx="1"/>
            </p:cNvCxnSpPr>
            <p:nvPr/>
          </p:nvCxnSpPr>
          <p:spPr bwMode="auto">
            <a:xfrm>
              <a:off x="7146014" y="5168641"/>
              <a:ext cx="1310006" cy="0"/>
            </a:xfrm>
            <a:prstGeom prst="line">
              <a:avLst/>
            </a:prstGeom>
            <a:noFill/>
            <a:ln w="3175" algn="ctr">
              <a:solidFill>
                <a:schemeClr val="bg1">
                  <a:lumMod val="50000"/>
                </a:schemeClr>
              </a:solidFill>
              <a:round/>
              <a:headEnd/>
              <a:tailEnd type="triangle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32" name="AutoShape 4"/>
            <p:cNvSpPr>
              <a:spLocks noChangeArrowheads="1"/>
            </p:cNvSpPr>
            <p:nvPr/>
          </p:nvSpPr>
          <p:spPr bwMode="auto">
            <a:xfrm>
              <a:off x="8168640" y="6029044"/>
              <a:ext cx="574756" cy="383452"/>
            </a:xfrm>
            <a:prstGeom prst="flowChartMultidocument">
              <a:avLst/>
            </a:prstGeom>
            <a:noFill/>
            <a:ln w="9525">
              <a:solidFill>
                <a:schemeClr val="tx1">
                  <a:lumMod val="50000"/>
                  <a:lumOff val="50000"/>
                </a:schemeClr>
              </a:solidFill>
              <a:prstDash val="sysDash"/>
              <a:miter lim="800000"/>
              <a:headEnd/>
              <a:tailEnd/>
            </a:ln>
          </p:spPr>
          <p:txBody>
            <a:bodyPr wrap="none" anchor="ctr"/>
            <a:lstStyle/>
            <a:p>
              <a:pPr algn="l"/>
              <a:endParaRPr lang="ko-KR" altLang="en-US" sz="1100">
                <a:latin typeface="나눔바른고딕" panose="020B0600000101010101" charset="-127"/>
                <a:ea typeface="나눔바른고딕" panose="020B0600000101010101" charset="-127"/>
              </a:endParaRPr>
            </a:p>
          </p:txBody>
        </p:sp>
        <p:sp>
          <p:nvSpPr>
            <p:cNvPr id="248" name="모서리가 둥근 직사각형 247"/>
            <p:cNvSpPr/>
            <p:nvPr/>
          </p:nvSpPr>
          <p:spPr>
            <a:xfrm>
              <a:off x="1851583" y="3157747"/>
              <a:ext cx="684068" cy="400295"/>
            </a:xfrm>
            <a:prstGeom prst="roundRect">
              <a:avLst/>
            </a:prstGeom>
            <a:solidFill>
              <a:srgbClr val="F3FBFF"/>
            </a:solidFill>
            <a:ln w="9525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algn="ctr"/>
              <a:r>
                <a:rPr lang="ko-KR" altLang="en-US" sz="900" b="1" dirty="0">
                  <a:ln>
                    <a:solidFill>
                      <a:schemeClr val="accent5">
                        <a:alpha val="1000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Poppins Light" panose="02000000000000000000" pitchFamily="2" charset="0"/>
                </a:rPr>
                <a:t>공지사항</a:t>
              </a:r>
              <a:endParaRPr lang="en-US" altLang="ko-KR" sz="900" b="1" dirty="0">
                <a:ln>
                  <a:solidFill>
                    <a:schemeClr val="accent5">
                      <a:alpha val="1000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바른고딕" panose="020B0600000101010101" charset="-127"/>
                <a:ea typeface="나눔바른고딕" panose="020B0600000101010101" charset="-127"/>
                <a:cs typeface="Poppins Light" panose="02000000000000000000" pitchFamily="2" charset="0"/>
              </a:endParaRPr>
            </a:p>
            <a:p>
              <a:pPr algn="ctr"/>
              <a:r>
                <a:rPr lang="ko-KR" altLang="en-US" sz="900" b="1" dirty="0">
                  <a:ln>
                    <a:solidFill>
                      <a:schemeClr val="accent5">
                        <a:alpha val="1000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Poppins Light" panose="02000000000000000000" pitchFamily="2" charset="0"/>
                </a:rPr>
                <a:t>관리</a:t>
              </a:r>
            </a:p>
          </p:txBody>
        </p:sp>
        <p:sp>
          <p:nvSpPr>
            <p:cNvPr id="250" name="모서리가 둥근 직사각형 249"/>
            <p:cNvSpPr/>
            <p:nvPr/>
          </p:nvSpPr>
          <p:spPr>
            <a:xfrm>
              <a:off x="1994914" y="4252689"/>
              <a:ext cx="684068" cy="400294"/>
            </a:xfrm>
            <a:prstGeom prst="roundRect">
              <a:avLst/>
            </a:prstGeom>
            <a:solidFill>
              <a:srgbClr val="F3FBFF"/>
            </a:solidFill>
            <a:ln w="9525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algn="ctr"/>
              <a:r>
                <a:rPr lang="ko-KR" altLang="en-US" sz="900" b="1" dirty="0">
                  <a:ln>
                    <a:solidFill>
                      <a:schemeClr val="accent5">
                        <a:alpha val="1000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Poppins Light" panose="02000000000000000000" pitchFamily="2" charset="0"/>
                </a:rPr>
                <a:t>공지사항</a:t>
              </a:r>
              <a:endParaRPr lang="en-US" altLang="ko-KR" sz="900" b="1" dirty="0">
                <a:ln>
                  <a:solidFill>
                    <a:schemeClr val="accent5">
                      <a:alpha val="1000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바른고딕" panose="020B0600000101010101" charset="-127"/>
                <a:ea typeface="나눔바른고딕" panose="020B0600000101010101" charset="-127"/>
                <a:cs typeface="Poppins Light" panose="02000000000000000000" pitchFamily="2" charset="0"/>
              </a:endParaRPr>
            </a:p>
            <a:p>
              <a:pPr algn="ctr"/>
              <a:r>
                <a:rPr lang="ko-KR" altLang="en-US" sz="900" b="1" dirty="0">
                  <a:ln>
                    <a:solidFill>
                      <a:schemeClr val="accent5">
                        <a:alpha val="1000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Poppins Light" panose="02000000000000000000" pitchFamily="2" charset="0"/>
                </a:rPr>
                <a:t>조회</a:t>
              </a:r>
            </a:p>
          </p:txBody>
        </p:sp>
        <p:cxnSp>
          <p:nvCxnSpPr>
            <p:cNvPr id="252" name="꺾인 연결선 80"/>
            <p:cNvCxnSpPr>
              <a:cxnSpLocks noChangeShapeType="1"/>
              <a:stCxn id="248" idx="1"/>
              <a:endCxn id="250" idx="1"/>
            </p:cNvCxnSpPr>
            <p:nvPr/>
          </p:nvCxnSpPr>
          <p:spPr bwMode="auto">
            <a:xfrm rot="10800000" flipH="1" flipV="1">
              <a:off x="1851582" y="3357894"/>
              <a:ext cx="143331" cy="1094941"/>
            </a:xfrm>
            <a:prstGeom prst="bentConnector3">
              <a:avLst>
                <a:gd name="adj1" fmla="val -53164"/>
              </a:avLst>
            </a:prstGeom>
            <a:noFill/>
            <a:ln w="3175" algn="ctr">
              <a:solidFill>
                <a:schemeClr val="bg1">
                  <a:lumMod val="50000"/>
                </a:schemeClr>
              </a:solidFill>
              <a:round/>
              <a:headEnd/>
              <a:tailEnd type="triangle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56" name="꺾인 연결선 80"/>
            <p:cNvCxnSpPr>
              <a:cxnSpLocks noChangeShapeType="1"/>
              <a:stCxn id="248" idx="1"/>
              <a:endCxn id="146" idx="1"/>
            </p:cNvCxnSpPr>
            <p:nvPr/>
          </p:nvCxnSpPr>
          <p:spPr bwMode="auto">
            <a:xfrm rot="10800000" flipH="1" flipV="1">
              <a:off x="1851582" y="3357895"/>
              <a:ext cx="143331" cy="1865680"/>
            </a:xfrm>
            <a:prstGeom prst="bentConnector3">
              <a:avLst>
                <a:gd name="adj1" fmla="val -53164"/>
              </a:avLst>
            </a:prstGeom>
            <a:noFill/>
            <a:ln w="3175" algn="ctr">
              <a:solidFill>
                <a:schemeClr val="bg1">
                  <a:lumMod val="50000"/>
                </a:schemeClr>
              </a:solidFill>
              <a:round/>
              <a:headEnd/>
              <a:tailEnd type="triangle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61" name="모서리가 둥근 직사각형 260"/>
            <p:cNvSpPr/>
            <p:nvPr/>
          </p:nvSpPr>
          <p:spPr>
            <a:xfrm>
              <a:off x="6235519" y="3913066"/>
              <a:ext cx="910495" cy="328527"/>
            </a:xfrm>
            <a:prstGeom prst="roundRect">
              <a:avLst/>
            </a:prstGeom>
            <a:solidFill>
              <a:srgbClr val="F3FBFF"/>
            </a:solidFill>
            <a:ln w="9525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algn="ctr"/>
              <a:r>
                <a:rPr lang="ko-KR" altLang="en-US" sz="900" b="1" dirty="0">
                  <a:ln>
                    <a:solidFill>
                      <a:schemeClr val="accent5">
                        <a:alpha val="1000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Poppins Light" panose="02000000000000000000" pitchFamily="2" charset="0"/>
                </a:rPr>
                <a:t>학교별검사결과조회</a:t>
              </a:r>
            </a:p>
          </p:txBody>
        </p:sp>
        <p:sp>
          <p:nvSpPr>
            <p:cNvPr id="262" name="모서리가 둥근 직사각형 261"/>
            <p:cNvSpPr/>
            <p:nvPr/>
          </p:nvSpPr>
          <p:spPr>
            <a:xfrm>
              <a:off x="8456020" y="3913066"/>
              <a:ext cx="910495" cy="328527"/>
            </a:xfrm>
            <a:prstGeom prst="roundRect">
              <a:avLst/>
            </a:prstGeom>
            <a:solidFill>
              <a:srgbClr val="F3FBFF"/>
            </a:solidFill>
            <a:ln w="9525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algn="ctr"/>
              <a:r>
                <a:rPr lang="ko-KR" altLang="en-US" sz="900" b="1" dirty="0">
                  <a:ln>
                    <a:solidFill>
                      <a:schemeClr val="accent5">
                        <a:alpha val="1000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Poppins Light" panose="02000000000000000000" pitchFamily="2" charset="0"/>
                </a:rPr>
                <a:t>학교별조치결과조회</a:t>
              </a:r>
            </a:p>
          </p:txBody>
        </p:sp>
        <p:sp>
          <p:nvSpPr>
            <p:cNvPr id="287" name="모서리가 둥근 직사각형 286"/>
            <p:cNvSpPr/>
            <p:nvPr/>
          </p:nvSpPr>
          <p:spPr>
            <a:xfrm>
              <a:off x="6235519" y="3432731"/>
              <a:ext cx="910495" cy="328527"/>
            </a:xfrm>
            <a:prstGeom prst="roundRect">
              <a:avLst/>
            </a:prstGeom>
            <a:solidFill>
              <a:srgbClr val="F3FBFF"/>
            </a:solidFill>
            <a:ln w="9525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algn="ctr"/>
              <a:r>
                <a:rPr lang="ko-KR" altLang="en-US" sz="900" b="1" dirty="0" err="1">
                  <a:ln>
                    <a:solidFill>
                      <a:schemeClr val="accent5">
                        <a:alpha val="1000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Poppins Light" panose="02000000000000000000" pitchFamily="2" charset="0"/>
                </a:rPr>
                <a:t>학교급별</a:t>
              </a:r>
              <a:endParaRPr lang="en-US" altLang="ko-KR" sz="900" b="1" dirty="0">
                <a:ln>
                  <a:solidFill>
                    <a:schemeClr val="accent5">
                      <a:alpha val="1000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바른고딕" panose="020B0600000101010101" charset="-127"/>
                <a:ea typeface="나눔바른고딕" panose="020B0600000101010101" charset="-127"/>
                <a:cs typeface="Poppins Light" panose="02000000000000000000" pitchFamily="2" charset="0"/>
              </a:endParaRPr>
            </a:p>
            <a:p>
              <a:pPr algn="ctr"/>
              <a:r>
                <a:rPr lang="ko-KR" altLang="en-US" sz="900" b="1" dirty="0">
                  <a:ln>
                    <a:solidFill>
                      <a:schemeClr val="accent5">
                        <a:alpha val="1000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Poppins Light" panose="02000000000000000000" pitchFamily="2" charset="0"/>
                </a:rPr>
                <a:t>검사결과통계</a:t>
              </a:r>
            </a:p>
          </p:txBody>
        </p:sp>
        <p:sp>
          <p:nvSpPr>
            <p:cNvPr id="294" name="모서리가 둥근 직사각형 293"/>
            <p:cNvSpPr/>
            <p:nvPr/>
          </p:nvSpPr>
          <p:spPr>
            <a:xfrm>
              <a:off x="8456020" y="3432730"/>
              <a:ext cx="910495" cy="328527"/>
            </a:xfrm>
            <a:prstGeom prst="roundRect">
              <a:avLst/>
            </a:prstGeom>
            <a:solidFill>
              <a:srgbClr val="F3FBFF"/>
            </a:solidFill>
            <a:ln w="9525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algn="ctr"/>
              <a:r>
                <a:rPr lang="ko-KR" altLang="en-US" sz="900" b="1" dirty="0" err="1">
                  <a:ln>
                    <a:solidFill>
                      <a:schemeClr val="accent5">
                        <a:alpha val="1000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Poppins Light" panose="02000000000000000000" pitchFamily="2" charset="0"/>
                </a:rPr>
                <a:t>학교급별</a:t>
              </a:r>
              <a:endParaRPr lang="en-US" altLang="ko-KR" sz="900" b="1" dirty="0">
                <a:ln>
                  <a:solidFill>
                    <a:schemeClr val="accent5">
                      <a:alpha val="1000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바른고딕" panose="020B0600000101010101" charset="-127"/>
                <a:ea typeface="나눔바른고딕" panose="020B0600000101010101" charset="-127"/>
                <a:cs typeface="Poppins Light" panose="02000000000000000000" pitchFamily="2" charset="0"/>
              </a:endParaRPr>
            </a:p>
            <a:p>
              <a:pPr algn="ctr"/>
              <a:r>
                <a:rPr lang="ko-KR" altLang="en-US" sz="900" b="1" dirty="0">
                  <a:ln>
                    <a:solidFill>
                      <a:schemeClr val="accent5">
                        <a:alpha val="1000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Poppins Light" panose="02000000000000000000" pitchFamily="2" charset="0"/>
                </a:rPr>
                <a:t>조치결과통계</a:t>
              </a:r>
            </a:p>
          </p:txBody>
        </p:sp>
        <p:cxnSp>
          <p:nvCxnSpPr>
            <p:cNvPr id="295" name="직선 연결선 91"/>
            <p:cNvCxnSpPr>
              <a:cxnSpLocks noChangeShapeType="1"/>
              <a:stCxn id="203" idx="0"/>
              <a:endCxn id="218" idx="2"/>
            </p:cNvCxnSpPr>
            <p:nvPr/>
          </p:nvCxnSpPr>
          <p:spPr bwMode="auto">
            <a:xfrm flipV="1">
              <a:off x="6690767" y="4721929"/>
              <a:ext cx="0" cy="282448"/>
            </a:xfrm>
            <a:prstGeom prst="line">
              <a:avLst/>
            </a:prstGeom>
            <a:noFill/>
            <a:ln w="3175" algn="ctr">
              <a:solidFill>
                <a:schemeClr val="bg1">
                  <a:lumMod val="50000"/>
                </a:schemeClr>
              </a:solidFill>
              <a:round/>
              <a:headEnd/>
              <a:tailEnd type="triangle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98" name="직선 연결선 91"/>
            <p:cNvCxnSpPr>
              <a:cxnSpLocks noChangeShapeType="1"/>
              <a:stCxn id="218" idx="0"/>
              <a:endCxn id="261" idx="2"/>
            </p:cNvCxnSpPr>
            <p:nvPr/>
          </p:nvCxnSpPr>
          <p:spPr bwMode="auto">
            <a:xfrm flipV="1">
              <a:off x="6690767" y="4241593"/>
              <a:ext cx="0" cy="151809"/>
            </a:xfrm>
            <a:prstGeom prst="line">
              <a:avLst/>
            </a:prstGeom>
            <a:noFill/>
            <a:ln w="3175" algn="ctr">
              <a:solidFill>
                <a:schemeClr val="bg1">
                  <a:lumMod val="50000"/>
                </a:schemeClr>
              </a:solidFill>
              <a:round/>
              <a:headEnd/>
              <a:tailEnd type="triangle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03" name="직선 연결선 91"/>
            <p:cNvCxnSpPr>
              <a:cxnSpLocks noChangeShapeType="1"/>
              <a:stCxn id="261" idx="0"/>
              <a:endCxn id="287" idx="2"/>
            </p:cNvCxnSpPr>
            <p:nvPr/>
          </p:nvCxnSpPr>
          <p:spPr bwMode="auto">
            <a:xfrm flipV="1">
              <a:off x="6690767" y="3761258"/>
              <a:ext cx="0" cy="151808"/>
            </a:xfrm>
            <a:prstGeom prst="line">
              <a:avLst/>
            </a:prstGeom>
            <a:noFill/>
            <a:ln w="3175" algn="ctr">
              <a:solidFill>
                <a:schemeClr val="bg1">
                  <a:lumMod val="50000"/>
                </a:schemeClr>
              </a:solidFill>
              <a:round/>
              <a:headEnd/>
              <a:tailEnd type="triangle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06" name="직선 연결선 91"/>
            <p:cNvCxnSpPr>
              <a:cxnSpLocks noChangeShapeType="1"/>
              <a:stCxn id="262" idx="0"/>
              <a:endCxn id="294" idx="2"/>
            </p:cNvCxnSpPr>
            <p:nvPr/>
          </p:nvCxnSpPr>
          <p:spPr bwMode="auto">
            <a:xfrm flipV="1">
              <a:off x="8911268" y="3761257"/>
              <a:ext cx="0" cy="151809"/>
            </a:xfrm>
            <a:prstGeom prst="line">
              <a:avLst/>
            </a:prstGeom>
            <a:noFill/>
            <a:ln w="3175" algn="ctr">
              <a:solidFill>
                <a:schemeClr val="bg1">
                  <a:lumMod val="50000"/>
                </a:schemeClr>
              </a:solidFill>
              <a:round/>
              <a:headEnd/>
              <a:tailEnd type="triangle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09" name="직선 연결선 91"/>
            <p:cNvCxnSpPr>
              <a:cxnSpLocks noChangeShapeType="1"/>
              <a:stCxn id="221" idx="0"/>
              <a:endCxn id="262" idx="2"/>
            </p:cNvCxnSpPr>
            <p:nvPr/>
          </p:nvCxnSpPr>
          <p:spPr bwMode="auto">
            <a:xfrm flipV="1">
              <a:off x="8911268" y="4241593"/>
              <a:ext cx="0" cy="151809"/>
            </a:xfrm>
            <a:prstGeom prst="line">
              <a:avLst/>
            </a:prstGeom>
            <a:noFill/>
            <a:ln w="3175" algn="ctr">
              <a:solidFill>
                <a:schemeClr val="bg1">
                  <a:lumMod val="50000"/>
                </a:schemeClr>
              </a:solidFill>
              <a:round/>
              <a:headEnd/>
              <a:tailEnd type="triangle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12" name="직선 연결선 91"/>
            <p:cNvCxnSpPr>
              <a:cxnSpLocks noChangeShapeType="1"/>
              <a:stCxn id="220" idx="0"/>
              <a:endCxn id="221" idx="2"/>
            </p:cNvCxnSpPr>
            <p:nvPr/>
          </p:nvCxnSpPr>
          <p:spPr bwMode="auto">
            <a:xfrm flipV="1">
              <a:off x="8911268" y="4721929"/>
              <a:ext cx="0" cy="282448"/>
            </a:xfrm>
            <a:prstGeom prst="line">
              <a:avLst/>
            </a:prstGeom>
            <a:noFill/>
            <a:ln w="3175" algn="ctr">
              <a:solidFill>
                <a:schemeClr val="bg1">
                  <a:lumMod val="50000"/>
                </a:schemeClr>
              </a:solidFill>
              <a:round/>
              <a:headEnd/>
              <a:tailEnd type="triangle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317" name="모서리가 둥근 직사각형 316"/>
            <p:cNvSpPr/>
            <p:nvPr/>
          </p:nvSpPr>
          <p:spPr>
            <a:xfrm>
              <a:off x="7350083" y="2856576"/>
              <a:ext cx="910495" cy="334249"/>
            </a:xfrm>
            <a:prstGeom prst="roundRect">
              <a:avLst/>
            </a:prstGeom>
            <a:solidFill>
              <a:srgbClr val="F3FBFF"/>
            </a:solidFill>
            <a:ln w="9525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algn="ctr"/>
              <a:r>
                <a:rPr lang="ko-KR" altLang="en-US" sz="900" b="1" dirty="0">
                  <a:ln>
                    <a:solidFill>
                      <a:schemeClr val="accent5">
                        <a:alpha val="1000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Poppins Light" panose="02000000000000000000" pitchFamily="2" charset="0"/>
                </a:rPr>
                <a:t>원시자료관리</a:t>
              </a:r>
            </a:p>
          </p:txBody>
        </p:sp>
        <p:sp>
          <p:nvSpPr>
            <p:cNvPr id="330" name="모서리가 둥근 직사각형 329"/>
            <p:cNvSpPr/>
            <p:nvPr/>
          </p:nvSpPr>
          <p:spPr>
            <a:xfrm>
              <a:off x="6235518" y="2098158"/>
              <a:ext cx="910495" cy="400295"/>
            </a:xfrm>
            <a:prstGeom prst="roundRect">
              <a:avLst/>
            </a:prstGeom>
            <a:solidFill>
              <a:srgbClr val="F3FBFF"/>
            </a:solidFill>
            <a:ln w="9525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algn="ctr"/>
              <a:r>
                <a:rPr lang="ko-KR" altLang="en-US" sz="900" b="1" dirty="0">
                  <a:ln>
                    <a:solidFill>
                      <a:schemeClr val="accent5">
                        <a:alpha val="1000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Poppins Light" panose="02000000000000000000" pitchFamily="2" charset="0"/>
                </a:rPr>
                <a:t>마감처리현황</a:t>
              </a:r>
              <a:r>
                <a:rPr lang="en-US" altLang="ko-KR" sz="900" b="1" dirty="0">
                  <a:ln>
                    <a:solidFill>
                      <a:schemeClr val="accent5">
                        <a:alpha val="1000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Poppins Light" panose="02000000000000000000" pitchFamily="2" charset="0"/>
                </a:rPr>
                <a:t>/</a:t>
              </a:r>
            </a:p>
            <a:p>
              <a:pPr algn="ctr"/>
              <a:r>
                <a:rPr lang="ko-KR" altLang="en-US" sz="900" b="1" dirty="0">
                  <a:ln>
                    <a:solidFill>
                      <a:schemeClr val="accent5">
                        <a:alpha val="1000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Poppins Light" panose="02000000000000000000" pitchFamily="2" charset="0"/>
                </a:rPr>
                <a:t>검사결과통계표</a:t>
              </a:r>
            </a:p>
          </p:txBody>
        </p:sp>
        <p:sp>
          <p:nvSpPr>
            <p:cNvPr id="331" name="모서리가 둥근 직사각형 330"/>
            <p:cNvSpPr/>
            <p:nvPr/>
          </p:nvSpPr>
          <p:spPr>
            <a:xfrm>
              <a:off x="8456018" y="2094011"/>
              <a:ext cx="910495" cy="404441"/>
            </a:xfrm>
            <a:prstGeom prst="roundRect">
              <a:avLst/>
            </a:prstGeom>
            <a:solidFill>
              <a:srgbClr val="F3FBFF"/>
            </a:solidFill>
            <a:ln w="9525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algn="ctr"/>
              <a:r>
                <a:rPr lang="ko-KR" altLang="en-US" sz="900" b="1" dirty="0">
                  <a:ln>
                    <a:solidFill>
                      <a:schemeClr val="accent5">
                        <a:alpha val="1000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Poppins Light" panose="02000000000000000000" pitchFamily="2" charset="0"/>
                </a:rPr>
                <a:t>마감처리현황</a:t>
              </a:r>
              <a:r>
                <a:rPr lang="en-US" altLang="ko-KR" sz="900" b="1" dirty="0">
                  <a:ln>
                    <a:solidFill>
                      <a:schemeClr val="accent5">
                        <a:alpha val="1000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Poppins Light" panose="02000000000000000000" pitchFamily="2" charset="0"/>
                </a:rPr>
                <a:t>/</a:t>
              </a:r>
            </a:p>
            <a:p>
              <a:pPr algn="ctr"/>
              <a:r>
                <a:rPr lang="ko-KR" altLang="en-US" sz="900" b="1" dirty="0">
                  <a:ln>
                    <a:solidFill>
                      <a:schemeClr val="accent5">
                        <a:alpha val="1000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Poppins Light" panose="02000000000000000000" pitchFamily="2" charset="0"/>
                </a:rPr>
                <a:t>조치결과통계표</a:t>
              </a:r>
            </a:p>
          </p:txBody>
        </p:sp>
        <p:sp>
          <p:nvSpPr>
            <p:cNvPr id="332" name="모서리가 둥근 직사각형 331"/>
            <p:cNvSpPr/>
            <p:nvPr/>
          </p:nvSpPr>
          <p:spPr>
            <a:xfrm>
              <a:off x="7350083" y="2094011"/>
              <a:ext cx="910495" cy="404441"/>
            </a:xfrm>
            <a:prstGeom prst="roundRect">
              <a:avLst/>
            </a:prstGeom>
            <a:solidFill>
              <a:srgbClr val="F3FBFF"/>
            </a:solidFill>
            <a:ln w="9525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algn="ctr"/>
              <a:r>
                <a:rPr lang="ko-KR" altLang="en-US" sz="900" b="1" dirty="0">
                  <a:ln>
                    <a:solidFill>
                      <a:schemeClr val="accent5">
                        <a:alpha val="1000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Poppins Light" panose="02000000000000000000" pitchFamily="2" charset="0"/>
                </a:rPr>
                <a:t>원시자료조회</a:t>
              </a:r>
            </a:p>
          </p:txBody>
        </p:sp>
        <p:cxnSp>
          <p:nvCxnSpPr>
            <p:cNvPr id="333" name="직선 연결선 91"/>
            <p:cNvCxnSpPr>
              <a:cxnSpLocks noChangeShapeType="1"/>
              <a:stCxn id="287" idx="0"/>
              <a:endCxn id="179" idx="2"/>
            </p:cNvCxnSpPr>
            <p:nvPr/>
          </p:nvCxnSpPr>
          <p:spPr bwMode="auto">
            <a:xfrm flipH="1" flipV="1">
              <a:off x="6690766" y="3191186"/>
              <a:ext cx="1" cy="241545"/>
            </a:xfrm>
            <a:prstGeom prst="line">
              <a:avLst/>
            </a:prstGeom>
            <a:noFill/>
            <a:ln w="3175" algn="ctr">
              <a:solidFill>
                <a:schemeClr val="bg1">
                  <a:lumMod val="50000"/>
                </a:schemeClr>
              </a:solidFill>
              <a:round/>
              <a:headEnd/>
              <a:tailEnd type="triangle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36" name="직선 연결선 91"/>
            <p:cNvCxnSpPr>
              <a:cxnSpLocks noChangeShapeType="1"/>
              <a:stCxn id="294" idx="0"/>
              <a:endCxn id="188" idx="2"/>
            </p:cNvCxnSpPr>
            <p:nvPr/>
          </p:nvCxnSpPr>
          <p:spPr bwMode="auto">
            <a:xfrm flipH="1" flipV="1">
              <a:off x="8911267" y="3190825"/>
              <a:ext cx="1" cy="241905"/>
            </a:xfrm>
            <a:prstGeom prst="line">
              <a:avLst/>
            </a:prstGeom>
            <a:noFill/>
            <a:ln w="3175" algn="ctr">
              <a:solidFill>
                <a:schemeClr val="bg1">
                  <a:lumMod val="50000"/>
                </a:schemeClr>
              </a:solidFill>
              <a:round/>
              <a:headEnd/>
              <a:tailEnd type="triangle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40" name="직선 연결선 91"/>
            <p:cNvCxnSpPr>
              <a:cxnSpLocks noChangeShapeType="1"/>
              <a:stCxn id="188" idx="0"/>
              <a:endCxn id="331" idx="2"/>
            </p:cNvCxnSpPr>
            <p:nvPr/>
          </p:nvCxnSpPr>
          <p:spPr bwMode="auto">
            <a:xfrm flipH="1" flipV="1">
              <a:off x="8911266" y="2498452"/>
              <a:ext cx="1" cy="358124"/>
            </a:xfrm>
            <a:prstGeom prst="line">
              <a:avLst/>
            </a:prstGeom>
            <a:noFill/>
            <a:ln w="3175" algn="ctr">
              <a:solidFill>
                <a:schemeClr val="bg1">
                  <a:lumMod val="50000"/>
                </a:schemeClr>
              </a:solidFill>
              <a:round/>
              <a:headEnd/>
              <a:tailEnd type="triangle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43" name="직선 연결선 91"/>
            <p:cNvCxnSpPr>
              <a:cxnSpLocks noChangeShapeType="1"/>
              <a:stCxn id="179" idx="0"/>
              <a:endCxn id="330" idx="2"/>
            </p:cNvCxnSpPr>
            <p:nvPr/>
          </p:nvCxnSpPr>
          <p:spPr bwMode="auto">
            <a:xfrm flipV="1">
              <a:off x="6690766" y="2498453"/>
              <a:ext cx="0" cy="361910"/>
            </a:xfrm>
            <a:prstGeom prst="line">
              <a:avLst/>
            </a:prstGeom>
            <a:noFill/>
            <a:ln w="3175" algn="ctr">
              <a:solidFill>
                <a:schemeClr val="bg1">
                  <a:lumMod val="50000"/>
                </a:schemeClr>
              </a:solidFill>
              <a:round/>
              <a:headEnd/>
              <a:tailEnd type="triangle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351" name="TextBox 350"/>
            <p:cNvSpPr txBox="1"/>
            <p:nvPr/>
          </p:nvSpPr>
          <p:spPr bwMode="auto">
            <a:xfrm>
              <a:off x="6726413" y="2726341"/>
              <a:ext cx="588023" cy="107722"/>
            </a:xfrm>
            <a:prstGeom prst="rect">
              <a:avLst/>
            </a:prstGeom>
            <a:noFill/>
            <a:ln w="9525" algn="ctr">
              <a:noFill/>
              <a:prstDash val="dash"/>
              <a:miter lim="800000"/>
              <a:headEnd/>
              <a:tailEnd/>
            </a:ln>
          </p:spPr>
          <p:txBody>
            <a:bodyPr wrap="square" lIns="0" tIns="0" rIns="0" bIns="0" rtlCol="0" anchor="t" anchorCtr="0">
              <a:spAutoFit/>
            </a:bodyPr>
            <a:lstStyle/>
            <a:p>
              <a:pPr eaLnBrk="0" latinLnBrk="0" hangingPunct="0">
                <a:buFont typeface="Arial" pitchFamily="34" charset="0"/>
                <a:buChar char="•"/>
              </a:pPr>
              <a:r>
                <a:rPr kumimoji="0" lang="ko-KR" altLang="en-US" sz="700" dirty="0">
                  <a:solidFill>
                    <a:prstClr val="black"/>
                  </a:solidFill>
                  <a:latin typeface="나눔바른고딕" panose="020B0600000101010101" charset="-127"/>
                  <a:ea typeface="나눔바른고딕" panose="020B0600000101010101" charset="-127"/>
                </a:rPr>
                <a:t> 제출</a:t>
              </a:r>
              <a:endParaRPr kumimoji="0" lang="en-US" altLang="ko-KR" sz="700" spc="-100" dirty="0">
                <a:solidFill>
                  <a:prstClr val="black"/>
                </a:solidFill>
                <a:latin typeface="나눔바른고딕" panose="020B0600000101010101" charset="-127"/>
                <a:ea typeface="나눔바른고딕" panose="020B0600000101010101" charset="-127"/>
              </a:endParaRPr>
            </a:p>
          </p:txBody>
        </p:sp>
        <p:sp>
          <p:nvSpPr>
            <p:cNvPr id="352" name="TextBox 351"/>
            <p:cNvSpPr txBox="1"/>
            <p:nvPr/>
          </p:nvSpPr>
          <p:spPr bwMode="auto">
            <a:xfrm>
              <a:off x="8930360" y="2726341"/>
              <a:ext cx="588023" cy="107722"/>
            </a:xfrm>
            <a:prstGeom prst="rect">
              <a:avLst/>
            </a:prstGeom>
            <a:noFill/>
            <a:ln w="9525" algn="ctr">
              <a:noFill/>
              <a:prstDash val="dash"/>
              <a:miter lim="800000"/>
              <a:headEnd/>
              <a:tailEnd/>
            </a:ln>
          </p:spPr>
          <p:txBody>
            <a:bodyPr wrap="square" lIns="0" tIns="0" rIns="0" bIns="0" rtlCol="0" anchor="t" anchorCtr="0">
              <a:spAutoFit/>
            </a:bodyPr>
            <a:lstStyle/>
            <a:p>
              <a:pPr eaLnBrk="0" latinLnBrk="0" hangingPunct="0">
                <a:buFont typeface="Arial" pitchFamily="34" charset="0"/>
                <a:buChar char="•"/>
              </a:pPr>
              <a:r>
                <a:rPr kumimoji="0" lang="ko-KR" altLang="en-US" sz="700" dirty="0">
                  <a:solidFill>
                    <a:prstClr val="black"/>
                  </a:solidFill>
                  <a:latin typeface="나눔바른고딕" panose="020B0600000101010101" charset="-127"/>
                  <a:ea typeface="나눔바른고딕" panose="020B0600000101010101" charset="-127"/>
                </a:rPr>
                <a:t> 제출</a:t>
              </a:r>
              <a:endParaRPr kumimoji="0" lang="en-US" altLang="ko-KR" sz="700" spc="-100" dirty="0">
                <a:solidFill>
                  <a:prstClr val="black"/>
                </a:solidFill>
                <a:latin typeface="나눔바른고딕" panose="020B0600000101010101" charset="-127"/>
                <a:ea typeface="나눔바른고딕" panose="020B0600000101010101" charset="-127"/>
              </a:endParaRPr>
            </a:p>
          </p:txBody>
        </p:sp>
        <p:cxnSp>
          <p:nvCxnSpPr>
            <p:cNvPr id="353" name="직선 연결선 91"/>
            <p:cNvCxnSpPr>
              <a:cxnSpLocks noChangeShapeType="1"/>
              <a:stCxn id="317" idx="0"/>
              <a:endCxn id="332" idx="2"/>
            </p:cNvCxnSpPr>
            <p:nvPr/>
          </p:nvCxnSpPr>
          <p:spPr bwMode="auto">
            <a:xfrm flipV="1">
              <a:off x="7805331" y="2498452"/>
              <a:ext cx="0" cy="358124"/>
            </a:xfrm>
            <a:prstGeom prst="line">
              <a:avLst/>
            </a:prstGeom>
            <a:noFill/>
            <a:ln w="3175" algn="ctr">
              <a:solidFill>
                <a:schemeClr val="bg1">
                  <a:lumMod val="50000"/>
                </a:schemeClr>
              </a:solidFill>
              <a:round/>
              <a:headEnd/>
              <a:tailEnd type="triangle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356" name="TextBox 355"/>
            <p:cNvSpPr txBox="1"/>
            <p:nvPr/>
          </p:nvSpPr>
          <p:spPr bwMode="auto">
            <a:xfrm>
              <a:off x="7840977" y="2726341"/>
              <a:ext cx="588023" cy="107722"/>
            </a:xfrm>
            <a:prstGeom prst="rect">
              <a:avLst/>
            </a:prstGeom>
            <a:noFill/>
            <a:ln w="9525" algn="ctr">
              <a:noFill/>
              <a:prstDash val="dash"/>
              <a:miter lim="800000"/>
              <a:headEnd/>
              <a:tailEnd/>
            </a:ln>
          </p:spPr>
          <p:txBody>
            <a:bodyPr wrap="square" lIns="0" tIns="0" rIns="0" bIns="0" rtlCol="0" anchor="t" anchorCtr="0">
              <a:spAutoFit/>
            </a:bodyPr>
            <a:lstStyle/>
            <a:p>
              <a:pPr eaLnBrk="0" latinLnBrk="0" hangingPunct="0">
                <a:buFont typeface="Arial" pitchFamily="34" charset="0"/>
                <a:buChar char="•"/>
              </a:pPr>
              <a:r>
                <a:rPr kumimoji="0" lang="ko-KR" altLang="en-US" sz="700" dirty="0">
                  <a:solidFill>
                    <a:prstClr val="black"/>
                  </a:solidFill>
                  <a:latin typeface="나눔바른고딕" panose="020B0600000101010101" charset="-127"/>
                  <a:ea typeface="나눔바른고딕" panose="020B0600000101010101" charset="-127"/>
                </a:rPr>
                <a:t> 제출</a:t>
              </a:r>
              <a:endParaRPr kumimoji="0" lang="en-US" altLang="ko-KR" sz="700" spc="-100" dirty="0">
                <a:solidFill>
                  <a:prstClr val="black"/>
                </a:solidFill>
                <a:latin typeface="나눔바른고딕" panose="020B0600000101010101" charset="-127"/>
                <a:ea typeface="나눔바른고딕" panose="020B0600000101010101" charset="-127"/>
              </a:endParaRPr>
            </a:p>
          </p:txBody>
        </p:sp>
        <p:sp>
          <p:nvSpPr>
            <p:cNvPr id="369" name="TextBox 368"/>
            <p:cNvSpPr txBox="1"/>
            <p:nvPr/>
          </p:nvSpPr>
          <p:spPr bwMode="auto">
            <a:xfrm>
              <a:off x="8798338" y="6046374"/>
              <a:ext cx="516700" cy="215444"/>
            </a:xfrm>
            <a:prstGeom prst="rect">
              <a:avLst/>
            </a:prstGeom>
            <a:noFill/>
            <a:ln w="9525" algn="ctr">
              <a:noFill/>
              <a:prstDash val="dash"/>
              <a:miter lim="800000"/>
              <a:headEnd/>
              <a:tailEnd/>
            </a:ln>
          </p:spPr>
          <p:txBody>
            <a:bodyPr wrap="square" lIns="0" tIns="0" rIns="0" bIns="0" rtlCol="0" anchor="t" anchorCtr="0">
              <a:spAutoFit/>
            </a:bodyPr>
            <a:lstStyle/>
            <a:p>
              <a:pPr eaLnBrk="0" latinLnBrk="0" hangingPunct="0">
                <a:buFont typeface="Arial" pitchFamily="34" charset="0"/>
                <a:buChar char="•"/>
              </a:pPr>
              <a:r>
                <a:rPr kumimoji="0" lang="ko-KR" altLang="en-US" sz="700" dirty="0">
                  <a:solidFill>
                    <a:prstClr val="black"/>
                  </a:solidFill>
                  <a:latin typeface="나눔바른고딕" panose="020B0600000101010101" charset="-127"/>
                  <a:ea typeface="나눔바른고딕" panose="020B0600000101010101" charset="-127"/>
                </a:rPr>
                <a:t> 검사결과</a:t>
              </a:r>
              <a:endParaRPr kumimoji="0" lang="en-US" altLang="ko-KR" sz="700" dirty="0">
                <a:solidFill>
                  <a:prstClr val="black"/>
                </a:solidFill>
                <a:latin typeface="나눔바른고딕" panose="020B0600000101010101" charset="-127"/>
                <a:ea typeface="나눔바른고딕" panose="020B0600000101010101" charset="-127"/>
              </a:endParaRPr>
            </a:p>
            <a:p>
              <a:pPr eaLnBrk="0" latinLnBrk="0" hangingPunct="0"/>
              <a:r>
                <a:rPr lang="en-US" altLang="ko-KR" sz="700" dirty="0">
                  <a:solidFill>
                    <a:prstClr val="black"/>
                  </a:solidFill>
                  <a:latin typeface="나눔바른고딕" panose="020B0600000101010101" charset="-127"/>
                  <a:ea typeface="나눔바른고딕" panose="020B0600000101010101" charset="-127"/>
                </a:rPr>
                <a:t>   </a:t>
              </a:r>
              <a:r>
                <a:rPr kumimoji="0" lang="ko-KR" altLang="en-US" sz="700" dirty="0">
                  <a:solidFill>
                    <a:prstClr val="black"/>
                  </a:solidFill>
                  <a:latin typeface="나눔바른고딕" panose="020B0600000101010101" charset="-127"/>
                  <a:ea typeface="나눔바른고딕" panose="020B0600000101010101" charset="-127"/>
                </a:rPr>
                <a:t>가정통신문</a:t>
              </a:r>
              <a:endParaRPr kumimoji="0" lang="en-US" altLang="ko-KR" sz="700" spc="-100" dirty="0">
                <a:solidFill>
                  <a:prstClr val="black"/>
                </a:solidFill>
                <a:latin typeface="나눔바른고딕" panose="020B0600000101010101" charset="-127"/>
                <a:ea typeface="나눔바른고딕" panose="020B0600000101010101" charset="-127"/>
              </a:endParaRPr>
            </a:p>
          </p:txBody>
        </p:sp>
        <p:cxnSp>
          <p:nvCxnSpPr>
            <p:cNvPr id="372" name="꺾인 연결선 80"/>
            <p:cNvCxnSpPr>
              <a:cxnSpLocks noChangeShapeType="1"/>
              <a:stCxn id="215" idx="2"/>
              <a:endCxn id="232" idx="1"/>
            </p:cNvCxnSpPr>
            <p:nvPr/>
          </p:nvCxnSpPr>
          <p:spPr bwMode="auto">
            <a:xfrm rot="16200000" flipH="1">
              <a:off x="7763819" y="5815948"/>
              <a:ext cx="442019" cy="367623"/>
            </a:xfrm>
            <a:prstGeom prst="bentConnector2">
              <a:avLst/>
            </a:prstGeom>
            <a:noFill/>
            <a:ln w="3175" algn="ctr">
              <a:solidFill>
                <a:schemeClr val="bg1">
                  <a:lumMod val="50000"/>
                </a:schemeClr>
              </a:solidFill>
              <a:round/>
              <a:headEnd/>
              <a:tailEnd type="triangle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78" name="꺾인 연결선 80"/>
            <p:cNvCxnSpPr>
              <a:cxnSpLocks noChangeShapeType="1"/>
              <a:stCxn id="215" idx="2"/>
              <a:endCxn id="382" idx="2"/>
            </p:cNvCxnSpPr>
            <p:nvPr/>
          </p:nvCxnSpPr>
          <p:spPr bwMode="auto">
            <a:xfrm rot="5400000">
              <a:off x="6327361" y="4830697"/>
              <a:ext cx="525603" cy="2421710"/>
            </a:xfrm>
            <a:prstGeom prst="bentConnector3">
              <a:avLst>
                <a:gd name="adj1" fmla="val 124163"/>
              </a:avLst>
            </a:prstGeom>
            <a:noFill/>
            <a:ln w="3175" algn="ctr">
              <a:solidFill>
                <a:schemeClr val="bg1">
                  <a:lumMod val="50000"/>
                </a:schemeClr>
              </a:solidFill>
              <a:round/>
              <a:headEnd/>
              <a:tailEnd type="triangle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grpSp>
          <p:nvGrpSpPr>
            <p:cNvPr id="383" name="그룹 382"/>
            <p:cNvGrpSpPr/>
            <p:nvPr/>
          </p:nvGrpSpPr>
          <p:grpSpPr>
            <a:xfrm>
              <a:off x="4916837" y="5967338"/>
              <a:ext cx="911461" cy="337016"/>
              <a:chOff x="4916837" y="5986388"/>
              <a:chExt cx="911461" cy="337016"/>
            </a:xfrm>
          </p:grpSpPr>
          <p:sp>
            <p:nvSpPr>
              <p:cNvPr id="187" name="육각형 186"/>
              <p:cNvSpPr/>
              <p:nvPr/>
            </p:nvSpPr>
            <p:spPr>
              <a:xfrm>
                <a:off x="4916837" y="5988189"/>
                <a:ext cx="911461" cy="331814"/>
              </a:xfrm>
              <a:prstGeom prst="hexagon">
                <a:avLst/>
              </a:prstGeom>
              <a:solidFill>
                <a:srgbClr val="FFEAA7"/>
              </a:solidFill>
              <a:ln w="9525"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36000" tIns="36000" rIns="36000" bIns="36000" rtlCol="0" anchor="ctr"/>
              <a:lstStyle/>
              <a:p>
                <a:pPr algn="ctr"/>
                <a:endParaRPr lang="en-US" altLang="ko-KR" sz="900" b="1" dirty="0">
                  <a:ln>
                    <a:solidFill>
                      <a:schemeClr val="accent5">
                        <a:alpha val="1000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Poppins Light" panose="02000000000000000000" pitchFamily="2" charset="0"/>
                </a:endParaRPr>
              </a:p>
            </p:txBody>
          </p:sp>
          <p:sp>
            <p:nvSpPr>
              <p:cNvPr id="382" name="직사각형 381"/>
              <p:cNvSpPr/>
              <p:nvPr/>
            </p:nvSpPr>
            <p:spPr>
              <a:xfrm>
                <a:off x="4930317" y="5986388"/>
                <a:ext cx="897980" cy="33701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 algn="ctr"/>
                <a:r>
                  <a:rPr lang="ko-KR" altLang="en-US" sz="900" b="1" dirty="0">
                    <a:ln>
                      <a:solidFill>
                        <a:srgbClr val="4472C4">
                          <a:alpha val="10000"/>
                        </a:srgbClr>
                      </a:solidFill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Poppins Light" panose="02000000000000000000" pitchFamily="2" charset="0"/>
                  </a:rPr>
                  <a:t>온라인 검사</a:t>
                </a:r>
                <a:endParaRPr lang="en-US" altLang="ko-KR" sz="900" b="1" dirty="0">
                  <a:ln>
                    <a:solidFill>
                      <a:srgbClr val="4472C4">
                        <a:alpha val="10000"/>
                      </a:srgbClr>
                    </a:solidFill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latin typeface="나눔바른고딕" panose="020B0600000101010101" charset="-127"/>
                  <a:ea typeface="나눔바른고딕" panose="020B0600000101010101" charset="-127"/>
                  <a:cs typeface="Poppins Light" panose="02000000000000000000" pitchFamily="2" charset="0"/>
                </a:endParaRPr>
              </a:p>
              <a:p>
                <a:pPr lvl="0" algn="ctr"/>
                <a:r>
                  <a:rPr lang="en-US" altLang="ko-KR" sz="900" b="1" dirty="0">
                    <a:ln>
                      <a:solidFill>
                        <a:srgbClr val="4472C4">
                          <a:alpha val="10000"/>
                        </a:srgbClr>
                      </a:solidFill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Poppins Light" panose="02000000000000000000" pitchFamily="2" charset="0"/>
                  </a:rPr>
                  <a:t>/</a:t>
                </a:r>
                <a:r>
                  <a:rPr lang="ko-KR" altLang="en-US" sz="900" b="1" dirty="0">
                    <a:ln>
                      <a:solidFill>
                        <a:srgbClr val="4472C4">
                          <a:alpha val="10000"/>
                        </a:srgbClr>
                      </a:solidFill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Poppins Light" panose="02000000000000000000" pitchFamily="2" charset="0"/>
                  </a:rPr>
                  <a:t>검사결과조회</a:t>
                </a:r>
                <a:endParaRPr lang="en-US" altLang="ko-KR" sz="900" b="1" dirty="0">
                  <a:ln>
                    <a:solidFill>
                      <a:srgbClr val="4472C4">
                        <a:alpha val="10000"/>
                      </a:srgbClr>
                    </a:solidFill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latin typeface="나눔바른고딕" panose="020B0600000101010101" charset="-127"/>
                  <a:ea typeface="나눔바른고딕" panose="020B0600000101010101" charset="-127"/>
                  <a:cs typeface="Poppins Light" panose="02000000000000000000" pitchFamily="2" charset="0"/>
                </a:endParaRPr>
              </a:p>
            </p:txBody>
          </p:sp>
        </p:grpSp>
        <p:sp>
          <p:nvSpPr>
            <p:cNvPr id="387" name="TextBox 386"/>
            <p:cNvSpPr txBox="1"/>
            <p:nvPr/>
          </p:nvSpPr>
          <p:spPr bwMode="auto">
            <a:xfrm>
              <a:off x="7362593" y="6304774"/>
              <a:ext cx="412720" cy="107722"/>
            </a:xfrm>
            <a:prstGeom prst="rect">
              <a:avLst/>
            </a:prstGeom>
            <a:noFill/>
            <a:ln w="9525" algn="ctr">
              <a:noFill/>
              <a:prstDash val="dash"/>
              <a:miter lim="800000"/>
              <a:headEnd/>
              <a:tailEnd/>
            </a:ln>
          </p:spPr>
          <p:txBody>
            <a:bodyPr wrap="square" lIns="0" tIns="0" rIns="0" bIns="0" rtlCol="0" anchor="t" anchorCtr="0">
              <a:spAutoFit/>
            </a:bodyPr>
            <a:lstStyle/>
            <a:p>
              <a:pPr eaLnBrk="0" latinLnBrk="0" hangingPunct="0">
                <a:buFont typeface="Arial" pitchFamily="34" charset="0"/>
                <a:buChar char="•"/>
              </a:pPr>
              <a:r>
                <a:rPr kumimoji="0" lang="ko-KR" altLang="en-US" sz="700" dirty="0">
                  <a:solidFill>
                    <a:prstClr val="black"/>
                  </a:solidFill>
                  <a:latin typeface="나눔바른고딕" panose="020B0600000101010101" charset="-127"/>
                  <a:ea typeface="나눔바른고딕" panose="020B0600000101010101" charset="-127"/>
                </a:rPr>
                <a:t> 검사결과</a:t>
              </a:r>
              <a:endParaRPr kumimoji="0" lang="en-US" altLang="ko-KR" sz="700" spc="-100" dirty="0">
                <a:solidFill>
                  <a:prstClr val="black"/>
                </a:solidFill>
                <a:latin typeface="나눔바른고딕" panose="020B0600000101010101" charset="-127"/>
                <a:ea typeface="나눔바른고딕" panose="020B0600000101010101" charset="-127"/>
              </a:endParaRPr>
            </a:p>
          </p:txBody>
        </p:sp>
      </p:grpSp>
      <p:sp>
        <p:nvSpPr>
          <p:cNvPr id="86" name="모서리가 둥근 직사각형 85">
            <a:extLst>
              <a:ext uri="{FF2B5EF4-FFF2-40B4-BE49-F238E27FC236}">
                <a16:creationId xmlns:a16="http://schemas.microsoft.com/office/drawing/2014/main" xmlns="" id="{A48839FD-54EA-214C-BE98-4BDD2DF3094C}"/>
              </a:ext>
            </a:extLst>
          </p:cNvPr>
          <p:cNvSpPr/>
          <p:nvPr/>
        </p:nvSpPr>
        <p:spPr>
          <a:xfrm>
            <a:off x="151038" y="773606"/>
            <a:ext cx="5388708" cy="532421"/>
          </a:xfrm>
          <a:prstGeom prst="roundRect">
            <a:avLst>
              <a:gd name="adj" fmla="val 50000"/>
            </a:avLst>
          </a:prstGeom>
          <a:solidFill>
            <a:schemeClr val="accent6">
              <a:lumMod val="20000"/>
              <a:lumOff val="8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0" lang="ko-KR" altLang="en-US" sz="2200" b="1" i="0" u="none" strike="noStrike" kern="1200" cap="none" spc="-100" normalizeH="0" baseline="0" noProof="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effectLst/>
                <a:uLnTx/>
                <a:uFillTx/>
                <a:latin typeface="나눔바른고딕" panose="020B0603020101020101" pitchFamily="50" charset="-127"/>
                <a:ea typeface="나눔바른고딕" panose="020B0603020101020101" pitchFamily="50" charset="-127"/>
                <a:cs typeface="+mn-cs"/>
              </a:rPr>
              <a:t>학생정서</a:t>
            </a:r>
            <a:r>
              <a:rPr kumimoji="0" lang="ko-KR" altLang="en-US" sz="2200" b="1" i="0" u="none" strike="noStrike" kern="1200" cap="none" spc="-100" normalizeH="0" baseline="0" noProof="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∙</a:t>
            </a:r>
            <a:r>
              <a:rPr kumimoji="0" lang="ko-KR" altLang="en-US" sz="2200" b="1" i="0" u="none" strike="noStrike" kern="1200" cap="none" spc="-100" normalizeH="0" baseline="0" noProof="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effectLst/>
                <a:uLnTx/>
                <a:uFillTx/>
                <a:latin typeface="나눔바른고딕" panose="020B0603020101020101" pitchFamily="50" charset="-127"/>
                <a:ea typeface="나눔바른고딕" panose="020B0603020101020101" pitchFamily="50" charset="-127"/>
                <a:cs typeface="+mn-cs"/>
              </a:rPr>
              <a:t>행동특성검사 </a:t>
            </a:r>
            <a:r>
              <a:rPr lang="ko-KR" altLang="en-US" sz="2200" b="1" spc="-1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업무 흐름도</a:t>
            </a:r>
            <a:r>
              <a:rPr lang="en-US" altLang="ko-KR" sz="2200" b="1" spc="-1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(1/2)</a:t>
            </a:r>
            <a:endParaRPr kumimoji="1" lang="x-none" altLang="en-US" sz="2200" dirty="0">
              <a:solidFill>
                <a:srgbClr val="0066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032263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4071" y="1781078"/>
            <a:ext cx="9360000" cy="4199352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</p:pic>
      <p:sp>
        <p:nvSpPr>
          <p:cNvPr id="93" name="TextBox 4">
            <a:extLst>
              <a:ext uri="{FF2B5EF4-FFF2-40B4-BE49-F238E27FC236}">
                <a16:creationId xmlns:a16="http://schemas.microsoft.com/office/drawing/2014/main" xmlns="" id="{B2A2134E-34A5-422C-8D66-092F6558A4F0}"/>
              </a:ext>
            </a:extLst>
          </p:cNvPr>
          <p:cNvSpPr txBox="1"/>
          <p:nvPr/>
        </p:nvSpPr>
        <p:spPr>
          <a:xfrm>
            <a:off x="96327" y="39171"/>
            <a:ext cx="51569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000" b="1" spc="-70" dirty="0" err="1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교육지원청</a:t>
            </a:r>
            <a:r>
              <a:rPr lang="ko-KR" altLang="en-US" sz="2000" b="1" spc="-7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주요 업무처리 방법</a:t>
            </a:r>
          </a:p>
        </p:txBody>
      </p:sp>
      <p:sp>
        <p:nvSpPr>
          <p:cNvPr id="14" name="모서리가 둥근 직사각형 13">
            <a:extLst>
              <a:ext uri="{FF2B5EF4-FFF2-40B4-BE49-F238E27FC236}">
                <a16:creationId xmlns:a16="http://schemas.microsoft.com/office/drawing/2014/main" xmlns="" id="{A48839FD-54EA-214C-BE98-4BDD2DF3094C}"/>
              </a:ext>
            </a:extLst>
          </p:cNvPr>
          <p:cNvSpPr/>
          <p:nvPr/>
        </p:nvSpPr>
        <p:spPr>
          <a:xfrm>
            <a:off x="163006" y="802346"/>
            <a:ext cx="3642849" cy="669007"/>
          </a:xfrm>
          <a:prstGeom prst="roundRect">
            <a:avLst>
              <a:gd name="adj" fmla="val 50000"/>
            </a:avLst>
          </a:prstGeom>
          <a:solidFill>
            <a:srgbClr val="E2F0D9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4. </a:t>
            </a:r>
            <a:r>
              <a:rPr lang="ko-KR" altLang="en-US" sz="1400" b="1" dirty="0" err="1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교육지원청</a:t>
            </a:r>
            <a:r>
              <a:rPr lang="ko-KR" altLang="en-US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– </a:t>
            </a:r>
            <a:r>
              <a:rPr lang="ko-KR" altLang="en-US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검사결과관리</a:t>
            </a:r>
            <a:endParaRPr lang="en-US" altLang="ko-KR" sz="1600" b="1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66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r>
              <a:rPr lang="en-US" altLang="ko-KR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4.1. </a:t>
            </a:r>
            <a:r>
              <a:rPr lang="ko-KR" altLang="en-US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학교별검사결과마감현황</a:t>
            </a:r>
            <a:r>
              <a:rPr lang="en-US" altLang="ko-KR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(3/3)</a:t>
            </a:r>
            <a:endParaRPr lang="ko-KR" altLang="en-US" b="1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66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5" name="사각형: 둥근 모서리 81">
            <a:extLst>
              <a:ext uri="{FF2B5EF4-FFF2-40B4-BE49-F238E27FC236}">
                <a16:creationId xmlns:a16="http://schemas.microsoft.com/office/drawing/2014/main" xmlns="" id="{E908EED5-9D07-442C-87CA-697451B62CB7}"/>
              </a:ext>
            </a:extLst>
          </p:cNvPr>
          <p:cNvSpPr/>
          <p:nvPr/>
        </p:nvSpPr>
        <p:spPr>
          <a:xfrm>
            <a:off x="3970021" y="802347"/>
            <a:ext cx="5662930" cy="550546"/>
          </a:xfrm>
          <a:prstGeom prst="roundRect">
            <a:avLst>
              <a:gd name="adj" fmla="val 6492"/>
            </a:avLst>
          </a:prstGeom>
          <a:solidFill>
            <a:schemeClr val="bg1"/>
          </a:solidFill>
          <a:ln w="6350">
            <a:solidFill>
              <a:schemeClr val="bg1">
                <a:lumMod val="75000"/>
              </a:schemeClr>
            </a:solidFill>
          </a:ln>
          <a:effectLst>
            <a:outerShdw blurRad="889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defTabSz="1090746" fontAlgn="ctr" latinLnBrk="0">
              <a:buClr>
                <a:srgbClr val="336699"/>
              </a:buClr>
              <a:defRPr/>
            </a:pPr>
            <a:endParaRPr kumimoji="1" lang="en-US" altLang="ko-KR" sz="200" b="1" kern="0" dirty="0">
              <a:ln w="0">
                <a:solidFill>
                  <a:srgbClr val="0B4355">
                    <a:alpha val="5000"/>
                  </a:srgbClr>
                </a:solidFill>
              </a:ln>
              <a:solidFill>
                <a:srgbClr val="C00000"/>
              </a:solidFill>
              <a:latin typeface="나눔바른고딕" panose="020B0600000101010101" charset="-127"/>
              <a:ea typeface="나눔바른고딕" panose="020B0600000101010101" charset="-127"/>
              <a:sym typeface="Wingdings" pitchFamily="2" charset="2"/>
            </a:endParaRPr>
          </a:p>
        </p:txBody>
      </p:sp>
      <p:grpSp>
        <p:nvGrpSpPr>
          <p:cNvPr id="33" name="그룹 32"/>
          <p:cNvGrpSpPr/>
          <p:nvPr/>
        </p:nvGrpSpPr>
        <p:grpSpPr>
          <a:xfrm>
            <a:off x="4079992" y="907605"/>
            <a:ext cx="5451357" cy="364742"/>
            <a:chOff x="4079993" y="907605"/>
            <a:chExt cx="5345874" cy="364742"/>
          </a:xfrm>
        </p:grpSpPr>
        <p:cxnSp>
          <p:nvCxnSpPr>
            <p:cNvPr id="7" name="직선 화살표 연결선 6"/>
            <p:cNvCxnSpPr/>
            <p:nvPr/>
          </p:nvCxnSpPr>
          <p:spPr>
            <a:xfrm>
              <a:off x="4614193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직선 화살표 연결선 7"/>
            <p:cNvCxnSpPr/>
            <p:nvPr/>
          </p:nvCxnSpPr>
          <p:spPr>
            <a:xfrm>
              <a:off x="5292563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직선 화살표 연결선 8"/>
            <p:cNvCxnSpPr/>
            <p:nvPr/>
          </p:nvCxnSpPr>
          <p:spPr>
            <a:xfrm>
              <a:off x="6090136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직선 화살표 연결선 9"/>
            <p:cNvCxnSpPr/>
            <p:nvPr/>
          </p:nvCxnSpPr>
          <p:spPr>
            <a:xfrm>
              <a:off x="7002067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7" name="그룹 26"/>
            <p:cNvGrpSpPr/>
            <p:nvPr/>
          </p:nvGrpSpPr>
          <p:grpSpPr>
            <a:xfrm>
              <a:off x="4753326" y="907606"/>
              <a:ext cx="567815" cy="364740"/>
              <a:chOff x="5693299" y="907606"/>
              <a:chExt cx="687056" cy="364740"/>
            </a:xfrm>
          </p:grpSpPr>
          <p:sp>
            <p:nvSpPr>
              <p:cNvPr id="12" name="Rectangle 113"/>
              <p:cNvSpPr>
                <a:spLocks noChangeArrowheads="1"/>
              </p:cNvSpPr>
              <p:nvPr/>
            </p:nvSpPr>
            <p:spPr bwMode="auto">
              <a:xfrm>
                <a:off x="5693301" y="1076885"/>
                <a:ext cx="687054" cy="195461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반별검사결과</a:t>
                </a:r>
              </a:p>
            </p:txBody>
          </p:sp>
          <p:sp>
            <p:nvSpPr>
              <p:cNvPr id="13" name="Rectangle 113"/>
              <p:cNvSpPr>
                <a:spLocks noChangeArrowheads="1"/>
              </p:cNvSpPr>
              <p:nvPr/>
            </p:nvSpPr>
            <p:spPr bwMode="auto">
              <a:xfrm>
                <a:off x="5693299" y="907606"/>
                <a:ext cx="687056" cy="169279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spc="-5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spc="-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grpSp>
          <p:nvGrpSpPr>
            <p:cNvPr id="28" name="그룹 27"/>
            <p:cNvGrpSpPr/>
            <p:nvPr/>
          </p:nvGrpSpPr>
          <p:grpSpPr>
            <a:xfrm>
              <a:off x="5434914" y="907606"/>
              <a:ext cx="687056" cy="364740"/>
              <a:chOff x="6497545" y="907606"/>
              <a:chExt cx="687056" cy="364740"/>
            </a:xfrm>
          </p:grpSpPr>
          <p:sp>
            <p:nvSpPr>
              <p:cNvPr id="17" name="Rectangle 113"/>
              <p:cNvSpPr>
                <a:spLocks noChangeArrowheads="1"/>
              </p:cNvSpPr>
              <p:nvPr/>
            </p:nvSpPr>
            <p:spPr bwMode="auto">
              <a:xfrm>
                <a:off x="6497547" y="1076885"/>
                <a:ext cx="687054" cy="195461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spc="-5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검사결과통계및제출</a:t>
                </a:r>
                <a:endParaRPr lang="ko-KR" altLang="en-US" sz="700" spc="-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  <p:sp>
            <p:nvSpPr>
              <p:cNvPr id="18" name="Rectangle 113"/>
              <p:cNvSpPr>
                <a:spLocks noChangeArrowheads="1"/>
              </p:cNvSpPr>
              <p:nvPr/>
            </p:nvSpPr>
            <p:spPr bwMode="auto">
              <a:xfrm>
                <a:off x="6497545" y="907606"/>
                <a:ext cx="687056" cy="169279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spc="-5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spc="-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grpSp>
          <p:nvGrpSpPr>
            <p:cNvPr id="21" name="그룹 20"/>
            <p:cNvGrpSpPr/>
            <p:nvPr/>
          </p:nvGrpSpPr>
          <p:grpSpPr>
            <a:xfrm>
              <a:off x="4079993" y="907606"/>
              <a:ext cx="567815" cy="364740"/>
              <a:chOff x="4984309" y="907606"/>
              <a:chExt cx="662776" cy="364740"/>
            </a:xfrm>
          </p:grpSpPr>
          <p:sp>
            <p:nvSpPr>
              <p:cNvPr id="22" name="Rectangle 113"/>
              <p:cNvSpPr>
                <a:spLocks noChangeArrowheads="1"/>
              </p:cNvSpPr>
              <p:nvPr/>
            </p:nvSpPr>
            <p:spPr bwMode="auto">
              <a:xfrm>
                <a:off x="4984311" y="1076885"/>
                <a:ext cx="662774" cy="195461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spc="-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반별검사결과관리</a:t>
                </a:r>
              </a:p>
            </p:txBody>
          </p:sp>
          <p:sp>
            <p:nvSpPr>
              <p:cNvPr id="23" name="Rectangle 113"/>
              <p:cNvSpPr>
                <a:spLocks noChangeArrowheads="1"/>
              </p:cNvSpPr>
              <p:nvPr/>
            </p:nvSpPr>
            <p:spPr bwMode="auto">
              <a:xfrm>
                <a:off x="4984309" y="907606"/>
                <a:ext cx="662776" cy="169279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spc="-5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spc="-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cxnSp>
          <p:nvCxnSpPr>
            <p:cNvPr id="26" name="직선 화살표 연결선 25"/>
            <p:cNvCxnSpPr/>
            <p:nvPr/>
          </p:nvCxnSpPr>
          <p:spPr>
            <a:xfrm>
              <a:off x="7908866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0" name="그룹 29"/>
            <p:cNvGrpSpPr/>
            <p:nvPr/>
          </p:nvGrpSpPr>
          <p:grpSpPr>
            <a:xfrm>
              <a:off x="7145810" y="907605"/>
              <a:ext cx="800684" cy="364740"/>
              <a:chOff x="8096684" y="907605"/>
              <a:chExt cx="687056" cy="364740"/>
            </a:xfrm>
          </p:grpSpPr>
          <p:sp>
            <p:nvSpPr>
              <p:cNvPr id="15" name="Rectangle 113"/>
              <p:cNvSpPr>
                <a:spLocks noChangeArrowheads="1"/>
              </p:cNvSpPr>
              <p:nvPr/>
            </p:nvSpPr>
            <p:spPr bwMode="auto">
              <a:xfrm>
                <a:off x="8096685" y="1076883"/>
                <a:ext cx="68705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ko-KR" altLang="en-US" sz="7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학교급별검사결과통계</a:t>
                </a:r>
                <a:endParaRPr lang="ko-KR" altLang="en-US" sz="7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  <p:sp>
            <p:nvSpPr>
              <p:cNvPr id="16" name="Rectangle 113"/>
              <p:cNvSpPr>
                <a:spLocks noChangeArrowheads="1"/>
              </p:cNvSpPr>
              <p:nvPr/>
            </p:nvSpPr>
            <p:spPr bwMode="auto">
              <a:xfrm>
                <a:off x="8096684" y="907605"/>
                <a:ext cx="687056" cy="16927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ctr"/>
                <a:r>
                  <a:rPr lang="ko-KR" altLang="en-US" sz="800" kern="600" spc="-100" dirty="0" err="1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지원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r>
                  <a:rPr lang="ko-KR" altLang="en-US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청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kern="600" spc="-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grpSp>
          <p:nvGrpSpPr>
            <p:cNvPr id="29" name="그룹 28"/>
            <p:cNvGrpSpPr/>
            <p:nvPr/>
          </p:nvGrpSpPr>
          <p:grpSpPr>
            <a:xfrm>
              <a:off x="6233548" y="907607"/>
              <a:ext cx="800684" cy="364740"/>
              <a:chOff x="7298520" y="907607"/>
              <a:chExt cx="687056" cy="364740"/>
            </a:xfrm>
          </p:grpSpPr>
          <p:sp>
            <p:nvSpPr>
              <p:cNvPr id="19" name="Rectangle 113"/>
              <p:cNvSpPr>
                <a:spLocks noChangeArrowheads="1"/>
              </p:cNvSpPr>
              <p:nvPr/>
            </p:nvSpPr>
            <p:spPr bwMode="auto">
              <a:xfrm>
                <a:off x="7298521" y="1076885"/>
                <a:ext cx="68705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spc="-100" dirty="0">
                    <a:solidFill>
                      <a:srgbClr val="000000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학교별검사결과마감현황</a:t>
                </a:r>
              </a:p>
            </p:txBody>
          </p:sp>
          <p:sp>
            <p:nvSpPr>
              <p:cNvPr id="20" name="Rectangle 113"/>
              <p:cNvSpPr>
                <a:spLocks noChangeArrowheads="1"/>
              </p:cNvSpPr>
              <p:nvPr/>
            </p:nvSpPr>
            <p:spPr bwMode="auto">
              <a:xfrm>
                <a:off x="7298520" y="907607"/>
                <a:ext cx="687056" cy="169278"/>
              </a:xfrm>
              <a:prstGeom prst="rect">
                <a:avLst/>
              </a:prstGeom>
              <a:solidFill>
                <a:srgbClr val="006600"/>
              </a:solidFill>
              <a:ln>
                <a:solidFill>
                  <a:srgbClr val="006600"/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b="1" spc="-100" dirty="0" err="1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b="1" spc="-100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b="1" spc="-100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</a:t>
                </a:r>
                <a:r>
                  <a:rPr lang="en-US" altLang="ko-KR" sz="800" b="1" spc="-100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b="1" spc="-100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지원</a:t>
                </a:r>
                <a:r>
                  <a:rPr lang="en-US" altLang="ko-KR" sz="800" b="1" spc="-100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r>
                  <a:rPr lang="ko-KR" altLang="en-US" sz="800" b="1" spc="-100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청</a:t>
                </a:r>
                <a:r>
                  <a:rPr lang="en-US" altLang="ko-KR" sz="800" b="1" spc="-100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b="1" spc="-100" dirty="0">
                  <a:solidFill>
                    <a:schemeClr val="bg1"/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grpSp>
          <p:nvGrpSpPr>
            <p:cNvPr id="34" name="그룹 33"/>
            <p:cNvGrpSpPr/>
            <p:nvPr/>
          </p:nvGrpSpPr>
          <p:grpSpPr>
            <a:xfrm>
              <a:off x="8793581" y="907605"/>
              <a:ext cx="632286" cy="364740"/>
              <a:chOff x="8885570" y="907605"/>
              <a:chExt cx="687057" cy="364740"/>
            </a:xfrm>
          </p:grpSpPr>
          <p:sp>
            <p:nvSpPr>
              <p:cNvPr id="35" name="Rectangle 113"/>
              <p:cNvSpPr>
                <a:spLocks noChangeArrowheads="1"/>
              </p:cNvSpPr>
              <p:nvPr/>
            </p:nvSpPr>
            <p:spPr bwMode="auto">
              <a:xfrm>
                <a:off x="8885572" y="1076883"/>
                <a:ext cx="68705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ko-KR" altLang="en-US" sz="7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검사결과통계표</a:t>
                </a:r>
              </a:p>
            </p:txBody>
          </p:sp>
          <p:sp>
            <p:nvSpPr>
              <p:cNvPr id="36" name="Rectangle 113"/>
              <p:cNvSpPr>
                <a:spLocks noChangeArrowheads="1"/>
              </p:cNvSpPr>
              <p:nvPr/>
            </p:nvSpPr>
            <p:spPr bwMode="auto">
              <a:xfrm>
                <a:off x="8885570" y="907605"/>
                <a:ext cx="687056" cy="16927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ko-KR" altLang="en-US" sz="800" spc="-5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교육부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spc="-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cxnSp>
          <p:nvCxnSpPr>
            <p:cNvPr id="37" name="직선 화살표 연결선 36"/>
            <p:cNvCxnSpPr/>
            <p:nvPr/>
          </p:nvCxnSpPr>
          <p:spPr>
            <a:xfrm>
              <a:off x="8649838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1" name="그룹 30"/>
            <p:cNvGrpSpPr/>
            <p:nvPr/>
          </p:nvGrpSpPr>
          <p:grpSpPr>
            <a:xfrm>
              <a:off x="8052609" y="907605"/>
              <a:ext cx="632286" cy="364740"/>
              <a:chOff x="8885570" y="907605"/>
              <a:chExt cx="687057" cy="364740"/>
            </a:xfrm>
          </p:grpSpPr>
          <p:sp>
            <p:nvSpPr>
              <p:cNvPr id="24" name="Rectangle 113"/>
              <p:cNvSpPr>
                <a:spLocks noChangeArrowheads="1"/>
              </p:cNvSpPr>
              <p:nvPr/>
            </p:nvSpPr>
            <p:spPr bwMode="auto">
              <a:xfrm>
                <a:off x="8885572" y="1076883"/>
                <a:ext cx="68705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ko-KR" altLang="en-US" sz="7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검사결과마감처리</a:t>
                </a:r>
              </a:p>
            </p:txBody>
          </p:sp>
          <p:sp>
            <p:nvSpPr>
              <p:cNvPr id="25" name="Rectangle 113"/>
              <p:cNvSpPr>
                <a:spLocks noChangeArrowheads="1"/>
              </p:cNvSpPr>
              <p:nvPr/>
            </p:nvSpPr>
            <p:spPr bwMode="auto">
              <a:xfrm>
                <a:off x="8885570" y="907605"/>
                <a:ext cx="687056" cy="16927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ko-KR" altLang="en-US" sz="800" spc="-5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교육청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spc="-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</p:grpSp>
      <p:cxnSp>
        <p:nvCxnSpPr>
          <p:cNvPr id="41" name="꺾인 연결선 40"/>
          <p:cNvCxnSpPr>
            <a:stCxn id="48" idx="2"/>
          </p:cNvCxnSpPr>
          <p:nvPr/>
        </p:nvCxnSpPr>
        <p:spPr>
          <a:xfrm rot="5400000">
            <a:off x="7602336" y="2757753"/>
            <a:ext cx="1340577" cy="2539688"/>
          </a:xfrm>
          <a:prstGeom prst="bentConnector2">
            <a:avLst/>
          </a:prstGeom>
          <a:ln w="25400">
            <a:solidFill>
              <a:srgbClr val="FD531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직사각형 47"/>
          <p:cNvSpPr/>
          <p:nvPr/>
        </p:nvSpPr>
        <p:spPr>
          <a:xfrm>
            <a:off x="9459285" y="2935143"/>
            <a:ext cx="166366" cy="422166"/>
          </a:xfrm>
          <a:prstGeom prst="rect">
            <a:avLst/>
          </a:prstGeom>
          <a:noFill/>
          <a:ln w="25400">
            <a:solidFill>
              <a:srgbClr val="FD531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0" name="타원 39"/>
          <p:cNvSpPr/>
          <p:nvPr/>
        </p:nvSpPr>
        <p:spPr>
          <a:xfrm>
            <a:off x="9367845" y="2860686"/>
            <a:ext cx="182880" cy="182880"/>
          </a:xfrm>
          <a:prstGeom prst="ellipse">
            <a:avLst/>
          </a:prstGeom>
          <a:solidFill>
            <a:srgbClr val="FD5312"/>
          </a:solidFill>
          <a:ln w="25400">
            <a:solidFill>
              <a:srgbClr val="FD531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b="1" dirty="0">
                <a:latin typeface="+mn-ea"/>
              </a:rPr>
              <a:t>2</a:t>
            </a:r>
            <a:endParaRPr lang="ko-KR" altLang="en-US" sz="1100" b="1" dirty="0">
              <a:latin typeface="+mn-ea"/>
            </a:endParaRPr>
          </a:p>
        </p:txBody>
      </p:sp>
      <p:sp>
        <p:nvSpPr>
          <p:cNvPr id="38" name="직사각형 37">
            <a:extLst>
              <a:ext uri="{FF2B5EF4-FFF2-40B4-BE49-F238E27FC236}">
                <a16:creationId xmlns:a16="http://schemas.microsoft.com/office/drawing/2014/main" xmlns="" id="{7E13B21E-D9E5-4BE6-AB9C-ADCDEF6AE8BD}"/>
              </a:ext>
            </a:extLst>
          </p:cNvPr>
          <p:cNvSpPr/>
          <p:nvPr/>
        </p:nvSpPr>
        <p:spPr>
          <a:xfrm>
            <a:off x="340635" y="6087967"/>
            <a:ext cx="6599008" cy="203133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②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검사결과 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미마감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학교 목록을 조회함</a:t>
            </a:r>
          </a:p>
        </p:txBody>
      </p:sp>
    </p:spTree>
    <p:extLst>
      <p:ext uri="{BB962C8B-B14F-4D97-AF65-F5344CB8AC3E}">
        <p14:creationId xmlns:p14="http://schemas.microsoft.com/office/powerpoint/2010/main" val="293761617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1882" y="1782983"/>
            <a:ext cx="9360000" cy="4199352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</p:pic>
      <p:sp>
        <p:nvSpPr>
          <p:cNvPr id="93" name="TextBox 4">
            <a:extLst>
              <a:ext uri="{FF2B5EF4-FFF2-40B4-BE49-F238E27FC236}">
                <a16:creationId xmlns:a16="http://schemas.microsoft.com/office/drawing/2014/main" xmlns="" id="{B2A2134E-34A5-422C-8D66-092F6558A4F0}"/>
              </a:ext>
            </a:extLst>
          </p:cNvPr>
          <p:cNvSpPr txBox="1"/>
          <p:nvPr/>
        </p:nvSpPr>
        <p:spPr>
          <a:xfrm>
            <a:off x="96327" y="39171"/>
            <a:ext cx="51569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000" b="1" spc="-70" dirty="0" err="1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교육지원청</a:t>
            </a:r>
            <a:r>
              <a:rPr lang="ko-KR" altLang="en-US" sz="2000" b="1" spc="-7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주요 업무처리 방법</a:t>
            </a:r>
          </a:p>
        </p:txBody>
      </p:sp>
      <p:sp>
        <p:nvSpPr>
          <p:cNvPr id="14" name="모서리가 둥근 직사각형 13">
            <a:extLst>
              <a:ext uri="{FF2B5EF4-FFF2-40B4-BE49-F238E27FC236}">
                <a16:creationId xmlns:a16="http://schemas.microsoft.com/office/drawing/2014/main" xmlns="" id="{A48839FD-54EA-214C-BE98-4BDD2DF3094C}"/>
              </a:ext>
            </a:extLst>
          </p:cNvPr>
          <p:cNvSpPr/>
          <p:nvPr/>
        </p:nvSpPr>
        <p:spPr>
          <a:xfrm>
            <a:off x="163006" y="802346"/>
            <a:ext cx="3642849" cy="669007"/>
          </a:xfrm>
          <a:prstGeom prst="roundRect">
            <a:avLst>
              <a:gd name="adj" fmla="val 50000"/>
            </a:avLst>
          </a:prstGeom>
          <a:solidFill>
            <a:srgbClr val="E2F0D9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4. </a:t>
            </a:r>
            <a:r>
              <a:rPr lang="ko-KR" altLang="en-US" sz="1400" b="1" dirty="0" err="1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교육지원청</a:t>
            </a:r>
            <a:r>
              <a:rPr lang="ko-KR" altLang="en-US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– </a:t>
            </a:r>
            <a:r>
              <a:rPr lang="ko-KR" altLang="en-US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검사결과관리</a:t>
            </a:r>
            <a:endParaRPr lang="en-US" altLang="ko-KR" sz="1600" b="1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66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r>
              <a:rPr lang="en-US" altLang="ko-KR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4.2. </a:t>
            </a:r>
            <a:r>
              <a:rPr lang="ko-KR" altLang="en-US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학교별검사결과조회</a:t>
            </a:r>
          </a:p>
        </p:txBody>
      </p:sp>
      <p:sp>
        <p:nvSpPr>
          <p:cNvPr id="44" name="직사각형 43"/>
          <p:cNvSpPr/>
          <p:nvPr/>
        </p:nvSpPr>
        <p:spPr>
          <a:xfrm>
            <a:off x="1578554" y="3812720"/>
            <a:ext cx="8063328" cy="561159"/>
          </a:xfrm>
          <a:prstGeom prst="rect">
            <a:avLst/>
          </a:prstGeom>
          <a:noFill/>
          <a:ln w="25400">
            <a:solidFill>
              <a:srgbClr val="FD531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직사각형 11">
            <a:extLst>
              <a:ext uri="{FF2B5EF4-FFF2-40B4-BE49-F238E27FC236}">
                <a16:creationId xmlns:a16="http://schemas.microsoft.com/office/drawing/2014/main" xmlns="" id="{7E13B21E-D9E5-4BE6-AB9C-ADCDEF6AE8BD}"/>
              </a:ext>
            </a:extLst>
          </p:cNvPr>
          <p:cNvSpPr/>
          <p:nvPr/>
        </p:nvSpPr>
        <p:spPr>
          <a:xfrm>
            <a:off x="340635" y="6087967"/>
            <a:ext cx="5537651" cy="203133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교육지원청에 해당하는 자료가 조회되며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,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검사마감을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완료한 학교의 검사결과를  조회함</a:t>
            </a:r>
          </a:p>
        </p:txBody>
      </p:sp>
    </p:spTree>
    <p:extLst>
      <p:ext uri="{BB962C8B-B14F-4D97-AF65-F5344CB8AC3E}">
        <p14:creationId xmlns:p14="http://schemas.microsoft.com/office/powerpoint/2010/main" val="4013571668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0670" y="1781620"/>
            <a:ext cx="9360000" cy="4199352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</p:pic>
      <p:sp>
        <p:nvSpPr>
          <p:cNvPr id="93" name="TextBox 4">
            <a:extLst>
              <a:ext uri="{FF2B5EF4-FFF2-40B4-BE49-F238E27FC236}">
                <a16:creationId xmlns:a16="http://schemas.microsoft.com/office/drawing/2014/main" xmlns="" id="{B2A2134E-34A5-422C-8D66-092F6558A4F0}"/>
              </a:ext>
            </a:extLst>
          </p:cNvPr>
          <p:cNvSpPr txBox="1"/>
          <p:nvPr/>
        </p:nvSpPr>
        <p:spPr>
          <a:xfrm>
            <a:off x="96327" y="39171"/>
            <a:ext cx="51569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000" b="1" spc="-70" dirty="0" err="1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교육지원청</a:t>
            </a:r>
            <a:r>
              <a:rPr lang="ko-KR" altLang="en-US" sz="2000" b="1" spc="-7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주요 업무처리 방법</a:t>
            </a:r>
          </a:p>
        </p:txBody>
      </p:sp>
      <p:sp>
        <p:nvSpPr>
          <p:cNvPr id="14" name="모서리가 둥근 직사각형 13">
            <a:extLst>
              <a:ext uri="{FF2B5EF4-FFF2-40B4-BE49-F238E27FC236}">
                <a16:creationId xmlns:a16="http://schemas.microsoft.com/office/drawing/2014/main" xmlns="" id="{A48839FD-54EA-214C-BE98-4BDD2DF3094C}"/>
              </a:ext>
            </a:extLst>
          </p:cNvPr>
          <p:cNvSpPr/>
          <p:nvPr/>
        </p:nvSpPr>
        <p:spPr>
          <a:xfrm>
            <a:off x="163006" y="802346"/>
            <a:ext cx="3642849" cy="669007"/>
          </a:xfrm>
          <a:prstGeom prst="roundRect">
            <a:avLst>
              <a:gd name="adj" fmla="val 50000"/>
            </a:avLst>
          </a:prstGeom>
          <a:solidFill>
            <a:srgbClr val="E2F0D9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4. </a:t>
            </a:r>
            <a:r>
              <a:rPr lang="ko-KR" altLang="en-US" sz="1400" b="1" dirty="0" err="1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교육지원청</a:t>
            </a:r>
            <a:r>
              <a:rPr lang="ko-KR" altLang="en-US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– </a:t>
            </a:r>
            <a:r>
              <a:rPr lang="ko-KR" altLang="en-US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검사결과관리</a:t>
            </a:r>
            <a:endParaRPr lang="en-US" altLang="ko-KR" sz="1600" b="1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66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r>
              <a:rPr lang="en-US" altLang="ko-KR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4.3. </a:t>
            </a:r>
            <a:r>
              <a:rPr lang="ko-KR" altLang="en-US" b="1" dirty="0" err="1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학교급별검사결과통계</a:t>
            </a:r>
            <a:r>
              <a:rPr lang="en-US" altLang="ko-KR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(1/2)</a:t>
            </a:r>
            <a:endParaRPr lang="ko-KR" altLang="en-US" b="1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66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5" name="사각형: 둥근 모서리 81">
            <a:extLst>
              <a:ext uri="{FF2B5EF4-FFF2-40B4-BE49-F238E27FC236}">
                <a16:creationId xmlns:a16="http://schemas.microsoft.com/office/drawing/2014/main" xmlns="" id="{E908EED5-9D07-442C-87CA-697451B62CB7}"/>
              </a:ext>
            </a:extLst>
          </p:cNvPr>
          <p:cNvSpPr/>
          <p:nvPr/>
        </p:nvSpPr>
        <p:spPr>
          <a:xfrm>
            <a:off x="3970021" y="802347"/>
            <a:ext cx="5662930" cy="550546"/>
          </a:xfrm>
          <a:prstGeom prst="roundRect">
            <a:avLst>
              <a:gd name="adj" fmla="val 6492"/>
            </a:avLst>
          </a:prstGeom>
          <a:solidFill>
            <a:schemeClr val="bg1"/>
          </a:solidFill>
          <a:ln w="6350">
            <a:solidFill>
              <a:schemeClr val="bg1">
                <a:lumMod val="75000"/>
              </a:schemeClr>
            </a:solidFill>
          </a:ln>
          <a:effectLst>
            <a:outerShdw blurRad="889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defTabSz="1090746" fontAlgn="ctr" latinLnBrk="0">
              <a:buClr>
                <a:srgbClr val="336699"/>
              </a:buClr>
              <a:defRPr/>
            </a:pPr>
            <a:endParaRPr kumimoji="1" lang="en-US" altLang="ko-KR" sz="200" b="1" kern="0" dirty="0">
              <a:ln w="0">
                <a:solidFill>
                  <a:srgbClr val="0B4355">
                    <a:alpha val="5000"/>
                  </a:srgbClr>
                </a:solidFill>
              </a:ln>
              <a:solidFill>
                <a:srgbClr val="C00000"/>
              </a:solidFill>
              <a:latin typeface="나눔바른고딕" panose="020B0600000101010101" charset="-127"/>
              <a:ea typeface="나눔바른고딕" panose="020B0600000101010101" charset="-127"/>
              <a:sym typeface="Wingdings" pitchFamily="2" charset="2"/>
            </a:endParaRPr>
          </a:p>
        </p:txBody>
      </p:sp>
      <p:grpSp>
        <p:nvGrpSpPr>
          <p:cNvPr id="33" name="그룹 32"/>
          <p:cNvGrpSpPr/>
          <p:nvPr/>
        </p:nvGrpSpPr>
        <p:grpSpPr>
          <a:xfrm>
            <a:off x="4079992" y="907605"/>
            <a:ext cx="5451357" cy="364742"/>
            <a:chOff x="4079993" y="907605"/>
            <a:chExt cx="5345874" cy="364742"/>
          </a:xfrm>
        </p:grpSpPr>
        <p:cxnSp>
          <p:nvCxnSpPr>
            <p:cNvPr id="7" name="직선 화살표 연결선 6"/>
            <p:cNvCxnSpPr/>
            <p:nvPr/>
          </p:nvCxnSpPr>
          <p:spPr>
            <a:xfrm>
              <a:off x="4614193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직선 화살표 연결선 7"/>
            <p:cNvCxnSpPr/>
            <p:nvPr/>
          </p:nvCxnSpPr>
          <p:spPr>
            <a:xfrm>
              <a:off x="5292563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직선 화살표 연결선 8"/>
            <p:cNvCxnSpPr/>
            <p:nvPr/>
          </p:nvCxnSpPr>
          <p:spPr>
            <a:xfrm>
              <a:off x="6090136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직선 화살표 연결선 9"/>
            <p:cNvCxnSpPr/>
            <p:nvPr/>
          </p:nvCxnSpPr>
          <p:spPr>
            <a:xfrm>
              <a:off x="7002067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7" name="그룹 26"/>
            <p:cNvGrpSpPr/>
            <p:nvPr/>
          </p:nvGrpSpPr>
          <p:grpSpPr>
            <a:xfrm>
              <a:off x="4753326" y="907606"/>
              <a:ext cx="567815" cy="364740"/>
              <a:chOff x="5693299" y="907606"/>
              <a:chExt cx="687056" cy="364740"/>
            </a:xfrm>
          </p:grpSpPr>
          <p:sp>
            <p:nvSpPr>
              <p:cNvPr id="12" name="Rectangle 113"/>
              <p:cNvSpPr>
                <a:spLocks noChangeArrowheads="1"/>
              </p:cNvSpPr>
              <p:nvPr/>
            </p:nvSpPr>
            <p:spPr bwMode="auto">
              <a:xfrm>
                <a:off x="5693301" y="1076885"/>
                <a:ext cx="687054" cy="195461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반별검사결과</a:t>
                </a:r>
              </a:p>
            </p:txBody>
          </p:sp>
          <p:sp>
            <p:nvSpPr>
              <p:cNvPr id="13" name="Rectangle 113"/>
              <p:cNvSpPr>
                <a:spLocks noChangeArrowheads="1"/>
              </p:cNvSpPr>
              <p:nvPr/>
            </p:nvSpPr>
            <p:spPr bwMode="auto">
              <a:xfrm>
                <a:off x="5693299" y="907606"/>
                <a:ext cx="687056" cy="169279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spc="-5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spc="-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grpSp>
          <p:nvGrpSpPr>
            <p:cNvPr id="28" name="그룹 27"/>
            <p:cNvGrpSpPr/>
            <p:nvPr/>
          </p:nvGrpSpPr>
          <p:grpSpPr>
            <a:xfrm>
              <a:off x="5434914" y="907606"/>
              <a:ext cx="687056" cy="364740"/>
              <a:chOff x="6497545" y="907606"/>
              <a:chExt cx="687056" cy="364740"/>
            </a:xfrm>
          </p:grpSpPr>
          <p:sp>
            <p:nvSpPr>
              <p:cNvPr id="17" name="Rectangle 113"/>
              <p:cNvSpPr>
                <a:spLocks noChangeArrowheads="1"/>
              </p:cNvSpPr>
              <p:nvPr/>
            </p:nvSpPr>
            <p:spPr bwMode="auto">
              <a:xfrm>
                <a:off x="6497547" y="1076885"/>
                <a:ext cx="687054" cy="195461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spc="-5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검사결과통계및제출</a:t>
                </a:r>
                <a:endParaRPr lang="ko-KR" altLang="en-US" sz="700" spc="-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  <p:sp>
            <p:nvSpPr>
              <p:cNvPr id="18" name="Rectangle 113"/>
              <p:cNvSpPr>
                <a:spLocks noChangeArrowheads="1"/>
              </p:cNvSpPr>
              <p:nvPr/>
            </p:nvSpPr>
            <p:spPr bwMode="auto">
              <a:xfrm>
                <a:off x="6497545" y="907606"/>
                <a:ext cx="687056" cy="169279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spc="-5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spc="-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grpSp>
          <p:nvGrpSpPr>
            <p:cNvPr id="21" name="그룹 20"/>
            <p:cNvGrpSpPr/>
            <p:nvPr/>
          </p:nvGrpSpPr>
          <p:grpSpPr>
            <a:xfrm>
              <a:off x="4079993" y="907606"/>
              <a:ext cx="567815" cy="364740"/>
              <a:chOff x="4984309" y="907606"/>
              <a:chExt cx="662776" cy="364740"/>
            </a:xfrm>
          </p:grpSpPr>
          <p:sp>
            <p:nvSpPr>
              <p:cNvPr id="22" name="Rectangle 113"/>
              <p:cNvSpPr>
                <a:spLocks noChangeArrowheads="1"/>
              </p:cNvSpPr>
              <p:nvPr/>
            </p:nvSpPr>
            <p:spPr bwMode="auto">
              <a:xfrm>
                <a:off x="4984311" y="1076885"/>
                <a:ext cx="662774" cy="195461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spc="-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반별검사결과관리</a:t>
                </a:r>
              </a:p>
            </p:txBody>
          </p:sp>
          <p:sp>
            <p:nvSpPr>
              <p:cNvPr id="23" name="Rectangle 113"/>
              <p:cNvSpPr>
                <a:spLocks noChangeArrowheads="1"/>
              </p:cNvSpPr>
              <p:nvPr/>
            </p:nvSpPr>
            <p:spPr bwMode="auto">
              <a:xfrm>
                <a:off x="4984309" y="907606"/>
                <a:ext cx="662776" cy="169279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spc="-5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spc="-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cxnSp>
          <p:nvCxnSpPr>
            <p:cNvPr id="26" name="직선 화살표 연결선 25"/>
            <p:cNvCxnSpPr/>
            <p:nvPr/>
          </p:nvCxnSpPr>
          <p:spPr>
            <a:xfrm>
              <a:off x="7908866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0" name="그룹 29"/>
            <p:cNvGrpSpPr/>
            <p:nvPr/>
          </p:nvGrpSpPr>
          <p:grpSpPr>
            <a:xfrm>
              <a:off x="7145810" y="907605"/>
              <a:ext cx="800684" cy="364740"/>
              <a:chOff x="8096684" y="907605"/>
              <a:chExt cx="687056" cy="364740"/>
            </a:xfrm>
          </p:grpSpPr>
          <p:sp>
            <p:nvSpPr>
              <p:cNvPr id="15" name="Rectangle 113"/>
              <p:cNvSpPr>
                <a:spLocks noChangeArrowheads="1"/>
              </p:cNvSpPr>
              <p:nvPr/>
            </p:nvSpPr>
            <p:spPr bwMode="auto">
              <a:xfrm>
                <a:off x="8096685" y="1076883"/>
                <a:ext cx="68705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ko-KR" altLang="en-US" sz="700" spc="-50" dirty="0" err="1">
                    <a:solidFill>
                      <a:schemeClr val="tx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학교급별검사결과통계</a:t>
                </a:r>
                <a:endParaRPr lang="ko-KR" altLang="en-US" sz="700" spc="-50" dirty="0">
                  <a:solidFill>
                    <a:schemeClr val="tx1"/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  <p:sp>
            <p:nvSpPr>
              <p:cNvPr id="16" name="Rectangle 113"/>
              <p:cNvSpPr>
                <a:spLocks noChangeArrowheads="1"/>
              </p:cNvSpPr>
              <p:nvPr/>
            </p:nvSpPr>
            <p:spPr bwMode="auto">
              <a:xfrm>
                <a:off x="8096684" y="907605"/>
                <a:ext cx="687056" cy="169278"/>
              </a:xfrm>
              <a:prstGeom prst="rect">
                <a:avLst/>
              </a:prstGeom>
              <a:solidFill>
                <a:srgbClr val="006600"/>
              </a:solidFill>
              <a:ln>
                <a:solidFill>
                  <a:srgbClr val="006600"/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b="1" spc="-100" dirty="0" err="1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b="1" spc="-100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b="1" spc="-100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</a:t>
                </a:r>
                <a:r>
                  <a:rPr lang="en-US" altLang="ko-KR" sz="800" b="1" spc="-100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b="1" spc="-100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지원</a:t>
                </a:r>
                <a:r>
                  <a:rPr lang="en-US" altLang="ko-KR" sz="800" b="1" spc="-100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r>
                  <a:rPr lang="ko-KR" altLang="en-US" sz="800" b="1" spc="-100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청</a:t>
                </a:r>
                <a:r>
                  <a:rPr lang="en-US" altLang="ko-KR" sz="800" b="1" spc="-100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b="1" spc="-100" dirty="0">
                  <a:solidFill>
                    <a:schemeClr val="bg1"/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grpSp>
          <p:nvGrpSpPr>
            <p:cNvPr id="29" name="그룹 28"/>
            <p:cNvGrpSpPr/>
            <p:nvPr/>
          </p:nvGrpSpPr>
          <p:grpSpPr>
            <a:xfrm>
              <a:off x="6233548" y="907607"/>
              <a:ext cx="800684" cy="364740"/>
              <a:chOff x="7298520" y="907607"/>
              <a:chExt cx="687056" cy="364740"/>
            </a:xfrm>
          </p:grpSpPr>
          <p:sp>
            <p:nvSpPr>
              <p:cNvPr id="19" name="Rectangle 113"/>
              <p:cNvSpPr>
                <a:spLocks noChangeArrowheads="1"/>
              </p:cNvSpPr>
              <p:nvPr/>
            </p:nvSpPr>
            <p:spPr bwMode="auto">
              <a:xfrm>
                <a:off x="7298521" y="1076885"/>
                <a:ext cx="68705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spc="-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학교별검사결과마감현황</a:t>
                </a:r>
              </a:p>
            </p:txBody>
          </p:sp>
          <p:sp>
            <p:nvSpPr>
              <p:cNvPr id="20" name="Rectangle 113"/>
              <p:cNvSpPr>
                <a:spLocks noChangeArrowheads="1"/>
              </p:cNvSpPr>
              <p:nvPr/>
            </p:nvSpPr>
            <p:spPr bwMode="auto">
              <a:xfrm>
                <a:off x="7298520" y="907607"/>
                <a:ext cx="687056" cy="16927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spc="-1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spc="-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spc="-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</a:t>
                </a:r>
                <a:r>
                  <a:rPr lang="en-US" altLang="ko-KR" sz="800" spc="-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spc="-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지원</a:t>
                </a:r>
                <a:r>
                  <a:rPr lang="en-US" altLang="ko-KR" sz="800" spc="-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r>
                  <a:rPr lang="ko-KR" altLang="en-US" sz="800" spc="-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청</a:t>
                </a:r>
                <a:r>
                  <a:rPr lang="en-US" altLang="ko-KR" sz="800" spc="-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spc="-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grpSp>
          <p:nvGrpSpPr>
            <p:cNvPr id="34" name="그룹 33"/>
            <p:cNvGrpSpPr/>
            <p:nvPr/>
          </p:nvGrpSpPr>
          <p:grpSpPr>
            <a:xfrm>
              <a:off x="8793581" y="907605"/>
              <a:ext cx="632286" cy="364740"/>
              <a:chOff x="8885570" y="907605"/>
              <a:chExt cx="687057" cy="364740"/>
            </a:xfrm>
          </p:grpSpPr>
          <p:sp>
            <p:nvSpPr>
              <p:cNvPr id="35" name="Rectangle 113"/>
              <p:cNvSpPr>
                <a:spLocks noChangeArrowheads="1"/>
              </p:cNvSpPr>
              <p:nvPr/>
            </p:nvSpPr>
            <p:spPr bwMode="auto">
              <a:xfrm>
                <a:off x="8885572" y="1076883"/>
                <a:ext cx="68705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ko-KR" altLang="en-US" sz="7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검사결과통계표</a:t>
                </a:r>
              </a:p>
            </p:txBody>
          </p:sp>
          <p:sp>
            <p:nvSpPr>
              <p:cNvPr id="36" name="Rectangle 113"/>
              <p:cNvSpPr>
                <a:spLocks noChangeArrowheads="1"/>
              </p:cNvSpPr>
              <p:nvPr/>
            </p:nvSpPr>
            <p:spPr bwMode="auto">
              <a:xfrm>
                <a:off x="8885570" y="907605"/>
                <a:ext cx="687056" cy="16927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ko-KR" altLang="en-US" sz="800" spc="-5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교육부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spc="-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cxnSp>
          <p:nvCxnSpPr>
            <p:cNvPr id="37" name="직선 화살표 연결선 36"/>
            <p:cNvCxnSpPr/>
            <p:nvPr/>
          </p:nvCxnSpPr>
          <p:spPr>
            <a:xfrm>
              <a:off x="8649838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1" name="그룹 30"/>
            <p:cNvGrpSpPr/>
            <p:nvPr/>
          </p:nvGrpSpPr>
          <p:grpSpPr>
            <a:xfrm>
              <a:off x="8052609" y="907605"/>
              <a:ext cx="632286" cy="364740"/>
              <a:chOff x="8885570" y="907605"/>
              <a:chExt cx="687057" cy="364740"/>
            </a:xfrm>
          </p:grpSpPr>
          <p:sp>
            <p:nvSpPr>
              <p:cNvPr id="24" name="Rectangle 113"/>
              <p:cNvSpPr>
                <a:spLocks noChangeArrowheads="1"/>
              </p:cNvSpPr>
              <p:nvPr/>
            </p:nvSpPr>
            <p:spPr bwMode="auto">
              <a:xfrm>
                <a:off x="8885572" y="1076883"/>
                <a:ext cx="68705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ko-KR" altLang="en-US" sz="7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검사결과마감처리</a:t>
                </a:r>
              </a:p>
            </p:txBody>
          </p:sp>
          <p:sp>
            <p:nvSpPr>
              <p:cNvPr id="25" name="Rectangle 113"/>
              <p:cNvSpPr>
                <a:spLocks noChangeArrowheads="1"/>
              </p:cNvSpPr>
              <p:nvPr/>
            </p:nvSpPr>
            <p:spPr bwMode="auto">
              <a:xfrm>
                <a:off x="8885570" y="907605"/>
                <a:ext cx="687056" cy="16927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ko-KR" altLang="en-US" sz="800" spc="-5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교육청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spc="-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</p:grpSp>
      <p:sp>
        <p:nvSpPr>
          <p:cNvPr id="40" name="직사각형 39"/>
          <p:cNvSpPr/>
          <p:nvPr/>
        </p:nvSpPr>
        <p:spPr>
          <a:xfrm>
            <a:off x="9087042" y="2815385"/>
            <a:ext cx="541683" cy="197979"/>
          </a:xfrm>
          <a:prstGeom prst="rect">
            <a:avLst/>
          </a:prstGeom>
          <a:noFill/>
          <a:ln w="25400">
            <a:solidFill>
              <a:srgbClr val="FD531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6" name="타원 45"/>
          <p:cNvSpPr/>
          <p:nvPr/>
        </p:nvSpPr>
        <p:spPr>
          <a:xfrm>
            <a:off x="8954515" y="2715603"/>
            <a:ext cx="182880" cy="182880"/>
          </a:xfrm>
          <a:prstGeom prst="ellipse">
            <a:avLst/>
          </a:prstGeom>
          <a:solidFill>
            <a:srgbClr val="FD5312"/>
          </a:solidFill>
          <a:ln w="25400">
            <a:solidFill>
              <a:srgbClr val="FD531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b="1" dirty="0">
                <a:latin typeface="+mn-ea"/>
              </a:rPr>
              <a:t>1</a:t>
            </a:r>
            <a:endParaRPr lang="ko-KR" altLang="en-US" sz="1100" b="1" dirty="0">
              <a:latin typeface="+mn-ea"/>
            </a:endParaRPr>
          </a:p>
        </p:txBody>
      </p:sp>
      <p:sp>
        <p:nvSpPr>
          <p:cNvPr id="42" name="직사각형 41">
            <a:extLst>
              <a:ext uri="{FF2B5EF4-FFF2-40B4-BE49-F238E27FC236}">
                <a16:creationId xmlns:a16="http://schemas.microsoft.com/office/drawing/2014/main" xmlns="" id="{7E13B21E-D9E5-4BE6-AB9C-ADCDEF6AE8BD}"/>
              </a:ext>
            </a:extLst>
          </p:cNvPr>
          <p:cNvSpPr/>
          <p:nvPr/>
        </p:nvSpPr>
        <p:spPr>
          <a:xfrm>
            <a:off x="340635" y="6087967"/>
            <a:ext cx="6158136" cy="203133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① 해당 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교육지원청의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관할 학교 </a:t>
            </a:r>
            <a:r>
              <a:rPr lang="ko-KR" altLang="en-US" sz="1100" b="1" dirty="0" smtClean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검사결과 통계 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조회 후 시도교육청으로 마감 및 </a:t>
            </a:r>
            <a:r>
              <a:rPr lang="ko-KR" altLang="en-US" sz="1100" b="1" dirty="0" smtClean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제출함</a:t>
            </a:r>
            <a:endParaRPr lang="en-US" altLang="ko-KR" sz="1100" b="1" dirty="0" smtClean="0">
              <a:ln>
                <a:solidFill>
                  <a:schemeClr val="tx1">
                    <a:lumMod val="85000"/>
                    <a:lumOff val="15000"/>
                    <a:alpha val="0"/>
                  </a:schemeClr>
                </a:solidFill>
              </a:ln>
              <a:solidFill>
                <a:srgbClr val="FD5312"/>
              </a:solidFill>
              <a:latin typeface="나눔바른고딕" panose="020B0600000101010101" charset="-127"/>
              <a:ea typeface="나눔바른고딕" panose="020B0600000101010101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330451597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그림 3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648" y="1780858"/>
            <a:ext cx="9360000" cy="4199352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</p:pic>
      <p:sp>
        <p:nvSpPr>
          <p:cNvPr id="93" name="TextBox 4">
            <a:extLst>
              <a:ext uri="{FF2B5EF4-FFF2-40B4-BE49-F238E27FC236}">
                <a16:creationId xmlns:a16="http://schemas.microsoft.com/office/drawing/2014/main" xmlns="" id="{B2A2134E-34A5-422C-8D66-092F6558A4F0}"/>
              </a:ext>
            </a:extLst>
          </p:cNvPr>
          <p:cNvSpPr txBox="1"/>
          <p:nvPr/>
        </p:nvSpPr>
        <p:spPr>
          <a:xfrm>
            <a:off x="96327" y="39171"/>
            <a:ext cx="51569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000" b="1" spc="-70" dirty="0" err="1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교육지원청</a:t>
            </a:r>
            <a:r>
              <a:rPr lang="ko-KR" altLang="en-US" sz="2000" b="1" spc="-7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주요 업무처리 방법</a:t>
            </a:r>
          </a:p>
        </p:txBody>
      </p:sp>
      <p:sp>
        <p:nvSpPr>
          <p:cNvPr id="14" name="모서리가 둥근 직사각형 13">
            <a:extLst>
              <a:ext uri="{FF2B5EF4-FFF2-40B4-BE49-F238E27FC236}">
                <a16:creationId xmlns:a16="http://schemas.microsoft.com/office/drawing/2014/main" xmlns="" id="{A48839FD-54EA-214C-BE98-4BDD2DF3094C}"/>
              </a:ext>
            </a:extLst>
          </p:cNvPr>
          <p:cNvSpPr/>
          <p:nvPr/>
        </p:nvSpPr>
        <p:spPr>
          <a:xfrm>
            <a:off x="163006" y="802346"/>
            <a:ext cx="3642849" cy="669007"/>
          </a:xfrm>
          <a:prstGeom prst="roundRect">
            <a:avLst>
              <a:gd name="adj" fmla="val 50000"/>
            </a:avLst>
          </a:prstGeom>
          <a:solidFill>
            <a:srgbClr val="E2F0D9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4. </a:t>
            </a:r>
            <a:r>
              <a:rPr lang="ko-KR" altLang="en-US" sz="1400" b="1" dirty="0" err="1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교육지원청</a:t>
            </a:r>
            <a:r>
              <a:rPr lang="ko-KR" altLang="en-US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– </a:t>
            </a:r>
            <a:r>
              <a:rPr lang="ko-KR" altLang="en-US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검사결과관리</a:t>
            </a:r>
            <a:endParaRPr lang="en-US" altLang="ko-KR" sz="1600" b="1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66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r>
              <a:rPr lang="en-US" altLang="ko-KR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4.3. </a:t>
            </a:r>
            <a:r>
              <a:rPr lang="ko-KR" altLang="en-US" b="1" dirty="0" err="1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학교급별검사결과통계</a:t>
            </a:r>
            <a:r>
              <a:rPr lang="en-US" altLang="ko-KR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(2/2)</a:t>
            </a:r>
            <a:endParaRPr lang="ko-KR" altLang="en-US" b="1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66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5" name="사각형: 둥근 모서리 81">
            <a:extLst>
              <a:ext uri="{FF2B5EF4-FFF2-40B4-BE49-F238E27FC236}">
                <a16:creationId xmlns:a16="http://schemas.microsoft.com/office/drawing/2014/main" xmlns="" id="{E908EED5-9D07-442C-87CA-697451B62CB7}"/>
              </a:ext>
            </a:extLst>
          </p:cNvPr>
          <p:cNvSpPr/>
          <p:nvPr/>
        </p:nvSpPr>
        <p:spPr>
          <a:xfrm>
            <a:off x="3970021" y="802347"/>
            <a:ext cx="5662930" cy="550546"/>
          </a:xfrm>
          <a:prstGeom prst="roundRect">
            <a:avLst>
              <a:gd name="adj" fmla="val 6492"/>
            </a:avLst>
          </a:prstGeom>
          <a:solidFill>
            <a:schemeClr val="bg1"/>
          </a:solidFill>
          <a:ln w="6350">
            <a:solidFill>
              <a:schemeClr val="bg1">
                <a:lumMod val="75000"/>
              </a:schemeClr>
            </a:solidFill>
          </a:ln>
          <a:effectLst>
            <a:outerShdw blurRad="889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defTabSz="1090746" fontAlgn="ctr" latinLnBrk="0">
              <a:buClr>
                <a:srgbClr val="336699"/>
              </a:buClr>
              <a:defRPr/>
            </a:pPr>
            <a:endParaRPr kumimoji="1" lang="en-US" altLang="ko-KR" sz="200" b="1" kern="0" dirty="0">
              <a:ln w="0">
                <a:solidFill>
                  <a:srgbClr val="0B4355">
                    <a:alpha val="5000"/>
                  </a:srgbClr>
                </a:solidFill>
              </a:ln>
              <a:solidFill>
                <a:srgbClr val="C00000"/>
              </a:solidFill>
              <a:latin typeface="나눔바른고딕" panose="020B0600000101010101" charset="-127"/>
              <a:ea typeface="나눔바른고딕" panose="020B0600000101010101" charset="-127"/>
              <a:sym typeface="Wingdings" pitchFamily="2" charset="2"/>
            </a:endParaRPr>
          </a:p>
        </p:txBody>
      </p:sp>
      <p:grpSp>
        <p:nvGrpSpPr>
          <p:cNvPr id="33" name="그룹 32"/>
          <p:cNvGrpSpPr/>
          <p:nvPr/>
        </p:nvGrpSpPr>
        <p:grpSpPr>
          <a:xfrm>
            <a:off x="4079992" y="907605"/>
            <a:ext cx="5451357" cy="364742"/>
            <a:chOff x="4079993" y="907605"/>
            <a:chExt cx="5345874" cy="364742"/>
          </a:xfrm>
        </p:grpSpPr>
        <p:cxnSp>
          <p:nvCxnSpPr>
            <p:cNvPr id="7" name="직선 화살표 연결선 6"/>
            <p:cNvCxnSpPr/>
            <p:nvPr/>
          </p:nvCxnSpPr>
          <p:spPr>
            <a:xfrm>
              <a:off x="4614193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직선 화살표 연결선 7"/>
            <p:cNvCxnSpPr/>
            <p:nvPr/>
          </p:nvCxnSpPr>
          <p:spPr>
            <a:xfrm>
              <a:off x="5292563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직선 화살표 연결선 8"/>
            <p:cNvCxnSpPr/>
            <p:nvPr/>
          </p:nvCxnSpPr>
          <p:spPr>
            <a:xfrm>
              <a:off x="6090136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직선 화살표 연결선 9"/>
            <p:cNvCxnSpPr/>
            <p:nvPr/>
          </p:nvCxnSpPr>
          <p:spPr>
            <a:xfrm>
              <a:off x="7002067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7" name="그룹 26"/>
            <p:cNvGrpSpPr/>
            <p:nvPr/>
          </p:nvGrpSpPr>
          <p:grpSpPr>
            <a:xfrm>
              <a:off x="4753326" y="907606"/>
              <a:ext cx="567815" cy="364740"/>
              <a:chOff x="5693299" y="907606"/>
              <a:chExt cx="687056" cy="364740"/>
            </a:xfrm>
          </p:grpSpPr>
          <p:sp>
            <p:nvSpPr>
              <p:cNvPr id="12" name="Rectangle 113"/>
              <p:cNvSpPr>
                <a:spLocks noChangeArrowheads="1"/>
              </p:cNvSpPr>
              <p:nvPr/>
            </p:nvSpPr>
            <p:spPr bwMode="auto">
              <a:xfrm>
                <a:off x="5693301" y="1076885"/>
                <a:ext cx="687054" cy="195461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반별검사결과</a:t>
                </a:r>
              </a:p>
            </p:txBody>
          </p:sp>
          <p:sp>
            <p:nvSpPr>
              <p:cNvPr id="13" name="Rectangle 113"/>
              <p:cNvSpPr>
                <a:spLocks noChangeArrowheads="1"/>
              </p:cNvSpPr>
              <p:nvPr/>
            </p:nvSpPr>
            <p:spPr bwMode="auto">
              <a:xfrm>
                <a:off x="5693299" y="907606"/>
                <a:ext cx="687056" cy="169279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spc="-5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spc="-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grpSp>
          <p:nvGrpSpPr>
            <p:cNvPr id="28" name="그룹 27"/>
            <p:cNvGrpSpPr/>
            <p:nvPr/>
          </p:nvGrpSpPr>
          <p:grpSpPr>
            <a:xfrm>
              <a:off x="5434914" y="907606"/>
              <a:ext cx="687056" cy="364740"/>
              <a:chOff x="6497545" y="907606"/>
              <a:chExt cx="687056" cy="364740"/>
            </a:xfrm>
          </p:grpSpPr>
          <p:sp>
            <p:nvSpPr>
              <p:cNvPr id="17" name="Rectangle 113"/>
              <p:cNvSpPr>
                <a:spLocks noChangeArrowheads="1"/>
              </p:cNvSpPr>
              <p:nvPr/>
            </p:nvSpPr>
            <p:spPr bwMode="auto">
              <a:xfrm>
                <a:off x="6497547" y="1076885"/>
                <a:ext cx="687054" cy="195461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spc="-5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검사결과통계및제출</a:t>
                </a:r>
                <a:endParaRPr lang="ko-KR" altLang="en-US" sz="700" spc="-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  <p:sp>
            <p:nvSpPr>
              <p:cNvPr id="18" name="Rectangle 113"/>
              <p:cNvSpPr>
                <a:spLocks noChangeArrowheads="1"/>
              </p:cNvSpPr>
              <p:nvPr/>
            </p:nvSpPr>
            <p:spPr bwMode="auto">
              <a:xfrm>
                <a:off x="6497545" y="907606"/>
                <a:ext cx="687056" cy="169279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spc="-5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spc="-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grpSp>
          <p:nvGrpSpPr>
            <p:cNvPr id="21" name="그룹 20"/>
            <p:cNvGrpSpPr/>
            <p:nvPr/>
          </p:nvGrpSpPr>
          <p:grpSpPr>
            <a:xfrm>
              <a:off x="4079993" y="907606"/>
              <a:ext cx="567815" cy="364740"/>
              <a:chOff x="4984309" y="907606"/>
              <a:chExt cx="662776" cy="364740"/>
            </a:xfrm>
          </p:grpSpPr>
          <p:sp>
            <p:nvSpPr>
              <p:cNvPr id="22" name="Rectangle 113"/>
              <p:cNvSpPr>
                <a:spLocks noChangeArrowheads="1"/>
              </p:cNvSpPr>
              <p:nvPr/>
            </p:nvSpPr>
            <p:spPr bwMode="auto">
              <a:xfrm>
                <a:off x="4984311" y="1076885"/>
                <a:ext cx="662774" cy="195461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spc="-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반별검사결과관리</a:t>
                </a:r>
              </a:p>
            </p:txBody>
          </p:sp>
          <p:sp>
            <p:nvSpPr>
              <p:cNvPr id="23" name="Rectangle 113"/>
              <p:cNvSpPr>
                <a:spLocks noChangeArrowheads="1"/>
              </p:cNvSpPr>
              <p:nvPr/>
            </p:nvSpPr>
            <p:spPr bwMode="auto">
              <a:xfrm>
                <a:off x="4984309" y="907606"/>
                <a:ext cx="662776" cy="169279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spc="-5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spc="-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cxnSp>
          <p:nvCxnSpPr>
            <p:cNvPr id="26" name="직선 화살표 연결선 25"/>
            <p:cNvCxnSpPr/>
            <p:nvPr/>
          </p:nvCxnSpPr>
          <p:spPr>
            <a:xfrm>
              <a:off x="7908866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0" name="그룹 29"/>
            <p:cNvGrpSpPr/>
            <p:nvPr/>
          </p:nvGrpSpPr>
          <p:grpSpPr>
            <a:xfrm>
              <a:off x="7145810" y="907605"/>
              <a:ext cx="800684" cy="364740"/>
              <a:chOff x="8096684" y="907605"/>
              <a:chExt cx="687056" cy="364740"/>
            </a:xfrm>
          </p:grpSpPr>
          <p:sp>
            <p:nvSpPr>
              <p:cNvPr id="15" name="Rectangle 113"/>
              <p:cNvSpPr>
                <a:spLocks noChangeArrowheads="1"/>
              </p:cNvSpPr>
              <p:nvPr/>
            </p:nvSpPr>
            <p:spPr bwMode="auto">
              <a:xfrm>
                <a:off x="8096685" y="1076883"/>
                <a:ext cx="68705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ko-KR" altLang="en-US" sz="700" spc="-50" dirty="0" err="1">
                    <a:solidFill>
                      <a:schemeClr val="tx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학교급별검사결과통계</a:t>
                </a:r>
                <a:endParaRPr lang="ko-KR" altLang="en-US" sz="700" spc="-50" dirty="0">
                  <a:solidFill>
                    <a:schemeClr val="tx1"/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  <p:sp>
            <p:nvSpPr>
              <p:cNvPr id="16" name="Rectangle 113"/>
              <p:cNvSpPr>
                <a:spLocks noChangeArrowheads="1"/>
              </p:cNvSpPr>
              <p:nvPr/>
            </p:nvSpPr>
            <p:spPr bwMode="auto">
              <a:xfrm>
                <a:off x="8096684" y="907605"/>
                <a:ext cx="687056" cy="169278"/>
              </a:xfrm>
              <a:prstGeom prst="rect">
                <a:avLst/>
              </a:prstGeom>
              <a:solidFill>
                <a:srgbClr val="006600"/>
              </a:solidFill>
              <a:ln>
                <a:solidFill>
                  <a:srgbClr val="006600"/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b="1" spc="-100" dirty="0" err="1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b="1" spc="-100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b="1" spc="-100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</a:t>
                </a:r>
                <a:r>
                  <a:rPr lang="en-US" altLang="ko-KR" sz="800" b="1" spc="-100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b="1" spc="-100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지원</a:t>
                </a:r>
                <a:r>
                  <a:rPr lang="en-US" altLang="ko-KR" sz="800" b="1" spc="-100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r>
                  <a:rPr lang="ko-KR" altLang="en-US" sz="800" b="1" spc="-100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청</a:t>
                </a:r>
                <a:r>
                  <a:rPr lang="en-US" altLang="ko-KR" sz="800" b="1" spc="-100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b="1" spc="-100" dirty="0">
                  <a:solidFill>
                    <a:schemeClr val="bg1"/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grpSp>
          <p:nvGrpSpPr>
            <p:cNvPr id="29" name="그룹 28"/>
            <p:cNvGrpSpPr/>
            <p:nvPr/>
          </p:nvGrpSpPr>
          <p:grpSpPr>
            <a:xfrm>
              <a:off x="6233548" y="907607"/>
              <a:ext cx="800684" cy="364740"/>
              <a:chOff x="7298520" y="907607"/>
              <a:chExt cx="687056" cy="364740"/>
            </a:xfrm>
          </p:grpSpPr>
          <p:sp>
            <p:nvSpPr>
              <p:cNvPr id="19" name="Rectangle 113"/>
              <p:cNvSpPr>
                <a:spLocks noChangeArrowheads="1"/>
              </p:cNvSpPr>
              <p:nvPr/>
            </p:nvSpPr>
            <p:spPr bwMode="auto">
              <a:xfrm>
                <a:off x="7298521" y="1076885"/>
                <a:ext cx="68705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spc="-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학교별검사결과마감현황</a:t>
                </a:r>
              </a:p>
            </p:txBody>
          </p:sp>
          <p:sp>
            <p:nvSpPr>
              <p:cNvPr id="20" name="Rectangle 113"/>
              <p:cNvSpPr>
                <a:spLocks noChangeArrowheads="1"/>
              </p:cNvSpPr>
              <p:nvPr/>
            </p:nvSpPr>
            <p:spPr bwMode="auto">
              <a:xfrm>
                <a:off x="7298520" y="907607"/>
                <a:ext cx="687056" cy="16927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spc="-1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spc="-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spc="-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</a:t>
                </a:r>
                <a:r>
                  <a:rPr lang="en-US" altLang="ko-KR" sz="800" spc="-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spc="-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지원</a:t>
                </a:r>
                <a:r>
                  <a:rPr lang="en-US" altLang="ko-KR" sz="800" spc="-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r>
                  <a:rPr lang="ko-KR" altLang="en-US" sz="800" spc="-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청</a:t>
                </a:r>
                <a:r>
                  <a:rPr lang="en-US" altLang="ko-KR" sz="800" spc="-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spc="-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grpSp>
          <p:nvGrpSpPr>
            <p:cNvPr id="34" name="그룹 33"/>
            <p:cNvGrpSpPr/>
            <p:nvPr/>
          </p:nvGrpSpPr>
          <p:grpSpPr>
            <a:xfrm>
              <a:off x="8793581" y="907605"/>
              <a:ext cx="632286" cy="364740"/>
              <a:chOff x="8885570" y="907605"/>
              <a:chExt cx="687057" cy="364740"/>
            </a:xfrm>
          </p:grpSpPr>
          <p:sp>
            <p:nvSpPr>
              <p:cNvPr id="35" name="Rectangle 113"/>
              <p:cNvSpPr>
                <a:spLocks noChangeArrowheads="1"/>
              </p:cNvSpPr>
              <p:nvPr/>
            </p:nvSpPr>
            <p:spPr bwMode="auto">
              <a:xfrm>
                <a:off x="8885572" y="1076883"/>
                <a:ext cx="68705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ko-KR" altLang="en-US" sz="7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검사결과통계표</a:t>
                </a:r>
              </a:p>
            </p:txBody>
          </p:sp>
          <p:sp>
            <p:nvSpPr>
              <p:cNvPr id="36" name="Rectangle 113"/>
              <p:cNvSpPr>
                <a:spLocks noChangeArrowheads="1"/>
              </p:cNvSpPr>
              <p:nvPr/>
            </p:nvSpPr>
            <p:spPr bwMode="auto">
              <a:xfrm>
                <a:off x="8885570" y="907605"/>
                <a:ext cx="687056" cy="16927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ko-KR" altLang="en-US" sz="800" spc="-5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교육부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spc="-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cxnSp>
          <p:nvCxnSpPr>
            <p:cNvPr id="37" name="직선 화살표 연결선 36"/>
            <p:cNvCxnSpPr/>
            <p:nvPr/>
          </p:nvCxnSpPr>
          <p:spPr>
            <a:xfrm>
              <a:off x="8649838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1" name="그룹 30"/>
            <p:cNvGrpSpPr/>
            <p:nvPr/>
          </p:nvGrpSpPr>
          <p:grpSpPr>
            <a:xfrm>
              <a:off x="8052609" y="907605"/>
              <a:ext cx="632286" cy="364740"/>
              <a:chOff x="8885570" y="907605"/>
              <a:chExt cx="687057" cy="364740"/>
            </a:xfrm>
          </p:grpSpPr>
          <p:sp>
            <p:nvSpPr>
              <p:cNvPr id="24" name="Rectangle 113"/>
              <p:cNvSpPr>
                <a:spLocks noChangeArrowheads="1"/>
              </p:cNvSpPr>
              <p:nvPr/>
            </p:nvSpPr>
            <p:spPr bwMode="auto">
              <a:xfrm>
                <a:off x="8885572" y="1076883"/>
                <a:ext cx="68705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ko-KR" altLang="en-US" sz="7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검사결과마감처리</a:t>
                </a:r>
              </a:p>
            </p:txBody>
          </p:sp>
          <p:sp>
            <p:nvSpPr>
              <p:cNvPr id="25" name="Rectangle 113"/>
              <p:cNvSpPr>
                <a:spLocks noChangeArrowheads="1"/>
              </p:cNvSpPr>
              <p:nvPr/>
            </p:nvSpPr>
            <p:spPr bwMode="auto">
              <a:xfrm>
                <a:off x="8885570" y="907605"/>
                <a:ext cx="687056" cy="16927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ko-KR" altLang="en-US" sz="800" spc="-5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교육청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spc="-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</p:grpSp>
      <p:sp>
        <p:nvSpPr>
          <p:cNvPr id="40" name="직사각형 39"/>
          <p:cNvSpPr/>
          <p:nvPr/>
        </p:nvSpPr>
        <p:spPr>
          <a:xfrm>
            <a:off x="1523201" y="2589238"/>
            <a:ext cx="1069667" cy="197979"/>
          </a:xfrm>
          <a:prstGeom prst="rect">
            <a:avLst/>
          </a:prstGeom>
          <a:noFill/>
          <a:ln w="25400">
            <a:solidFill>
              <a:srgbClr val="FD531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2" name="타원 41"/>
          <p:cNvSpPr/>
          <p:nvPr/>
        </p:nvSpPr>
        <p:spPr>
          <a:xfrm>
            <a:off x="1431761" y="2497798"/>
            <a:ext cx="182880" cy="182880"/>
          </a:xfrm>
          <a:prstGeom prst="ellipse">
            <a:avLst/>
          </a:prstGeom>
          <a:solidFill>
            <a:srgbClr val="FD5312"/>
          </a:solidFill>
          <a:ln w="25400">
            <a:solidFill>
              <a:srgbClr val="FD531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b="1" dirty="0">
                <a:latin typeface="+mn-ea"/>
              </a:rPr>
              <a:t>2</a:t>
            </a:r>
            <a:endParaRPr lang="ko-KR" altLang="en-US" sz="1100" b="1" dirty="0">
              <a:latin typeface="+mn-ea"/>
            </a:endParaRPr>
          </a:p>
        </p:txBody>
      </p:sp>
      <p:sp>
        <p:nvSpPr>
          <p:cNvPr id="38" name="직사각형 37">
            <a:extLst>
              <a:ext uri="{FF2B5EF4-FFF2-40B4-BE49-F238E27FC236}">
                <a16:creationId xmlns:a16="http://schemas.microsoft.com/office/drawing/2014/main" xmlns="" id="{7E13B21E-D9E5-4BE6-AB9C-ADCDEF6AE8BD}"/>
              </a:ext>
            </a:extLst>
          </p:cNvPr>
          <p:cNvSpPr/>
          <p:nvPr/>
        </p:nvSpPr>
        <p:spPr>
          <a:xfrm>
            <a:off x="340635" y="6087967"/>
            <a:ext cx="4643673" cy="203133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000">
              <a:lnSpc>
                <a:spcPct val="120000"/>
              </a:lnSpc>
            </a:pP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② 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[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마감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] 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버튼을 클릭하고 나면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마감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(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제출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) 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일시가 표시됨</a:t>
            </a:r>
            <a:endParaRPr lang="en-US" altLang="ko-KR" sz="1100" b="1" dirty="0">
              <a:ln>
                <a:solidFill>
                  <a:schemeClr val="tx1">
                    <a:lumMod val="85000"/>
                    <a:lumOff val="15000"/>
                    <a:alpha val="0"/>
                  </a:schemeClr>
                </a:solidFill>
              </a:ln>
              <a:solidFill>
                <a:srgbClr val="FD5312"/>
              </a:solidFill>
              <a:latin typeface="나눔바른고딕" panose="020B0600000101010101" charset="-127"/>
              <a:ea typeface="나눔바른고딕" panose="020B0600000101010101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886223392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그림 4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1263" y="1777663"/>
            <a:ext cx="9360000" cy="4199352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</p:pic>
      <p:sp>
        <p:nvSpPr>
          <p:cNvPr id="93" name="TextBox 4">
            <a:extLst>
              <a:ext uri="{FF2B5EF4-FFF2-40B4-BE49-F238E27FC236}">
                <a16:creationId xmlns:a16="http://schemas.microsoft.com/office/drawing/2014/main" xmlns="" id="{B2A2134E-34A5-422C-8D66-092F6558A4F0}"/>
              </a:ext>
            </a:extLst>
          </p:cNvPr>
          <p:cNvSpPr txBox="1"/>
          <p:nvPr/>
        </p:nvSpPr>
        <p:spPr>
          <a:xfrm>
            <a:off x="96327" y="39171"/>
            <a:ext cx="51569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000" b="1" spc="-70" dirty="0" err="1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교육지원청</a:t>
            </a:r>
            <a:r>
              <a:rPr lang="ko-KR" altLang="en-US" sz="2000" b="1" spc="-7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주요 업무처리 방법</a:t>
            </a:r>
          </a:p>
        </p:txBody>
      </p:sp>
      <p:sp>
        <p:nvSpPr>
          <p:cNvPr id="14" name="모서리가 둥근 직사각형 13">
            <a:extLst>
              <a:ext uri="{FF2B5EF4-FFF2-40B4-BE49-F238E27FC236}">
                <a16:creationId xmlns:a16="http://schemas.microsoft.com/office/drawing/2014/main" xmlns="" id="{A48839FD-54EA-214C-BE98-4BDD2DF3094C}"/>
              </a:ext>
            </a:extLst>
          </p:cNvPr>
          <p:cNvSpPr/>
          <p:nvPr/>
        </p:nvSpPr>
        <p:spPr>
          <a:xfrm>
            <a:off x="163006" y="802346"/>
            <a:ext cx="3642849" cy="669007"/>
          </a:xfrm>
          <a:prstGeom prst="roundRect">
            <a:avLst>
              <a:gd name="adj" fmla="val 50000"/>
            </a:avLst>
          </a:prstGeom>
          <a:solidFill>
            <a:srgbClr val="E2F0D9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4. </a:t>
            </a:r>
            <a:r>
              <a:rPr lang="ko-KR" altLang="en-US" sz="1400" b="1" dirty="0" err="1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교육지원청</a:t>
            </a:r>
            <a:r>
              <a:rPr lang="ko-KR" altLang="en-US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– </a:t>
            </a:r>
            <a:r>
              <a:rPr lang="ko-KR" altLang="en-US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검사결과관리</a:t>
            </a:r>
            <a:endParaRPr lang="en-US" altLang="ko-KR" sz="1600" b="1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66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r>
              <a:rPr lang="en-US" altLang="ko-KR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4.4. </a:t>
            </a:r>
            <a:r>
              <a:rPr lang="ko-KR" altLang="en-US" b="1" dirty="0" err="1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학교별조치결과마감현황</a:t>
            </a:r>
            <a:r>
              <a:rPr lang="en-US" altLang="ko-KR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(1/3)</a:t>
            </a:r>
            <a:endParaRPr lang="ko-KR" altLang="en-US" b="1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66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5" name="사각형: 둥근 모서리 81">
            <a:extLst>
              <a:ext uri="{FF2B5EF4-FFF2-40B4-BE49-F238E27FC236}">
                <a16:creationId xmlns:a16="http://schemas.microsoft.com/office/drawing/2014/main" xmlns="" id="{E908EED5-9D07-442C-87CA-697451B62CB7}"/>
              </a:ext>
            </a:extLst>
          </p:cNvPr>
          <p:cNvSpPr/>
          <p:nvPr/>
        </p:nvSpPr>
        <p:spPr>
          <a:xfrm>
            <a:off x="3970021" y="802347"/>
            <a:ext cx="5662930" cy="550546"/>
          </a:xfrm>
          <a:prstGeom prst="roundRect">
            <a:avLst>
              <a:gd name="adj" fmla="val 6492"/>
            </a:avLst>
          </a:prstGeom>
          <a:solidFill>
            <a:schemeClr val="bg1"/>
          </a:solidFill>
          <a:ln w="6350">
            <a:solidFill>
              <a:schemeClr val="bg1">
                <a:lumMod val="75000"/>
              </a:schemeClr>
            </a:solidFill>
          </a:ln>
          <a:effectLst>
            <a:outerShdw blurRad="889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defTabSz="1090746" fontAlgn="ctr" latinLnBrk="0">
              <a:buClr>
                <a:srgbClr val="336699"/>
              </a:buClr>
              <a:defRPr/>
            </a:pPr>
            <a:endParaRPr kumimoji="1" lang="en-US" altLang="ko-KR" sz="200" b="1" kern="0" dirty="0">
              <a:ln w="0">
                <a:solidFill>
                  <a:srgbClr val="0B4355">
                    <a:alpha val="5000"/>
                  </a:srgbClr>
                </a:solidFill>
              </a:ln>
              <a:solidFill>
                <a:srgbClr val="C00000"/>
              </a:solidFill>
              <a:latin typeface="나눔바른고딕" panose="020B0600000101010101" charset="-127"/>
              <a:ea typeface="나눔바른고딕" panose="020B0600000101010101" charset="-127"/>
              <a:sym typeface="Wingdings" pitchFamily="2" charset="2"/>
            </a:endParaRPr>
          </a:p>
        </p:txBody>
      </p:sp>
      <p:grpSp>
        <p:nvGrpSpPr>
          <p:cNvPr id="2" name="그룹 1"/>
          <p:cNvGrpSpPr/>
          <p:nvPr/>
        </p:nvGrpSpPr>
        <p:grpSpPr>
          <a:xfrm>
            <a:off x="4095750" y="907605"/>
            <a:ext cx="5435599" cy="364742"/>
            <a:chOff x="5461648" y="907605"/>
            <a:chExt cx="4069701" cy="364742"/>
          </a:xfrm>
        </p:grpSpPr>
        <p:cxnSp>
          <p:nvCxnSpPr>
            <p:cNvPr id="9" name="직선 화살표 연결선 8"/>
            <p:cNvCxnSpPr/>
            <p:nvPr/>
          </p:nvCxnSpPr>
          <p:spPr>
            <a:xfrm>
              <a:off x="6129798" y="1109350"/>
              <a:ext cx="146579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직선 화살표 연결선 9"/>
            <p:cNvCxnSpPr/>
            <p:nvPr/>
          </p:nvCxnSpPr>
          <p:spPr>
            <a:xfrm>
              <a:off x="7059723" y="1109350"/>
              <a:ext cx="146579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8" name="그룹 27"/>
            <p:cNvGrpSpPr/>
            <p:nvPr/>
          </p:nvGrpSpPr>
          <p:grpSpPr>
            <a:xfrm>
              <a:off x="5461648" y="907606"/>
              <a:ext cx="700613" cy="364740"/>
              <a:chOff x="6497545" y="907606"/>
              <a:chExt cx="687056" cy="364740"/>
            </a:xfrm>
          </p:grpSpPr>
          <p:sp>
            <p:nvSpPr>
              <p:cNvPr id="17" name="Rectangle 113"/>
              <p:cNvSpPr>
                <a:spLocks noChangeArrowheads="1"/>
              </p:cNvSpPr>
              <p:nvPr/>
            </p:nvSpPr>
            <p:spPr bwMode="auto">
              <a:xfrm>
                <a:off x="6497547" y="1076885"/>
                <a:ext cx="687054" cy="195461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조치결과통계및제출</a:t>
                </a:r>
                <a:endParaRPr lang="ko-KR" altLang="en-US" sz="7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  <p:sp>
            <p:nvSpPr>
              <p:cNvPr id="18" name="Rectangle 113"/>
              <p:cNvSpPr>
                <a:spLocks noChangeArrowheads="1"/>
              </p:cNvSpPr>
              <p:nvPr/>
            </p:nvSpPr>
            <p:spPr bwMode="auto">
              <a:xfrm>
                <a:off x="6497545" y="907606"/>
                <a:ext cx="687056" cy="169279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</a:t>
                </a:r>
                <a:r>
                  <a:rPr lang="en-US" altLang="ko-KR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cxnSp>
          <p:nvCxnSpPr>
            <p:cNvPr id="26" name="직선 화살표 연결선 25"/>
            <p:cNvCxnSpPr/>
            <p:nvPr/>
          </p:nvCxnSpPr>
          <p:spPr>
            <a:xfrm>
              <a:off x="7984415" y="1109350"/>
              <a:ext cx="146579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0" name="그룹 29"/>
            <p:cNvGrpSpPr/>
            <p:nvPr/>
          </p:nvGrpSpPr>
          <p:grpSpPr>
            <a:xfrm>
              <a:off x="7206303" y="907605"/>
              <a:ext cx="816483" cy="364740"/>
              <a:chOff x="8096684" y="907605"/>
              <a:chExt cx="687056" cy="364740"/>
            </a:xfrm>
          </p:grpSpPr>
          <p:sp>
            <p:nvSpPr>
              <p:cNvPr id="15" name="Rectangle 113"/>
              <p:cNvSpPr>
                <a:spLocks noChangeArrowheads="1"/>
              </p:cNvSpPr>
              <p:nvPr/>
            </p:nvSpPr>
            <p:spPr bwMode="auto">
              <a:xfrm>
                <a:off x="8096685" y="1076883"/>
                <a:ext cx="68705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ko-KR" altLang="en-US" sz="7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학교급별조치결과통계</a:t>
                </a:r>
                <a:endParaRPr lang="ko-KR" altLang="en-US" sz="7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  <p:sp>
            <p:nvSpPr>
              <p:cNvPr id="16" name="Rectangle 113"/>
              <p:cNvSpPr>
                <a:spLocks noChangeArrowheads="1"/>
              </p:cNvSpPr>
              <p:nvPr/>
            </p:nvSpPr>
            <p:spPr bwMode="auto">
              <a:xfrm>
                <a:off x="8096684" y="907605"/>
                <a:ext cx="687056" cy="16927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ctr"/>
                <a:r>
                  <a:rPr lang="ko-KR" altLang="en-US" sz="800" kern="600" dirty="0" err="1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kern="6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kern="6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</a:t>
                </a:r>
                <a:r>
                  <a:rPr lang="en-US" altLang="ko-KR" sz="800" kern="6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kern="6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지원</a:t>
                </a:r>
                <a:r>
                  <a:rPr lang="en-US" altLang="ko-KR" sz="800" kern="6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r>
                  <a:rPr lang="ko-KR" altLang="en-US" sz="800" kern="6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청</a:t>
                </a:r>
                <a:r>
                  <a:rPr lang="en-US" altLang="ko-KR" sz="800" kern="6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kern="6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grpSp>
          <p:nvGrpSpPr>
            <p:cNvPr id="29" name="그룹 28"/>
            <p:cNvGrpSpPr/>
            <p:nvPr/>
          </p:nvGrpSpPr>
          <p:grpSpPr>
            <a:xfrm>
              <a:off x="6276040" y="907607"/>
              <a:ext cx="816483" cy="364740"/>
              <a:chOff x="7298520" y="907607"/>
              <a:chExt cx="687056" cy="364740"/>
            </a:xfrm>
          </p:grpSpPr>
          <p:sp>
            <p:nvSpPr>
              <p:cNvPr id="19" name="Rectangle 113"/>
              <p:cNvSpPr>
                <a:spLocks noChangeArrowheads="1"/>
              </p:cNvSpPr>
              <p:nvPr/>
            </p:nvSpPr>
            <p:spPr bwMode="auto">
              <a:xfrm>
                <a:off x="7298521" y="1076885"/>
                <a:ext cx="68705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dirty="0" err="1">
                    <a:solidFill>
                      <a:srgbClr val="000000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학교별조치결과마감현황</a:t>
                </a:r>
                <a:endParaRPr lang="ko-KR" altLang="en-US" sz="700" dirty="0">
                  <a:solidFill>
                    <a:srgbClr val="000000"/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  <p:sp>
            <p:nvSpPr>
              <p:cNvPr id="20" name="Rectangle 113"/>
              <p:cNvSpPr>
                <a:spLocks noChangeArrowheads="1"/>
              </p:cNvSpPr>
              <p:nvPr/>
            </p:nvSpPr>
            <p:spPr bwMode="auto">
              <a:xfrm>
                <a:off x="7298520" y="907607"/>
                <a:ext cx="687056" cy="169278"/>
              </a:xfrm>
              <a:prstGeom prst="rect">
                <a:avLst/>
              </a:prstGeom>
              <a:solidFill>
                <a:srgbClr val="006600"/>
              </a:solidFill>
              <a:ln>
                <a:solidFill>
                  <a:srgbClr val="006600"/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b="1" dirty="0" err="1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b="1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b="1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</a:t>
                </a:r>
                <a:r>
                  <a:rPr lang="en-US" altLang="ko-KR" sz="800" b="1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b="1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지원</a:t>
                </a:r>
                <a:r>
                  <a:rPr lang="en-US" altLang="ko-KR" sz="800" b="1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r>
                  <a:rPr lang="ko-KR" altLang="en-US" sz="800" b="1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청</a:t>
                </a:r>
                <a:r>
                  <a:rPr lang="en-US" altLang="ko-KR" sz="800" b="1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b="1" dirty="0">
                  <a:solidFill>
                    <a:schemeClr val="bg1"/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grpSp>
          <p:nvGrpSpPr>
            <p:cNvPr id="34" name="그룹 33"/>
            <p:cNvGrpSpPr/>
            <p:nvPr/>
          </p:nvGrpSpPr>
          <p:grpSpPr>
            <a:xfrm>
              <a:off x="8886587" y="907605"/>
              <a:ext cx="644762" cy="364740"/>
              <a:chOff x="8885570" y="907605"/>
              <a:chExt cx="687057" cy="364740"/>
            </a:xfrm>
          </p:grpSpPr>
          <p:sp>
            <p:nvSpPr>
              <p:cNvPr id="35" name="Rectangle 113"/>
              <p:cNvSpPr>
                <a:spLocks noChangeArrowheads="1"/>
              </p:cNvSpPr>
              <p:nvPr/>
            </p:nvSpPr>
            <p:spPr bwMode="auto">
              <a:xfrm>
                <a:off x="8885572" y="1076883"/>
                <a:ext cx="68705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ko-KR" altLang="en-US" sz="7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조치결과통계표</a:t>
                </a:r>
              </a:p>
            </p:txBody>
          </p:sp>
          <p:sp>
            <p:nvSpPr>
              <p:cNvPr id="36" name="Rectangle 113"/>
              <p:cNvSpPr>
                <a:spLocks noChangeArrowheads="1"/>
              </p:cNvSpPr>
              <p:nvPr/>
            </p:nvSpPr>
            <p:spPr bwMode="auto">
              <a:xfrm>
                <a:off x="8885570" y="907605"/>
                <a:ext cx="687056" cy="16927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ko-KR" altLang="en-US" sz="8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교육부</a:t>
                </a:r>
                <a:r>
                  <a:rPr lang="en-US" altLang="ko-KR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cxnSp>
          <p:nvCxnSpPr>
            <p:cNvPr id="37" name="직선 화살표 연결선 36"/>
            <p:cNvCxnSpPr/>
            <p:nvPr/>
          </p:nvCxnSpPr>
          <p:spPr>
            <a:xfrm>
              <a:off x="8740008" y="1109350"/>
              <a:ext cx="146579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1" name="그룹 30"/>
            <p:cNvGrpSpPr/>
            <p:nvPr/>
          </p:nvGrpSpPr>
          <p:grpSpPr>
            <a:xfrm>
              <a:off x="8130994" y="907605"/>
              <a:ext cx="644762" cy="364740"/>
              <a:chOff x="8885570" y="907605"/>
              <a:chExt cx="687057" cy="364740"/>
            </a:xfrm>
          </p:grpSpPr>
          <p:sp>
            <p:nvSpPr>
              <p:cNvPr id="24" name="Rectangle 113"/>
              <p:cNvSpPr>
                <a:spLocks noChangeArrowheads="1"/>
              </p:cNvSpPr>
              <p:nvPr/>
            </p:nvSpPr>
            <p:spPr bwMode="auto">
              <a:xfrm>
                <a:off x="8885572" y="1076883"/>
                <a:ext cx="68705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ko-KR" altLang="en-US" sz="7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조치결과마감처리</a:t>
                </a:r>
              </a:p>
            </p:txBody>
          </p:sp>
          <p:sp>
            <p:nvSpPr>
              <p:cNvPr id="25" name="Rectangle 113"/>
              <p:cNvSpPr>
                <a:spLocks noChangeArrowheads="1"/>
              </p:cNvSpPr>
              <p:nvPr/>
            </p:nvSpPr>
            <p:spPr bwMode="auto">
              <a:xfrm>
                <a:off x="8885570" y="907605"/>
                <a:ext cx="687056" cy="16927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ko-KR" altLang="en-US" sz="8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교육청</a:t>
                </a:r>
                <a:r>
                  <a:rPr lang="en-US" altLang="ko-KR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</p:grpSp>
      <p:sp>
        <p:nvSpPr>
          <p:cNvPr id="40" name="직사각형 39"/>
          <p:cNvSpPr/>
          <p:nvPr/>
        </p:nvSpPr>
        <p:spPr>
          <a:xfrm>
            <a:off x="7840984" y="2967910"/>
            <a:ext cx="166366" cy="363614"/>
          </a:xfrm>
          <a:prstGeom prst="rect">
            <a:avLst/>
          </a:prstGeom>
          <a:noFill/>
          <a:ln w="25400">
            <a:solidFill>
              <a:srgbClr val="FD531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1" name="타원 40"/>
          <p:cNvSpPr/>
          <p:nvPr/>
        </p:nvSpPr>
        <p:spPr>
          <a:xfrm>
            <a:off x="7749544" y="2848335"/>
            <a:ext cx="182880" cy="182880"/>
          </a:xfrm>
          <a:prstGeom prst="ellipse">
            <a:avLst/>
          </a:prstGeom>
          <a:solidFill>
            <a:srgbClr val="FD5312"/>
          </a:solidFill>
          <a:ln w="25400">
            <a:solidFill>
              <a:srgbClr val="FD531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b="1" dirty="0">
                <a:latin typeface="+mn-ea"/>
              </a:rPr>
              <a:t>1</a:t>
            </a:r>
            <a:endParaRPr lang="ko-KR" altLang="en-US" sz="1100" b="1" dirty="0">
              <a:latin typeface="+mn-ea"/>
            </a:endParaRPr>
          </a:p>
        </p:txBody>
      </p:sp>
      <p:sp>
        <p:nvSpPr>
          <p:cNvPr id="42" name="직사각형 41"/>
          <p:cNvSpPr/>
          <p:nvPr/>
        </p:nvSpPr>
        <p:spPr>
          <a:xfrm>
            <a:off x="9466584" y="2967910"/>
            <a:ext cx="166366" cy="363614"/>
          </a:xfrm>
          <a:prstGeom prst="rect">
            <a:avLst/>
          </a:prstGeom>
          <a:noFill/>
          <a:ln w="25400">
            <a:solidFill>
              <a:srgbClr val="FD531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4" name="타원 43"/>
          <p:cNvSpPr/>
          <p:nvPr/>
        </p:nvSpPr>
        <p:spPr>
          <a:xfrm>
            <a:off x="9375144" y="2848335"/>
            <a:ext cx="182880" cy="182880"/>
          </a:xfrm>
          <a:prstGeom prst="ellipse">
            <a:avLst/>
          </a:prstGeom>
          <a:solidFill>
            <a:srgbClr val="FD5312"/>
          </a:solidFill>
          <a:ln w="25400">
            <a:solidFill>
              <a:srgbClr val="FD531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b="1" dirty="0">
                <a:latin typeface="+mn-ea"/>
              </a:rPr>
              <a:t>2</a:t>
            </a:r>
            <a:endParaRPr lang="ko-KR" altLang="en-US" sz="1100" b="1" dirty="0">
              <a:latin typeface="+mn-ea"/>
            </a:endParaRPr>
          </a:p>
        </p:txBody>
      </p:sp>
      <p:sp>
        <p:nvSpPr>
          <p:cNvPr id="47" name="직사각형 46">
            <a:extLst>
              <a:ext uri="{FF2B5EF4-FFF2-40B4-BE49-F238E27FC236}">
                <a16:creationId xmlns:a16="http://schemas.microsoft.com/office/drawing/2014/main" xmlns="" id="{7E13B21E-D9E5-4BE6-AB9C-ADCDEF6AE8BD}"/>
              </a:ext>
            </a:extLst>
          </p:cNvPr>
          <p:cNvSpPr/>
          <p:nvPr/>
        </p:nvSpPr>
        <p:spPr>
          <a:xfrm>
            <a:off x="340635" y="6087967"/>
            <a:ext cx="6599008" cy="203133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학교수를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선택하면 ① 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조치결과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마감완료한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학교목록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 ② 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조치결과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미마감완료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학교목록을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조회할 수 있음</a:t>
            </a:r>
          </a:p>
        </p:txBody>
      </p:sp>
    </p:spTree>
    <p:extLst>
      <p:ext uri="{BB962C8B-B14F-4D97-AF65-F5344CB8AC3E}">
        <p14:creationId xmlns:p14="http://schemas.microsoft.com/office/powerpoint/2010/main" val="2812484807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그림 3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1363" y="1781551"/>
            <a:ext cx="9360000" cy="4199351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</p:pic>
      <p:sp>
        <p:nvSpPr>
          <p:cNvPr id="93" name="TextBox 4">
            <a:extLst>
              <a:ext uri="{FF2B5EF4-FFF2-40B4-BE49-F238E27FC236}">
                <a16:creationId xmlns:a16="http://schemas.microsoft.com/office/drawing/2014/main" xmlns="" id="{B2A2134E-34A5-422C-8D66-092F6558A4F0}"/>
              </a:ext>
            </a:extLst>
          </p:cNvPr>
          <p:cNvSpPr txBox="1"/>
          <p:nvPr/>
        </p:nvSpPr>
        <p:spPr>
          <a:xfrm>
            <a:off x="96327" y="39171"/>
            <a:ext cx="51569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000" b="1" spc="-70" dirty="0" err="1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교육지원청</a:t>
            </a:r>
            <a:r>
              <a:rPr lang="ko-KR" altLang="en-US" sz="2000" b="1" spc="-7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주요 업무처리 방법</a:t>
            </a:r>
          </a:p>
        </p:txBody>
      </p:sp>
      <p:sp>
        <p:nvSpPr>
          <p:cNvPr id="14" name="모서리가 둥근 직사각형 13">
            <a:extLst>
              <a:ext uri="{FF2B5EF4-FFF2-40B4-BE49-F238E27FC236}">
                <a16:creationId xmlns:a16="http://schemas.microsoft.com/office/drawing/2014/main" xmlns="" id="{A48839FD-54EA-214C-BE98-4BDD2DF3094C}"/>
              </a:ext>
            </a:extLst>
          </p:cNvPr>
          <p:cNvSpPr/>
          <p:nvPr/>
        </p:nvSpPr>
        <p:spPr>
          <a:xfrm>
            <a:off x="163006" y="802346"/>
            <a:ext cx="3642849" cy="669007"/>
          </a:xfrm>
          <a:prstGeom prst="roundRect">
            <a:avLst>
              <a:gd name="adj" fmla="val 50000"/>
            </a:avLst>
          </a:prstGeom>
          <a:solidFill>
            <a:srgbClr val="E2F0D9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4. </a:t>
            </a:r>
            <a:r>
              <a:rPr lang="ko-KR" altLang="en-US" sz="1400" b="1" dirty="0" err="1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교육지원청</a:t>
            </a:r>
            <a:r>
              <a:rPr lang="ko-KR" altLang="en-US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– </a:t>
            </a:r>
            <a:r>
              <a:rPr lang="ko-KR" altLang="en-US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검사결과관리</a:t>
            </a:r>
            <a:endParaRPr lang="en-US" altLang="ko-KR" sz="1600" b="1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66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lvl="0"/>
            <a:r>
              <a:rPr lang="en-US" altLang="ko-KR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4.4. </a:t>
            </a:r>
            <a:r>
              <a:rPr lang="ko-KR" altLang="en-US" b="1" dirty="0" err="1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학교별조치결과마감현황</a:t>
            </a:r>
            <a:r>
              <a:rPr lang="en-US" altLang="ko-KR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(2/3)</a:t>
            </a:r>
            <a:endParaRPr lang="ko-KR" altLang="en-US" b="1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66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51" name="사각형: 둥근 모서리 81">
            <a:extLst>
              <a:ext uri="{FF2B5EF4-FFF2-40B4-BE49-F238E27FC236}">
                <a16:creationId xmlns:a16="http://schemas.microsoft.com/office/drawing/2014/main" xmlns="" id="{E908EED5-9D07-442C-87CA-697451B62CB7}"/>
              </a:ext>
            </a:extLst>
          </p:cNvPr>
          <p:cNvSpPr/>
          <p:nvPr/>
        </p:nvSpPr>
        <p:spPr>
          <a:xfrm>
            <a:off x="3970021" y="802347"/>
            <a:ext cx="5662930" cy="550546"/>
          </a:xfrm>
          <a:prstGeom prst="roundRect">
            <a:avLst>
              <a:gd name="adj" fmla="val 6492"/>
            </a:avLst>
          </a:prstGeom>
          <a:solidFill>
            <a:schemeClr val="bg1"/>
          </a:solidFill>
          <a:ln w="6350">
            <a:solidFill>
              <a:schemeClr val="bg1">
                <a:lumMod val="75000"/>
              </a:schemeClr>
            </a:solidFill>
          </a:ln>
          <a:effectLst>
            <a:outerShdw blurRad="889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defTabSz="1090746" fontAlgn="ctr" latinLnBrk="0">
              <a:buClr>
                <a:srgbClr val="336699"/>
              </a:buClr>
              <a:defRPr/>
            </a:pPr>
            <a:endParaRPr kumimoji="1" lang="en-US" altLang="ko-KR" sz="200" b="1" kern="0" dirty="0">
              <a:ln w="0">
                <a:solidFill>
                  <a:srgbClr val="0B4355">
                    <a:alpha val="5000"/>
                  </a:srgbClr>
                </a:solidFill>
              </a:ln>
              <a:solidFill>
                <a:srgbClr val="C00000"/>
              </a:solidFill>
              <a:latin typeface="나눔바른고딕" panose="020B0600000101010101" charset="-127"/>
              <a:ea typeface="나눔바른고딕" panose="020B0600000101010101" charset="-127"/>
              <a:sym typeface="Wingdings" pitchFamily="2" charset="2"/>
            </a:endParaRPr>
          </a:p>
        </p:txBody>
      </p:sp>
      <p:grpSp>
        <p:nvGrpSpPr>
          <p:cNvPr id="52" name="그룹 51"/>
          <p:cNvGrpSpPr/>
          <p:nvPr/>
        </p:nvGrpSpPr>
        <p:grpSpPr>
          <a:xfrm>
            <a:off x="4095750" y="907605"/>
            <a:ext cx="5435599" cy="364742"/>
            <a:chOff x="5461648" y="907605"/>
            <a:chExt cx="4069701" cy="364742"/>
          </a:xfrm>
        </p:grpSpPr>
        <p:cxnSp>
          <p:nvCxnSpPr>
            <p:cNvPr id="53" name="직선 화살표 연결선 52"/>
            <p:cNvCxnSpPr/>
            <p:nvPr/>
          </p:nvCxnSpPr>
          <p:spPr>
            <a:xfrm>
              <a:off x="6129798" y="1109350"/>
              <a:ext cx="146579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직선 화살표 연결선 53"/>
            <p:cNvCxnSpPr/>
            <p:nvPr/>
          </p:nvCxnSpPr>
          <p:spPr>
            <a:xfrm>
              <a:off x="7059723" y="1109350"/>
              <a:ext cx="146579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5" name="그룹 54"/>
            <p:cNvGrpSpPr/>
            <p:nvPr/>
          </p:nvGrpSpPr>
          <p:grpSpPr>
            <a:xfrm>
              <a:off x="5461648" y="907606"/>
              <a:ext cx="700613" cy="364740"/>
              <a:chOff x="6497545" y="907606"/>
              <a:chExt cx="687056" cy="364740"/>
            </a:xfrm>
          </p:grpSpPr>
          <p:sp>
            <p:nvSpPr>
              <p:cNvPr id="70" name="Rectangle 113"/>
              <p:cNvSpPr>
                <a:spLocks noChangeArrowheads="1"/>
              </p:cNvSpPr>
              <p:nvPr/>
            </p:nvSpPr>
            <p:spPr bwMode="auto">
              <a:xfrm>
                <a:off x="6497547" y="1076885"/>
                <a:ext cx="687054" cy="195461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조치결과통계및제출</a:t>
                </a:r>
                <a:endParaRPr lang="ko-KR" altLang="en-US" sz="7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  <p:sp>
            <p:nvSpPr>
              <p:cNvPr id="71" name="Rectangle 113"/>
              <p:cNvSpPr>
                <a:spLocks noChangeArrowheads="1"/>
              </p:cNvSpPr>
              <p:nvPr/>
            </p:nvSpPr>
            <p:spPr bwMode="auto">
              <a:xfrm>
                <a:off x="6497545" y="907606"/>
                <a:ext cx="687056" cy="169279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</a:t>
                </a:r>
                <a:r>
                  <a:rPr lang="en-US" altLang="ko-KR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cxnSp>
          <p:nvCxnSpPr>
            <p:cNvPr id="56" name="직선 화살표 연결선 55"/>
            <p:cNvCxnSpPr/>
            <p:nvPr/>
          </p:nvCxnSpPr>
          <p:spPr>
            <a:xfrm>
              <a:off x="7984415" y="1109350"/>
              <a:ext cx="146579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7" name="그룹 56"/>
            <p:cNvGrpSpPr/>
            <p:nvPr/>
          </p:nvGrpSpPr>
          <p:grpSpPr>
            <a:xfrm>
              <a:off x="7206303" y="907605"/>
              <a:ext cx="816483" cy="364740"/>
              <a:chOff x="8096684" y="907605"/>
              <a:chExt cx="687056" cy="364740"/>
            </a:xfrm>
          </p:grpSpPr>
          <p:sp>
            <p:nvSpPr>
              <p:cNvPr id="68" name="Rectangle 113"/>
              <p:cNvSpPr>
                <a:spLocks noChangeArrowheads="1"/>
              </p:cNvSpPr>
              <p:nvPr/>
            </p:nvSpPr>
            <p:spPr bwMode="auto">
              <a:xfrm>
                <a:off x="8096685" y="1076883"/>
                <a:ext cx="68705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ko-KR" altLang="en-US" sz="7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학교급별조치결과통계</a:t>
                </a:r>
                <a:endParaRPr lang="ko-KR" altLang="en-US" sz="7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  <p:sp>
            <p:nvSpPr>
              <p:cNvPr id="69" name="Rectangle 113"/>
              <p:cNvSpPr>
                <a:spLocks noChangeArrowheads="1"/>
              </p:cNvSpPr>
              <p:nvPr/>
            </p:nvSpPr>
            <p:spPr bwMode="auto">
              <a:xfrm>
                <a:off x="8096684" y="907605"/>
                <a:ext cx="687056" cy="16927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ctr"/>
                <a:r>
                  <a:rPr lang="ko-KR" altLang="en-US" sz="800" kern="600" dirty="0" err="1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kern="6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kern="6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</a:t>
                </a:r>
                <a:r>
                  <a:rPr lang="en-US" altLang="ko-KR" sz="800" kern="6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kern="6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지원</a:t>
                </a:r>
                <a:r>
                  <a:rPr lang="en-US" altLang="ko-KR" sz="800" kern="6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r>
                  <a:rPr lang="ko-KR" altLang="en-US" sz="800" kern="6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청</a:t>
                </a:r>
                <a:r>
                  <a:rPr lang="en-US" altLang="ko-KR" sz="800" kern="6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kern="6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grpSp>
          <p:nvGrpSpPr>
            <p:cNvPr id="58" name="그룹 57"/>
            <p:cNvGrpSpPr/>
            <p:nvPr/>
          </p:nvGrpSpPr>
          <p:grpSpPr>
            <a:xfrm>
              <a:off x="6276040" y="907607"/>
              <a:ext cx="816483" cy="364740"/>
              <a:chOff x="7298520" y="907607"/>
              <a:chExt cx="687056" cy="364740"/>
            </a:xfrm>
          </p:grpSpPr>
          <p:sp>
            <p:nvSpPr>
              <p:cNvPr id="66" name="Rectangle 113"/>
              <p:cNvSpPr>
                <a:spLocks noChangeArrowheads="1"/>
              </p:cNvSpPr>
              <p:nvPr/>
            </p:nvSpPr>
            <p:spPr bwMode="auto">
              <a:xfrm>
                <a:off x="7298521" y="1076885"/>
                <a:ext cx="68705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dirty="0" err="1">
                    <a:solidFill>
                      <a:srgbClr val="000000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학교별조치결과마감현황</a:t>
                </a:r>
                <a:endParaRPr lang="ko-KR" altLang="en-US" sz="700" dirty="0">
                  <a:solidFill>
                    <a:srgbClr val="000000"/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  <p:sp>
            <p:nvSpPr>
              <p:cNvPr id="67" name="Rectangle 113"/>
              <p:cNvSpPr>
                <a:spLocks noChangeArrowheads="1"/>
              </p:cNvSpPr>
              <p:nvPr/>
            </p:nvSpPr>
            <p:spPr bwMode="auto">
              <a:xfrm>
                <a:off x="7298520" y="907607"/>
                <a:ext cx="687056" cy="169278"/>
              </a:xfrm>
              <a:prstGeom prst="rect">
                <a:avLst/>
              </a:prstGeom>
              <a:solidFill>
                <a:srgbClr val="006600"/>
              </a:solidFill>
              <a:ln>
                <a:solidFill>
                  <a:srgbClr val="006600"/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b="1" dirty="0" err="1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b="1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b="1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</a:t>
                </a:r>
                <a:r>
                  <a:rPr lang="en-US" altLang="ko-KR" sz="800" b="1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b="1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지원</a:t>
                </a:r>
                <a:r>
                  <a:rPr lang="en-US" altLang="ko-KR" sz="800" b="1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r>
                  <a:rPr lang="ko-KR" altLang="en-US" sz="800" b="1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청</a:t>
                </a:r>
                <a:r>
                  <a:rPr lang="en-US" altLang="ko-KR" sz="800" b="1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b="1" dirty="0">
                  <a:solidFill>
                    <a:schemeClr val="bg1"/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grpSp>
          <p:nvGrpSpPr>
            <p:cNvPr id="59" name="그룹 58"/>
            <p:cNvGrpSpPr/>
            <p:nvPr/>
          </p:nvGrpSpPr>
          <p:grpSpPr>
            <a:xfrm>
              <a:off x="8886587" y="907605"/>
              <a:ext cx="644762" cy="364740"/>
              <a:chOff x="8885570" y="907605"/>
              <a:chExt cx="687057" cy="364740"/>
            </a:xfrm>
          </p:grpSpPr>
          <p:sp>
            <p:nvSpPr>
              <p:cNvPr id="64" name="Rectangle 113"/>
              <p:cNvSpPr>
                <a:spLocks noChangeArrowheads="1"/>
              </p:cNvSpPr>
              <p:nvPr/>
            </p:nvSpPr>
            <p:spPr bwMode="auto">
              <a:xfrm>
                <a:off x="8885572" y="1076883"/>
                <a:ext cx="68705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ko-KR" altLang="en-US" sz="7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조치결과통계표</a:t>
                </a:r>
              </a:p>
            </p:txBody>
          </p:sp>
          <p:sp>
            <p:nvSpPr>
              <p:cNvPr id="65" name="Rectangle 113"/>
              <p:cNvSpPr>
                <a:spLocks noChangeArrowheads="1"/>
              </p:cNvSpPr>
              <p:nvPr/>
            </p:nvSpPr>
            <p:spPr bwMode="auto">
              <a:xfrm>
                <a:off x="8885570" y="907605"/>
                <a:ext cx="687056" cy="16927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ko-KR" altLang="en-US" sz="8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교육부</a:t>
                </a:r>
                <a:r>
                  <a:rPr lang="en-US" altLang="ko-KR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cxnSp>
          <p:nvCxnSpPr>
            <p:cNvPr id="60" name="직선 화살표 연결선 59"/>
            <p:cNvCxnSpPr/>
            <p:nvPr/>
          </p:nvCxnSpPr>
          <p:spPr>
            <a:xfrm>
              <a:off x="8740008" y="1109350"/>
              <a:ext cx="146579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1" name="그룹 60"/>
            <p:cNvGrpSpPr/>
            <p:nvPr/>
          </p:nvGrpSpPr>
          <p:grpSpPr>
            <a:xfrm>
              <a:off x="8130994" y="907605"/>
              <a:ext cx="644762" cy="364740"/>
              <a:chOff x="8885570" y="907605"/>
              <a:chExt cx="687057" cy="364740"/>
            </a:xfrm>
          </p:grpSpPr>
          <p:sp>
            <p:nvSpPr>
              <p:cNvPr id="62" name="Rectangle 113"/>
              <p:cNvSpPr>
                <a:spLocks noChangeArrowheads="1"/>
              </p:cNvSpPr>
              <p:nvPr/>
            </p:nvSpPr>
            <p:spPr bwMode="auto">
              <a:xfrm>
                <a:off x="8885572" y="1076883"/>
                <a:ext cx="68705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ko-KR" altLang="en-US" sz="7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조치결과마감처리</a:t>
                </a:r>
              </a:p>
            </p:txBody>
          </p:sp>
          <p:sp>
            <p:nvSpPr>
              <p:cNvPr id="63" name="Rectangle 113"/>
              <p:cNvSpPr>
                <a:spLocks noChangeArrowheads="1"/>
              </p:cNvSpPr>
              <p:nvPr/>
            </p:nvSpPr>
            <p:spPr bwMode="auto">
              <a:xfrm>
                <a:off x="8885570" y="907605"/>
                <a:ext cx="687056" cy="16927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ko-KR" altLang="en-US" sz="8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교육청</a:t>
                </a:r>
                <a:r>
                  <a:rPr lang="en-US" altLang="ko-KR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</p:grpSp>
      <p:cxnSp>
        <p:nvCxnSpPr>
          <p:cNvPr id="43" name="꺾인 연결선 42"/>
          <p:cNvCxnSpPr>
            <a:stCxn id="39" idx="2"/>
          </p:cNvCxnSpPr>
          <p:nvPr/>
        </p:nvCxnSpPr>
        <p:spPr>
          <a:xfrm rot="5400000">
            <a:off x="6781283" y="3600566"/>
            <a:ext cx="1378352" cy="907417"/>
          </a:xfrm>
          <a:prstGeom prst="bentConnector3">
            <a:avLst>
              <a:gd name="adj1" fmla="val 99755"/>
            </a:avLst>
          </a:prstGeom>
          <a:ln w="25400">
            <a:solidFill>
              <a:srgbClr val="FD531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직사각형 38"/>
          <p:cNvSpPr/>
          <p:nvPr/>
        </p:nvSpPr>
        <p:spPr>
          <a:xfrm>
            <a:off x="7840984" y="2961123"/>
            <a:ext cx="166366" cy="403975"/>
          </a:xfrm>
          <a:prstGeom prst="rect">
            <a:avLst/>
          </a:prstGeom>
          <a:noFill/>
          <a:ln w="25400">
            <a:solidFill>
              <a:srgbClr val="FD531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1" name="타원 40"/>
          <p:cNvSpPr/>
          <p:nvPr/>
        </p:nvSpPr>
        <p:spPr>
          <a:xfrm>
            <a:off x="7749544" y="2861728"/>
            <a:ext cx="182880" cy="182880"/>
          </a:xfrm>
          <a:prstGeom prst="ellipse">
            <a:avLst/>
          </a:prstGeom>
          <a:solidFill>
            <a:srgbClr val="FD5312"/>
          </a:solidFill>
          <a:ln w="25400">
            <a:solidFill>
              <a:srgbClr val="FD531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b="1" dirty="0">
                <a:latin typeface="+mn-ea"/>
              </a:rPr>
              <a:t>1</a:t>
            </a:r>
            <a:endParaRPr lang="ko-KR" altLang="en-US" sz="1100" b="1" dirty="0">
              <a:latin typeface="+mn-ea"/>
            </a:endParaRPr>
          </a:p>
        </p:txBody>
      </p:sp>
      <p:sp>
        <p:nvSpPr>
          <p:cNvPr id="44" name="직사각형 43"/>
          <p:cNvSpPr/>
          <p:nvPr/>
        </p:nvSpPr>
        <p:spPr>
          <a:xfrm>
            <a:off x="6133307" y="3012314"/>
            <a:ext cx="793052" cy="1296566"/>
          </a:xfrm>
          <a:prstGeom prst="rect">
            <a:avLst/>
          </a:prstGeom>
          <a:noFill/>
          <a:ln w="25400">
            <a:solidFill>
              <a:srgbClr val="FD531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2" name="직사각형 31">
            <a:extLst>
              <a:ext uri="{FF2B5EF4-FFF2-40B4-BE49-F238E27FC236}">
                <a16:creationId xmlns:a16="http://schemas.microsoft.com/office/drawing/2014/main" xmlns="" id="{7E13B21E-D9E5-4BE6-AB9C-ADCDEF6AE8BD}"/>
              </a:ext>
            </a:extLst>
          </p:cNvPr>
          <p:cNvSpPr/>
          <p:nvPr/>
        </p:nvSpPr>
        <p:spPr>
          <a:xfrm>
            <a:off x="340635" y="6087967"/>
            <a:ext cx="7456258" cy="203133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① 마감 취소를 할 경우 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조치결과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마감 학교목록에서 해당 학교 조치결과마감 취소를 선택 후 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[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저장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] 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버튼을 클릭함</a:t>
            </a:r>
          </a:p>
        </p:txBody>
      </p:sp>
      <p:sp>
        <p:nvSpPr>
          <p:cNvPr id="35" name="직사각형 34"/>
          <p:cNvSpPr/>
          <p:nvPr/>
        </p:nvSpPr>
        <p:spPr>
          <a:xfrm>
            <a:off x="6702879" y="2622779"/>
            <a:ext cx="229858" cy="153078"/>
          </a:xfrm>
          <a:prstGeom prst="rect">
            <a:avLst/>
          </a:prstGeom>
          <a:noFill/>
          <a:ln w="25400">
            <a:solidFill>
              <a:srgbClr val="FD531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96670200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그림 3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456" y="1777663"/>
            <a:ext cx="9360000" cy="4199352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</p:pic>
      <p:sp>
        <p:nvSpPr>
          <p:cNvPr id="93" name="TextBox 4">
            <a:extLst>
              <a:ext uri="{FF2B5EF4-FFF2-40B4-BE49-F238E27FC236}">
                <a16:creationId xmlns:a16="http://schemas.microsoft.com/office/drawing/2014/main" xmlns="" id="{B2A2134E-34A5-422C-8D66-092F6558A4F0}"/>
              </a:ext>
            </a:extLst>
          </p:cNvPr>
          <p:cNvSpPr txBox="1"/>
          <p:nvPr/>
        </p:nvSpPr>
        <p:spPr>
          <a:xfrm>
            <a:off x="96327" y="39171"/>
            <a:ext cx="51569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000" b="1" spc="-70" dirty="0" err="1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교육지원청</a:t>
            </a:r>
            <a:r>
              <a:rPr lang="ko-KR" altLang="en-US" sz="2000" b="1" spc="-7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주요 업무처리 방법</a:t>
            </a:r>
          </a:p>
        </p:txBody>
      </p:sp>
      <p:sp>
        <p:nvSpPr>
          <p:cNvPr id="14" name="모서리가 둥근 직사각형 13">
            <a:extLst>
              <a:ext uri="{FF2B5EF4-FFF2-40B4-BE49-F238E27FC236}">
                <a16:creationId xmlns:a16="http://schemas.microsoft.com/office/drawing/2014/main" xmlns="" id="{A48839FD-54EA-214C-BE98-4BDD2DF3094C}"/>
              </a:ext>
            </a:extLst>
          </p:cNvPr>
          <p:cNvSpPr/>
          <p:nvPr/>
        </p:nvSpPr>
        <p:spPr>
          <a:xfrm>
            <a:off x="163006" y="802346"/>
            <a:ext cx="3642849" cy="669007"/>
          </a:xfrm>
          <a:prstGeom prst="roundRect">
            <a:avLst>
              <a:gd name="adj" fmla="val 50000"/>
            </a:avLst>
          </a:prstGeom>
          <a:solidFill>
            <a:srgbClr val="E2F0D9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4. </a:t>
            </a:r>
            <a:r>
              <a:rPr lang="ko-KR" altLang="en-US" sz="1400" b="1" dirty="0" err="1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교육지원청</a:t>
            </a:r>
            <a:r>
              <a:rPr lang="ko-KR" altLang="en-US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– </a:t>
            </a:r>
            <a:r>
              <a:rPr lang="ko-KR" altLang="en-US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검사결과관리</a:t>
            </a:r>
            <a:endParaRPr lang="en-US" altLang="ko-KR" sz="1600" b="1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66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r>
              <a:rPr lang="en-US" altLang="ko-KR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4.4. </a:t>
            </a:r>
            <a:r>
              <a:rPr lang="ko-KR" altLang="en-US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학교별조치결과마감현황</a:t>
            </a:r>
            <a:r>
              <a:rPr lang="en-US" altLang="ko-KR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(3/3)</a:t>
            </a:r>
            <a:endParaRPr lang="ko-KR" altLang="en-US" b="1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66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cxnSp>
        <p:nvCxnSpPr>
          <p:cNvPr id="41" name="꺾인 연결선 40"/>
          <p:cNvCxnSpPr>
            <a:stCxn id="34" idx="2"/>
          </p:cNvCxnSpPr>
          <p:nvPr/>
        </p:nvCxnSpPr>
        <p:spPr>
          <a:xfrm rot="5400000">
            <a:off x="7625787" y="2782039"/>
            <a:ext cx="1339075" cy="2508887"/>
          </a:xfrm>
          <a:prstGeom prst="bentConnector2">
            <a:avLst/>
          </a:prstGeom>
          <a:ln w="25400">
            <a:solidFill>
              <a:srgbClr val="FD531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사각형: 둥근 모서리 81">
            <a:extLst>
              <a:ext uri="{FF2B5EF4-FFF2-40B4-BE49-F238E27FC236}">
                <a16:creationId xmlns:a16="http://schemas.microsoft.com/office/drawing/2014/main" xmlns="" id="{E908EED5-9D07-442C-87CA-697451B62CB7}"/>
              </a:ext>
            </a:extLst>
          </p:cNvPr>
          <p:cNvSpPr/>
          <p:nvPr/>
        </p:nvSpPr>
        <p:spPr>
          <a:xfrm>
            <a:off x="3970021" y="802347"/>
            <a:ext cx="5662930" cy="550546"/>
          </a:xfrm>
          <a:prstGeom prst="roundRect">
            <a:avLst>
              <a:gd name="adj" fmla="val 6492"/>
            </a:avLst>
          </a:prstGeom>
          <a:solidFill>
            <a:schemeClr val="bg1"/>
          </a:solidFill>
          <a:ln w="6350">
            <a:solidFill>
              <a:schemeClr val="bg1">
                <a:lumMod val="75000"/>
              </a:schemeClr>
            </a:solidFill>
          </a:ln>
          <a:effectLst>
            <a:outerShdw blurRad="889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defTabSz="1090746" fontAlgn="ctr" latinLnBrk="0">
              <a:buClr>
                <a:srgbClr val="336699"/>
              </a:buClr>
              <a:defRPr/>
            </a:pPr>
            <a:endParaRPr kumimoji="1" lang="en-US" altLang="ko-KR" sz="200" b="1" kern="0" dirty="0">
              <a:ln w="0">
                <a:solidFill>
                  <a:srgbClr val="0B4355">
                    <a:alpha val="5000"/>
                  </a:srgbClr>
                </a:solidFill>
              </a:ln>
              <a:solidFill>
                <a:srgbClr val="C00000"/>
              </a:solidFill>
              <a:latin typeface="나눔바른고딕" panose="020B0600000101010101" charset="-127"/>
              <a:ea typeface="나눔바른고딕" panose="020B0600000101010101" charset="-127"/>
              <a:sym typeface="Wingdings" pitchFamily="2" charset="2"/>
            </a:endParaRPr>
          </a:p>
        </p:txBody>
      </p:sp>
      <p:grpSp>
        <p:nvGrpSpPr>
          <p:cNvPr id="49" name="그룹 48"/>
          <p:cNvGrpSpPr/>
          <p:nvPr/>
        </p:nvGrpSpPr>
        <p:grpSpPr>
          <a:xfrm>
            <a:off x="4095750" y="907605"/>
            <a:ext cx="5435599" cy="364742"/>
            <a:chOff x="5461648" y="907605"/>
            <a:chExt cx="4069701" cy="364742"/>
          </a:xfrm>
        </p:grpSpPr>
        <p:cxnSp>
          <p:nvCxnSpPr>
            <p:cNvPr id="50" name="직선 화살표 연결선 49"/>
            <p:cNvCxnSpPr/>
            <p:nvPr/>
          </p:nvCxnSpPr>
          <p:spPr>
            <a:xfrm>
              <a:off x="6129798" y="1109350"/>
              <a:ext cx="146579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직선 화살표 연결선 50"/>
            <p:cNvCxnSpPr/>
            <p:nvPr/>
          </p:nvCxnSpPr>
          <p:spPr>
            <a:xfrm>
              <a:off x="7059723" y="1109350"/>
              <a:ext cx="146579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2" name="그룹 51"/>
            <p:cNvGrpSpPr/>
            <p:nvPr/>
          </p:nvGrpSpPr>
          <p:grpSpPr>
            <a:xfrm>
              <a:off x="5461648" y="907606"/>
              <a:ext cx="700613" cy="364740"/>
              <a:chOff x="6497545" y="907606"/>
              <a:chExt cx="687056" cy="364740"/>
            </a:xfrm>
          </p:grpSpPr>
          <p:sp>
            <p:nvSpPr>
              <p:cNvPr id="67" name="Rectangle 113"/>
              <p:cNvSpPr>
                <a:spLocks noChangeArrowheads="1"/>
              </p:cNvSpPr>
              <p:nvPr/>
            </p:nvSpPr>
            <p:spPr bwMode="auto">
              <a:xfrm>
                <a:off x="6497547" y="1076885"/>
                <a:ext cx="687054" cy="195461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조치결과통계및제출</a:t>
                </a:r>
                <a:endParaRPr lang="ko-KR" altLang="en-US" sz="7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  <p:sp>
            <p:nvSpPr>
              <p:cNvPr id="68" name="Rectangle 113"/>
              <p:cNvSpPr>
                <a:spLocks noChangeArrowheads="1"/>
              </p:cNvSpPr>
              <p:nvPr/>
            </p:nvSpPr>
            <p:spPr bwMode="auto">
              <a:xfrm>
                <a:off x="6497545" y="907606"/>
                <a:ext cx="687056" cy="169279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</a:t>
                </a:r>
                <a:r>
                  <a:rPr lang="en-US" altLang="ko-KR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cxnSp>
          <p:nvCxnSpPr>
            <p:cNvPr id="53" name="직선 화살표 연결선 52"/>
            <p:cNvCxnSpPr/>
            <p:nvPr/>
          </p:nvCxnSpPr>
          <p:spPr>
            <a:xfrm>
              <a:off x="7984415" y="1109350"/>
              <a:ext cx="146579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4" name="그룹 53"/>
            <p:cNvGrpSpPr/>
            <p:nvPr/>
          </p:nvGrpSpPr>
          <p:grpSpPr>
            <a:xfrm>
              <a:off x="7206303" y="907605"/>
              <a:ext cx="816483" cy="364740"/>
              <a:chOff x="8096684" y="907605"/>
              <a:chExt cx="687056" cy="364740"/>
            </a:xfrm>
          </p:grpSpPr>
          <p:sp>
            <p:nvSpPr>
              <p:cNvPr id="65" name="Rectangle 113"/>
              <p:cNvSpPr>
                <a:spLocks noChangeArrowheads="1"/>
              </p:cNvSpPr>
              <p:nvPr/>
            </p:nvSpPr>
            <p:spPr bwMode="auto">
              <a:xfrm>
                <a:off x="8096685" y="1076883"/>
                <a:ext cx="68705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ko-KR" altLang="en-US" sz="7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학교급별조치결과통계</a:t>
                </a:r>
                <a:endParaRPr lang="ko-KR" altLang="en-US" sz="7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  <p:sp>
            <p:nvSpPr>
              <p:cNvPr id="66" name="Rectangle 113"/>
              <p:cNvSpPr>
                <a:spLocks noChangeArrowheads="1"/>
              </p:cNvSpPr>
              <p:nvPr/>
            </p:nvSpPr>
            <p:spPr bwMode="auto">
              <a:xfrm>
                <a:off x="8096684" y="907605"/>
                <a:ext cx="687056" cy="16927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ctr"/>
                <a:r>
                  <a:rPr lang="ko-KR" altLang="en-US" sz="800" kern="600" dirty="0" err="1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kern="6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kern="6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</a:t>
                </a:r>
                <a:r>
                  <a:rPr lang="en-US" altLang="ko-KR" sz="800" kern="6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kern="6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지원</a:t>
                </a:r>
                <a:r>
                  <a:rPr lang="en-US" altLang="ko-KR" sz="800" kern="6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r>
                  <a:rPr lang="ko-KR" altLang="en-US" sz="800" kern="6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청</a:t>
                </a:r>
                <a:r>
                  <a:rPr lang="en-US" altLang="ko-KR" sz="800" kern="6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kern="6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grpSp>
          <p:nvGrpSpPr>
            <p:cNvPr id="55" name="그룹 54"/>
            <p:cNvGrpSpPr/>
            <p:nvPr/>
          </p:nvGrpSpPr>
          <p:grpSpPr>
            <a:xfrm>
              <a:off x="6276040" y="907607"/>
              <a:ext cx="816483" cy="364740"/>
              <a:chOff x="7298520" y="907607"/>
              <a:chExt cx="687056" cy="364740"/>
            </a:xfrm>
          </p:grpSpPr>
          <p:sp>
            <p:nvSpPr>
              <p:cNvPr id="63" name="Rectangle 113"/>
              <p:cNvSpPr>
                <a:spLocks noChangeArrowheads="1"/>
              </p:cNvSpPr>
              <p:nvPr/>
            </p:nvSpPr>
            <p:spPr bwMode="auto">
              <a:xfrm>
                <a:off x="7298521" y="1076885"/>
                <a:ext cx="68705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dirty="0" err="1">
                    <a:solidFill>
                      <a:srgbClr val="000000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학교별조치결과마감현황</a:t>
                </a:r>
                <a:endParaRPr lang="ko-KR" altLang="en-US" sz="700" dirty="0">
                  <a:solidFill>
                    <a:srgbClr val="000000"/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  <p:sp>
            <p:nvSpPr>
              <p:cNvPr id="64" name="Rectangle 113"/>
              <p:cNvSpPr>
                <a:spLocks noChangeArrowheads="1"/>
              </p:cNvSpPr>
              <p:nvPr/>
            </p:nvSpPr>
            <p:spPr bwMode="auto">
              <a:xfrm>
                <a:off x="7298520" y="907607"/>
                <a:ext cx="687056" cy="169278"/>
              </a:xfrm>
              <a:prstGeom prst="rect">
                <a:avLst/>
              </a:prstGeom>
              <a:solidFill>
                <a:srgbClr val="006600"/>
              </a:solidFill>
              <a:ln>
                <a:solidFill>
                  <a:srgbClr val="006600"/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b="1" dirty="0" err="1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b="1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b="1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</a:t>
                </a:r>
                <a:r>
                  <a:rPr lang="en-US" altLang="ko-KR" sz="800" b="1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b="1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지원</a:t>
                </a:r>
                <a:r>
                  <a:rPr lang="en-US" altLang="ko-KR" sz="800" b="1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r>
                  <a:rPr lang="ko-KR" altLang="en-US" sz="800" b="1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청</a:t>
                </a:r>
                <a:r>
                  <a:rPr lang="en-US" altLang="ko-KR" sz="800" b="1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b="1" dirty="0">
                  <a:solidFill>
                    <a:schemeClr val="bg1"/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grpSp>
          <p:nvGrpSpPr>
            <p:cNvPr id="56" name="그룹 55"/>
            <p:cNvGrpSpPr/>
            <p:nvPr/>
          </p:nvGrpSpPr>
          <p:grpSpPr>
            <a:xfrm>
              <a:off x="8886587" y="907605"/>
              <a:ext cx="644762" cy="364740"/>
              <a:chOff x="8885570" y="907605"/>
              <a:chExt cx="687057" cy="364740"/>
            </a:xfrm>
          </p:grpSpPr>
          <p:sp>
            <p:nvSpPr>
              <p:cNvPr id="61" name="Rectangle 113"/>
              <p:cNvSpPr>
                <a:spLocks noChangeArrowheads="1"/>
              </p:cNvSpPr>
              <p:nvPr/>
            </p:nvSpPr>
            <p:spPr bwMode="auto">
              <a:xfrm>
                <a:off x="8885572" y="1076883"/>
                <a:ext cx="68705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ko-KR" altLang="en-US" sz="7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조치결과통계표</a:t>
                </a:r>
              </a:p>
            </p:txBody>
          </p:sp>
          <p:sp>
            <p:nvSpPr>
              <p:cNvPr id="62" name="Rectangle 113"/>
              <p:cNvSpPr>
                <a:spLocks noChangeArrowheads="1"/>
              </p:cNvSpPr>
              <p:nvPr/>
            </p:nvSpPr>
            <p:spPr bwMode="auto">
              <a:xfrm>
                <a:off x="8885570" y="907605"/>
                <a:ext cx="687056" cy="16927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ko-KR" altLang="en-US" sz="8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교육부</a:t>
                </a:r>
                <a:r>
                  <a:rPr lang="en-US" altLang="ko-KR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cxnSp>
          <p:nvCxnSpPr>
            <p:cNvPr id="57" name="직선 화살표 연결선 56"/>
            <p:cNvCxnSpPr/>
            <p:nvPr/>
          </p:nvCxnSpPr>
          <p:spPr>
            <a:xfrm>
              <a:off x="8740008" y="1109350"/>
              <a:ext cx="146579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8" name="그룹 57"/>
            <p:cNvGrpSpPr/>
            <p:nvPr/>
          </p:nvGrpSpPr>
          <p:grpSpPr>
            <a:xfrm>
              <a:off x="8130994" y="907605"/>
              <a:ext cx="644762" cy="364740"/>
              <a:chOff x="8885570" y="907605"/>
              <a:chExt cx="687057" cy="364740"/>
            </a:xfrm>
          </p:grpSpPr>
          <p:sp>
            <p:nvSpPr>
              <p:cNvPr id="59" name="Rectangle 113"/>
              <p:cNvSpPr>
                <a:spLocks noChangeArrowheads="1"/>
              </p:cNvSpPr>
              <p:nvPr/>
            </p:nvSpPr>
            <p:spPr bwMode="auto">
              <a:xfrm>
                <a:off x="8885572" y="1076883"/>
                <a:ext cx="68705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ko-KR" altLang="en-US" sz="7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조치결과마감처리</a:t>
                </a:r>
              </a:p>
            </p:txBody>
          </p:sp>
          <p:sp>
            <p:nvSpPr>
              <p:cNvPr id="60" name="Rectangle 113"/>
              <p:cNvSpPr>
                <a:spLocks noChangeArrowheads="1"/>
              </p:cNvSpPr>
              <p:nvPr/>
            </p:nvSpPr>
            <p:spPr bwMode="auto">
              <a:xfrm>
                <a:off x="8885570" y="907605"/>
                <a:ext cx="687056" cy="16927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ko-KR" altLang="en-US" sz="8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교육청</a:t>
                </a:r>
                <a:r>
                  <a:rPr lang="en-US" altLang="ko-KR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</p:grpSp>
      <p:sp>
        <p:nvSpPr>
          <p:cNvPr id="34" name="직사각형 33"/>
          <p:cNvSpPr/>
          <p:nvPr/>
        </p:nvSpPr>
        <p:spPr>
          <a:xfrm>
            <a:off x="9466584" y="2962970"/>
            <a:ext cx="166366" cy="403975"/>
          </a:xfrm>
          <a:prstGeom prst="rect">
            <a:avLst/>
          </a:prstGeom>
          <a:noFill/>
          <a:ln w="25400">
            <a:solidFill>
              <a:srgbClr val="FD531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6" name="타원 35"/>
          <p:cNvSpPr/>
          <p:nvPr/>
        </p:nvSpPr>
        <p:spPr>
          <a:xfrm>
            <a:off x="9375144" y="2863575"/>
            <a:ext cx="182880" cy="182880"/>
          </a:xfrm>
          <a:prstGeom prst="ellipse">
            <a:avLst/>
          </a:prstGeom>
          <a:solidFill>
            <a:srgbClr val="FD5312"/>
          </a:solidFill>
          <a:ln w="25400">
            <a:solidFill>
              <a:srgbClr val="FD531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b="1" dirty="0">
                <a:latin typeface="+mn-ea"/>
              </a:rPr>
              <a:t>2</a:t>
            </a:r>
            <a:endParaRPr lang="ko-KR" altLang="en-US" sz="1100" b="1" dirty="0">
              <a:latin typeface="+mn-ea"/>
            </a:endParaRPr>
          </a:p>
        </p:txBody>
      </p:sp>
      <p:sp>
        <p:nvSpPr>
          <p:cNvPr id="29" name="직사각형 28">
            <a:extLst>
              <a:ext uri="{FF2B5EF4-FFF2-40B4-BE49-F238E27FC236}">
                <a16:creationId xmlns:a16="http://schemas.microsoft.com/office/drawing/2014/main" xmlns="" id="{7E13B21E-D9E5-4BE6-AB9C-ADCDEF6AE8BD}"/>
              </a:ext>
            </a:extLst>
          </p:cNvPr>
          <p:cNvSpPr/>
          <p:nvPr/>
        </p:nvSpPr>
        <p:spPr>
          <a:xfrm>
            <a:off x="340635" y="6087967"/>
            <a:ext cx="6599008" cy="203133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②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조치결과 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미마감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학교 목록을 조회함</a:t>
            </a:r>
          </a:p>
        </p:txBody>
      </p:sp>
    </p:spTree>
    <p:extLst>
      <p:ext uri="{BB962C8B-B14F-4D97-AF65-F5344CB8AC3E}">
        <p14:creationId xmlns:p14="http://schemas.microsoft.com/office/powerpoint/2010/main" val="3641672098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그림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9300" y="1779588"/>
            <a:ext cx="9360000" cy="4199352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</p:pic>
      <p:sp>
        <p:nvSpPr>
          <p:cNvPr id="93" name="TextBox 4">
            <a:extLst>
              <a:ext uri="{FF2B5EF4-FFF2-40B4-BE49-F238E27FC236}">
                <a16:creationId xmlns:a16="http://schemas.microsoft.com/office/drawing/2014/main" xmlns="" id="{B2A2134E-34A5-422C-8D66-092F6558A4F0}"/>
              </a:ext>
            </a:extLst>
          </p:cNvPr>
          <p:cNvSpPr txBox="1"/>
          <p:nvPr/>
        </p:nvSpPr>
        <p:spPr>
          <a:xfrm>
            <a:off x="96327" y="39171"/>
            <a:ext cx="51569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000" b="1" spc="-70" dirty="0" err="1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교육지원청</a:t>
            </a:r>
            <a:r>
              <a:rPr lang="ko-KR" altLang="en-US" sz="2000" b="1" spc="-7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주요 업무처리 방법</a:t>
            </a:r>
          </a:p>
        </p:txBody>
      </p:sp>
      <p:sp>
        <p:nvSpPr>
          <p:cNvPr id="14" name="모서리가 둥근 직사각형 13">
            <a:extLst>
              <a:ext uri="{FF2B5EF4-FFF2-40B4-BE49-F238E27FC236}">
                <a16:creationId xmlns:a16="http://schemas.microsoft.com/office/drawing/2014/main" xmlns="" id="{A48839FD-54EA-214C-BE98-4BDD2DF3094C}"/>
              </a:ext>
            </a:extLst>
          </p:cNvPr>
          <p:cNvSpPr/>
          <p:nvPr/>
        </p:nvSpPr>
        <p:spPr>
          <a:xfrm>
            <a:off x="163006" y="802346"/>
            <a:ext cx="3642849" cy="669007"/>
          </a:xfrm>
          <a:prstGeom prst="roundRect">
            <a:avLst>
              <a:gd name="adj" fmla="val 50000"/>
            </a:avLst>
          </a:prstGeom>
          <a:solidFill>
            <a:srgbClr val="E2F0D9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4. </a:t>
            </a:r>
            <a:r>
              <a:rPr lang="ko-KR" altLang="en-US" sz="1400" b="1" dirty="0" err="1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교육지원청</a:t>
            </a:r>
            <a:r>
              <a:rPr lang="ko-KR" altLang="en-US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– </a:t>
            </a:r>
            <a:r>
              <a:rPr lang="ko-KR" altLang="en-US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검사결과관리</a:t>
            </a:r>
            <a:endParaRPr lang="en-US" altLang="ko-KR" sz="1600" b="1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66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r>
              <a:rPr lang="en-US" altLang="ko-KR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4.5. </a:t>
            </a:r>
            <a:r>
              <a:rPr lang="ko-KR" altLang="en-US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학교별조치결과조회</a:t>
            </a:r>
          </a:p>
        </p:txBody>
      </p:sp>
      <p:sp>
        <p:nvSpPr>
          <p:cNvPr id="44" name="직사각형 43"/>
          <p:cNvSpPr/>
          <p:nvPr/>
        </p:nvSpPr>
        <p:spPr>
          <a:xfrm>
            <a:off x="1576418" y="3641032"/>
            <a:ext cx="486291" cy="1868227"/>
          </a:xfrm>
          <a:prstGeom prst="rect">
            <a:avLst/>
          </a:prstGeom>
          <a:noFill/>
          <a:ln w="25400">
            <a:solidFill>
              <a:srgbClr val="FD531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직사각형 12">
            <a:extLst>
              <a:ext uri="{FF2B5EF4-FFF2-40B4-BE49-F238E27FC236}">
                <a16:creationId xmlns:a16="http://schemas.microsoft.com/office/drawing/2014/main" xmlns="" id="{7E13B21E-D9E5-4BE6-AB9C-ADCDEF6AE8BD}"/>
              </a:ext>
            </a:extLst>
          </p:cNvPr>
          <p:cNvSpPr/>
          <p:nvPr/>
        </p:nvSpPr>
        <p:spPr>
          <a:xfrm>
            <a:off x="340635" y="6087967"/>
            <a:ext cx="5635622" cy="203133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해당 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교육지원청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자료가 조회되며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, 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조치결과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마감을 완료한 학교별 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조치결과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통계자료를 조회함</a:t>
            </a:r>
          </a:p>
        </p:txBody>
      </p:sp>
    </p:spTree>
    <p:extLst>
      <p:ext uri="{BB962C8B-B14F-4D97-AF65-F5344CB8AC3E}">
        <p14:creationId xmlns:p14="http://schemas.microsoft.com/office/powerpoint/2010/main" val="2475178115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그림 3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4070" y="1780858"/>
            <a:ext cx="9360000" cy="4199352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</p:pic>
      <p:sp>
        <p:nvSpPr>
          <p:cNvPr id="93" name="TextBox 4">
            <a:extLst>
              <a:ext uri="{FF2B5EF4-FFF2-40B4-BE49-F238E27FC236}">
                <a16:creationId xmlns:a16="http://schemas.microsoft.com/office/drawing/2014/main" xmlns="" id="{B2A2134E-34A5-422C-8D66-092F6558A4F0}"/>
              </a:ext>
            </a:extLst>
          </p:cNvPr>
          <p:cNvSpPr txBox="1"/>
          <p:nvPr/>
        </p:nvSpPr>
        <p:spPr>
          <a:xfrm>
            <a:off x="96327" y="39171"/>
            <a:ext cx="51569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000" b="1" spc="-70" dirty="0" err="1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교육지원청</a:t>
            </a:r>
            <a:r>
              <a:rPr lang="ko-KR" altLang="en-US" sz="2000" b="1" spc="-7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주요 업무처리 방법</a:t>
            </a:r>
          </a:p>
        </p:txBody>
      </p:sp>
      <p:sp>
        <p:nvSpPr>
          <p:cNvPr id="14" name="모서리가 둥근 직사각형 13">
            <a:extLst>
              <a:ext uri="{FF2B5EF4-FFF2-40B4-BE49-F238E27FC236}">
                <a16:creationId xmlns:a16="http://schemas.microsoft.com/office/drawing/2014/main" xmlns="" id="{A48839FD-54EA-214C-BE98-4BDD2DF3094C}"/>
              </a:ext>
            </a:extLst>
          </p:cNvPr>
          <p:cNvSpPr/>
          <p:nvPr/>
        </p:nvSpPr>
        <p:spPr>
          <a:xfrm>
            <a:off x="163006" y="802346"/>
            <a:ext cx="3642849" cy="669007"/>
          </a:xfrm>
          <a:prstGeom prst="roundRect">
            <a:avLst>
              <a:gd name="adj" fmla="val 50000"/>
            </a:avLst>
          </a:prstGeom>
          <a:solidFill>
            <a:srgbClr val="E2F0D9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4. </a:t>
            </a:r>
            <a:r>
              <a:rPr lang="ko-KR" altLang="en-US" sz="1400" b="1" dirty="0" err="1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교육지원청</a:t>
            </a:r>
            <a:r>
              <a:rPr lang="ko-KR" altLang="en-US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– </a:t>
            </a:r>
            <a:r>
              <a:rPr lang="ko-KR" altLang="en-US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검사결과관리</a:t>
            </a:r>
            <a:endParaRPr lang="en-US" altLang="ko-KR" sz="1600" b="1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66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r>
              <a:rPr lang="en-US" altLang="ko-KR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4.6. </a:t>
            </a:r>
            <a:r>
              <a:rPr lang="ko-KR" altLang="en-US" b="1" dirty="0" err="1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학교급별조치결과통계</a:t>
            </a:r>
            <a:r>
              <a:rPr lang="en-US" altLang="ko-KR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(1/2)</a:t>
            </a:r>
            <a:endParaRPr lang="ko-KR" altLang="en-US" b="1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66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38" name="사각형: 둥근 모서리 81">
            <a:extLst>
              <a:ext uri="{FF2B5EF4-FFF2-40B4-BE49-F238E27FC236}">
                <a16:creationId xmlns:a16="http://schemas.microsoft.com/office/drawing/2014/main" xmlns="" id="{E908EED5-9D07-442C-87CA-697451B62CB7}"/>
              </a:ext>
            </a:extLst>
          </p:cNvPr>
          <p:cNvSpPr/>
          <p:nvPr/>
        </p:nvSpPr>
        <p:spPr>
          <a:xfrm>
            <a:off x="3970021" y="802347"/>
            <a:ext cx="5662930" cy="550546"/>
          </a:xfrm>
          <a:prstGeom prst="roundRect">
            <a:avLst>
              <a:gd name="adj" fmla="val 6492"/>
            </a:avLst>
          </a:prstGeom>
          <a:solidFill>
            <a:schemeClr val="bg1"/>
          </a:solidFill>
          <a:ln w="6350">
            <a:solidFill>
              <a:schemeClr val="bg1">
                <a:lumMod val="75000"/>
              </a:schemeClr>
            </a:solidFill>
          </a:ln>
          <a:effectLst>
            <a:outerShdw blurRad="889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defTabSz="1090746" fontAlgn="ctr" latinLnBrk="0">
              <a:buClr>
                <a:srgbClr val="336699"/>
              </a:buClr>
              <a:defRPr/>
            </a:pPr>
            <a:endParaRPr kumimoji="1" lang="en-US" altLang="ko-KR" sz="200" b="1" kern="0" dirty="0">
              <a:ln w="0">
                <a:solidFill>
                  <a:srgbClr val="0B4355">
                    <a:alpha val="5000"/>
                  </a:srgbClr>
                </a:solidFill>
              </a:ln>
              <a:solidFill>
                <a:srgbClr val="C00000"/>
              </a:solidFill>
              <a:latin typeface="나눔바른고딕" panose="020B0600000101010101" charset="-127"/>
              <a:ea typeface="나눔바른고딕" panose="020B0600000101010101" charset="-127"/>
              <a:sym typeface="Wingdings" pitchFamily="2" charset="2"/>
            </a:endParaRPr>
          </a:p>
        </p:txBody>
      </p:sp>
      <p:grpSp>
        <p:nvGrpSpPr>
          <p:cNvPr id="39" name="그룹 38"/>
          <p:cNvGrpSpPr/>
          <p:nvPr/>
        </p:nvGrpSpPr>
        <p:grpSpPr>
          <a:xfrm>
            <a:off x="4095750" y="907605"/>
            <a:ext cx="5435599" cy="364742"/>
            <a:chOff x="5461648" y="907605"/>
            <a:chExt cx="4069701" cy="364742"/>
          </a:xfrm>
        </p:grpSpPr>
        <p:cxnSp>
          <p:nvCxnSpPr>
            <p:cNvPr id="42" name="직선 화살표 연결선 41"/>
            <p:cNvCxnSpPr/>
            <p:nvPr/>
          </p:nvCxnSpPr>
          <p:spPr>
            <a:xfrm>
              <a:off x="6129798" y="1109350"/>
              <a:ext cx="146579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직선 화살표 연결선 42"/>
            <p:cNvCxnSpPr/>
            <p:nvPr/>
          </p:nvCxnSpPr>
          <p:spPr>
            <a:xfrm>
              <a:off x="7059723" y="1109350"/>
              <a:ext cx="146579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4" name="그룹 43"/>
            <p:cNvGrpSpPr/>
            <p:nvPr/>
          </p:nvGrpSpPr>
          <p:grpSpPr>
            <a:xfrm>
              <a:off x="5461648" y="907606"/>
              <a:ext cx="700613" cy="364740"/>
              <a:chOff x="6497545" y="907606"/>
              <a:chExt cx="687056" cy="364740"/>
            </a:xfrm>
          </p:grpSpPr>
          <p:sp>
            <p:nvSpPr>
              <p:cNvPr id="61" name="Rectangle 113"/>
              <p:cNvSpPr>
                <a:spLocks noChangeArrowheads="1"/>
              </p:cNvSpPr>
              <p:nvPr/>
            </p:nvSpPr>
            <p:spPr bwMode="auto">
              <a:xfrm>
                <a:off x="6497547" y="1076885"/>
                <a:ext cx="687054" cy="195461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조치결과통계및제출</a:t>
                </a:r>
                <a:endParaRPr lang="ko-KR" altLang="en-US" sz="7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  <p:sp>
            <p:nvSpPr>
              <p:cNvPr id="62" name="Rectangle 113"/>
              <p:cNvSpPr>
                <a:spLocks noChangeArrowheads="1"/>
              </p:cNvSpPr>
              <p:nvPr/>
            </p:nvSpPr>
            <p:spPr bwMode="auto">
              <a:xfrm>
                <a:off x="6497545" y="907606"/>
                <a:ext cx="687056" cy="169279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</a:t>
                </a:r>
                <a:r>
                  <a:rPr lang="en-US" altLang="ko-KR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cxnSp>
          <p:nvCxnSpPr>
            <p:cNvPr id="47" name="직선 화살표 연결선 46"/>
            <p:cNvCxnSpPr/>
            <p:nvPr/>
          </p:nvCxnSpPr>
          <p:spPr>
            <a:xfrm>
              <a:off x="7984415" y="1109350"/>
              <a:ext cx="146579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8" name="그룹 47"/>
            <p:cNvGrpSpPr/>
            <p:nvPr/>
          </p:nvGrpSpPr>
          <p:grpSpPr>
            <a:xfrm>
              <a:off x="7206303" y="907605"/>
              <a:ext cx="816483" cy="364740"/>
              <a:chOff x="8096684" y="907605"/>
              <a:chExt cx="687056" cy="364740"/>
            </a:xfrm>
          </p:grpSpPr>
          <p:sp>
            <p:nvSpPr>
              <p:cNvPr id="59" name="Rectangle 113"/>
              <p:cNvSpPr>
                <a:spLocks noChangeArrowheads="1"/>
              </p:cNvSpPr>
              <p:nvPr/>
            </p:nvSpPr>
            <p:spPr bwMode="auto">
              <a:xfrm>
                <a:off x="8096685" y="1076883"/>
                <a:ext cx="68705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dirty="0" err="1">
                    <a:solidFill>
                      <a:srgbClr val="000000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학교급별조치결과통계</a:t>
                </a:r>
                <a:endParaRPr lang="ko-KR" altLang="en-US" sz="700" dirty="0">
                  <a:solidFill>
                    <a:srgbClr val="000000"/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  <p:sp>
            <p:nvSpPr>
              <p:cNvPr id="60" name="Rectangle 113"/>
              <p:cNvSpPr>
                <a:spLocks noChangeArrowheads="1"/>
              </p:cNvSpPr>
              <p:nvPr/>
            </p:nvSpPr>
            <p:spPr bwMode="auto">
              <a:xfrm>
                <a:off x="8096684" y="907605"/>
                <a:ext cx="687056" cy="169278"/>
              </a:xfrm>
              <a:prstGeom prst="rect">
                <a:avLst/>
              </a:prstGeom>
              <a:solidFill>
                <a:srgbClr val="006600"/>
              </a:solidFill>
              <a:ln>
                <a:solidFill>
                  <a:srgbClr val="006600"/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b="1" dirty="0" err="1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b="1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b="1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</a:t>
                </a:r>
                <a:r>
                  <a:rPr lang="en-US" altLang="ko-KR" sz="800" b="1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b="1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지원</a:t>
                </a:r>
                <a:r>
                  <a:rPr lang="en-US" altLang="ko-KR" sz="800" b="1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r>
                  <a:rPr lang="ko-KR" altLang="en-US" sz="800" b="1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청</a:t>
                </a:r>
                <a:r>
                  <a:rPr lang="en-US" altLang="ko-KR" sz="800" b="1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b="1" dirty="0">
                  <a:solidFill>
                    <a:schemeClr val="bg1"/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grpSp>
          <p:nvGrpSpPr>
            <p:cNvPr id="49" name="그룹 48"/>
            <p:cNvGrpSpPr/>
            <p:nvPr/>
          </p:nvGrpSpPr>
          <p:grpSpPr>
            <a:xfrm>
              <a:off x="6276040" y="907607"/>
              <a:ext cx="816483" cy="364740"/>
              <a:chOff x="7298520" y="907607"/>
              <a:chExt cx="687056" cy="364740"/>
            </a:xfrm>
          </p:grpSpPr>
          <p:sp>
            <p:nvSpPr>
              <p:cNvPr id="57" name="Rectangle 113"/>
              <p:cNvSpPr>
                <a:spLocks noChangeArrowheads="1"/>
              </p:cNvSpPr>
              <p:nvPr/>
            </p:nvSpPr>
            <p:spPr bwMode="auto">
              <a:xfrm>
                <a:off x="7298521" y="1076885"/>
                <a:ext cx="68705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학교별조치결과마감현황</a:t>
                </a:r>
                <a:endParaRPr lang="ko-KR" altLang="en-US" sz="7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  <p:sp>
            <p:nvSpPr>
              <p:cNvPr id="58" name="Rectangle 113"/>
              <p:cNvSpPr>
                <a:spLocks noChangeArrowheads="1"/>
              </p:cNvSpPr>
              <p:nvPr/>
            </p:nvSpPr>
            <p:spPr bwMode="auto">
              <a:xfrm>
                <a:off x="7298520" y="907607"/>
                <a:ext cx="687056" cy="16927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</a:t>
                </a:r>
                <a:r>
                  <a:rPr lang="en-US" altLang="ko-KR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지원</a:t>
                </a:r>
                <a:r>
                  <a:rPr lang="en-US" altLang="ko-KR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r>
                  <a:rPr lang="ko-KR" altLang="en-US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청</a:t>
                </a:r>
                <a:r>
                  <a:rPr lang="en-US" altLang="ko-KR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grpSp>
          <p:nvGrpSpPr>
            <p:cNvPr id="50" name="그룹 49"/>
            <p:cNvGrpSpPr/>
            <p:nvPr/>
          </p:nvGrpSpPr>
          <p:grpSpPr>
            <a:xfrm>
              <a:off x="8886587" y="907605"/>
              <a:ext cx="644762" cy="364740"/>
              <a:chOff x="8885570" y="907605"/>
              <a:chExt cx="687057" cy="364740"/>
            </a:xfrm>
          </p:grpSpPr>
          <p:sp>
            <p:nvSpPr>
              <p:cNvPr id="55" name="Rectangle 113"/>
              <p:cNvSpPr>
                <a:spLocks noChangeArrowheads="1"/>
              </p:cNvSpPr>
              <p:nvPr/>
            </p:nvSpPr>
            <p:spPr bwMode="auto">
              <a:xfrm>
                <a:off x="8885572" y="1076883"/>
                <a:ext cx="68705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ko-KR" altLang="en-US" sz="7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조치결과통계표</a:t>
                </a:r>
              </a:p>
            </p:txBody>
          </p:sp>
          <p:sp>
            <p:nvSpPr>
              <p:cNvPr id="56" name="Rectangle 113"/>
              <p:cNvSpPr>
                <a:spLocks noChangeArrowheads="1"/>
              </p:cNvSpPr>
              <p:nvPr/>
            </p:nvSpPr>
            <p:spPr bwMode="auto">
              <a:xfrm>
                <a:off x="8885570" y="907605"/>
                <a:ext cx="687056" cy="16927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ko-KR" altLang="en-US" sz="8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교육부</a:t>
                </a:r>
                <a:r>
                  <a:rPr lang="en-US" altLang="ko-KR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cxnSp>
          <p:nvCxnSpPr>
            <p:cNvPr id="51" name="직선 화살표 연결선 50"/>
            <p:cNvCxnSpPr/>
            <p:nvPr/>
          </p:nvCxnSpPr>
          <p:spPr>
            <a:xfrm>
              <a:off x="8740008" y="1109350"/>
              <a:ext cx="146579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2" name="그룹 51"/>
            <p:cNvGrpSpPr/>
            <p:nvPr/>
          </p:nvGrpSpPr>
          <p:grpSpPr>
            <a:xfrm>
              <a:off x="8130994" y="907605"/>
              <a:ext cx="644762" cy="364740"/>
              <a:chOff x="8885570" y="907605"/>
              <a:chExt cx="687057" cy="364740"/>
            </a:xfrm>
          </p:grpSpPr>
          <p:sp>
            <p:nvSpPr>
              <p:cNvPr id="53" name="Rectangle 113"/>
              <p:cNvSpPr>
                <a:spLocks noChangeArrowheads="1"/>
              </p:cNvSpPr>
              <p:nvPr/>
            </p:nvSpPr>
            <p:spPr bwMode="auto">
              <a:xfrm>
                <a:off x="8885572" y="1076883"/>
                <a:ext cx="68705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ko-KR" altLang="en-US" sz="7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조치결과마감처리</a:t>
                </a:r>
              </a:p>
            </p:txBody>
          </p:sp>
          <p:sp>
            <p:nvSpPr>
              <p:cNvPr id="54" name="Rectangle 113"/>
              <p:cNvSpPr>
                <a:spLocks noChangeArrowheads="1"/>
              </p:cNvSpPr>
              <p:nvPr/>
            </p:nvSpPr>
            <p:spPr bwMode="auto">
              <a:xfrm>
                <a:off x="8885570" y="907605"/>
                <a:ext cx="687056" cy="16927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ko-KR" altLang="en-US" sz="8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교육청</a:t>
                </a:r>
                <a:r>
                  <a:rPr lang="en-US" altLang="ko-KR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</p:grpSp>
      <p:sp>
        <p:nvSpPr>
          <p:cNvPr id="40" name="직사각형 39"/>
          <p:cNvSpPr/>
          <p:nvPr/>
        </p:nvSpPr>
        <p:spPr>
          <a:xfrm>
            <a:off x="9094034" y="2813306"/>
            <a:ext cx="533943" cy="197979"/>
          </a:xfrm>
          <a:prstGeom prst="rect">
            <a:avLst/>
          </a:prstGeom>
          <a:noFill/>
          <a:ln w="25400">
            <a:solidFill>
              <a:srgbClr val="FD531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6" name="타원 45"/>
          <p:cNvSpPr/>
          <p:nvPr/>
        </p:nvSpPr>
        <p:spPr>
          <a:xfrm>
            <a:off x="8996309" y="2714015"/>
            <a:ext cx="182880" cy="182880"/>
          </a:xfrm>
          <a:prstGeom prst="ellipse">
            <a:avLst/>
          </a:prstGeom>
          <a:solidFill>
            <a:srgbClr val="FD5312"/>
          </a:solidFill>
          <a:ln w="25400">
            <a:solidFill>
              <a:srgbClr val="FD531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b="1" dirty="0">
                <a:latin typeface="+mn-ea"/>
              </a:rPr>
              <a:t>1</a:t>
            </a:r>
            <a:endParaRPr lang="ko-KR" altLang="en-US" sz="1100" b="1" dirty="0">
              <a:latin typeface="+mn-ea"/>
            </a:endParaRPr>
          </a:p>
        </p:txBody>
      </p:sp>
      <p:sp>
        <p:nvSpPr>
          <p:cNvPr id="30" name="직사각형 29">
            <a:extLst>
              <a:ext uri="{FF2B5EF4-FFF2-40B4-BE49-F238E27FC236}">
                <a16:creationId xmlns:a16="http://schemas.microsoft.com/office/drawing/2014/main" xmlns="" id="{7E13B21E-D9E5-4BE6-AB9C-ADCDEF6AE8BD}"/>
              </a:ext>
            </a:extLst>
          </p:cNvPr>
          <p:cNvSpPr/>
          <p:nvPr/>
        </p:nvSpPr>
        <p:spPr>
          <a:xfrm>
            <a:off x="340635" y="6087967"/>
            <a:ext cx="5755365" cy="203133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000">
              <a:lnSpc>
                <a:spcPct val="120000"/>
              </a:lnSpc>
            </a:pP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① 해당 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교육지원청의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관할 학교 </a:t>
            </a:r>
            <a:r>
              <a:rPr lang="ko-KR" altLang="en-US" sz="1100" b="1" dirty="0" smtClean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조치결과 통계 조회 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후 시도교육청으로 마감 및 </a:t>
            </a:r>
            <a:r>
              <a:rPr lang="ko-KR" altLang="en-US" sz="1100" b="1" dirty="0" smtClean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제출함</a:t>
            </a:r>
            <a:endParaRPr lang="ko-KR" altLang="en-US" sz="1100" b="1" dirty="0">
              <a:ln>
                <a:solidFill>
                  <a:schemeClr val="tx1">
                    <a:lumMod val="85000"/>
                    <a:lumOff val="15000"/>
                    <a:alpha val="0"/>
                  </a:schemeClr>
                </a:solidFill>
              </a:ln>
              <a:solidFill>
                <a:srgbClr val="FD5312"/>
              </a:solidFill>
              <a:latin typeface="나눔바른고딕" panose="020B0600000101010101" charset="-127"/>
              <a:ea typeface="나눔바른고딕" panose="020B0600000101010101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710462766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2031" y="1776501"/>
            <a:ext cx="9360000" cy="4199352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</p:pic>
      <p:sp>
        <p:nvSpPr>
          <p:cNvPr id="93" name="TextBox 4">
            <a:extLst>
              <a:ext uri="{FF2B5EF4-FFF2-40B4-BE49-F238E27FC236}">
                <a16:creationId xmlns:a16="http://schemas.microsoft.com/office/drawing/2014/main" xmlns="" id="{B2A2134E-34A5-422C-8D66-092F6558A4F0}"/>
              </a:ext>
            </a:extLst>
          </p:cNvPr>
          <p:cNvSpPr txBox="1"/>
          <p:nvPr/>
        </p:nvSpPr>
        <p:spPr>
          <a:xfrm>
            <a:off x="96327" y="39171"/>
            <a:ext cx="51569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000" b="1" spc="-70" dirty="0" err="1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교육지원청</a:t>
            </a:r>
            <a:r>
              <a:rPr lang="ko-KR" altLang="en-US" sz="2000" b="1" spc="-7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주요 업무처리 방법</a:t>
            </a:r>
          </a:p>
        </p:txBody>
      </p:sp>
      <p:sp>
        <p:nvSpPr>
          <p:cNvPr id="14" name="모서리가 둥근 직사각형 13">
            <a:extLst>
              <a:ext uri="{FF2B5EF4-FFF2-40B4-BE49-F238E27FC236}">
                <a16:creationId xmlns:a16="http://schemas.microsoft.com/office/drawing/2014/main" xmlns="" id="{A48839FD-54EA-214C-BE98-4BDD2DF3094C}"/>
              </a:ext>
            </a:extLst>
          </p:cNvPr>
          <p:cNvSpPr/>
          <p:nvPr/>
        </p:nvSpPr>
        <p:spPr>
          <a:xfrm>
            <a:off x="163006" y="802346"/>
            <a:ext cx="3642849" cy="669007"/>
          </a:xfrm>
          <a:prstGeom prst="roundRect">
            <a:avLst>
              <a:gd name="adj" fmla="val 50000"/>
            </a:avLst>
          </a:prstGeom>
          <a:solidFill>
            <a:srgbClr val="E2F0D9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4. </a:t>
            </a:r>
            <a:r>
              <a:rPr lang="ko-KR" altLang="en-US" sz="1400" b="1" dirty="0" err="1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교육지원청</a:t>
            </a:r>
            <a:r>
              <a:rPr lang="ko-KR" altLang="en-US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– </a:t>
            </a:r>
            <a:r>
              <a:rPr lang="ko-KR" altLang="en-US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검사결과관리</a:t>
            </a:r>
            <a:endParaRPr lang="en-US" altLang="ko-KR" sz="1600" b="1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66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r>
              <a:rPr lang="en-US" altLang="ko-KR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4.6. </a:t>
            </a:r>
            <a:r>
              <a:rPr lang="ko-KR" altLang="en-US" b="1" dirty="0" err="1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학교급별조치결과통계</a:t>
            </a:r>
            <a:r>
              <a:rPr lang="en-US" altLang="ko-KR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(2/2)</a:t>
            </a:r>
            <a:endParaRPr lang="ko-KR" altLang="en-US" b="1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66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40" name="직사각형 39"/>
          <p:cNvSpPr/>
          <p:nvPr/>
        </p:nvSpPr>
        <p:spPr>
          <a:xfrm>
            <a:off x="1540330" y="2584626"/>
            <a:ext cx="1069667" cy="197979"/>
          </a:xfrm>
          <a:prstGeom prst="rect">
            <a:avLst/>
          </a:prstGeom>
          <a:noFill/>
          <a:ln w="25400">
            <a:solidFill>
              <a:srgbClr val="FD531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2" name="타원 41"/>
          <p:cNvSpPr/>
          <p:nvPr/>
        </p:nvSpPr>
        <p:spPr>
          <a:xfrm>
            <a:off x="1448890" y="2493186"/>
            <a:ext cx="182880" cy="182880"/>
          </a:xfrm>
          <a:prstGeom prst="ellipse">
            <a:avLst/>
          </a:prstGeom>
          <a:solidFill>
            <a:srgbClr val="FD5312"/>
          </a:solidFill>
          <a:ln w="25400">
            <a:solidFill>
              <a:srgbClr val="FD531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b="1" dirty="0">
                <a:latin typeface="+mn-ea"/>
              </a:rPr>
              <a:t>2</a:t>
            </a:r>
            <a:endParaRPr lang="ko-KR" altLang="en-US" sz="1100" b="1" dirty="0">
              <a:latin typeface="+mn-ea"/>
            </a:endParaRPr>
          </a:p>
        </p:txBody>
      </p:sp>
      <p:sp>
        <p:nvSpPr>
          <p:cNvPr id="39" name="사각형: 둥근 모서리 81">
            <a:extLst>
              <a:ext uri="{FF2B5EF4-FFF2-40B4-BE49-F238E27FC236}">
                <a16:creationId xmlns:a16="http://schemas.microsoft.com/office/drawing/2014/main" xmlns="" id="{E908EED5-9D07-442C-87CA-697451B62CB7}"/>
              </a:ext>
            </a:extLst>
          </p:cNvPr>
          <p:cNvSpPr/>
          <p:nvPr/>
        </p:nvSpPr>
        <p:spPr>
          <a:xfrm>
            <a:off x="3970021" y="802347"/>
            <a:ext cx="5662930" cy="550546"/>
          </a:xfrm>
          <a:prstGeom prst="roundRect">
            <a:avLst>
              <a:gd name="adj" fmla="val 6492"/>
            </a:avLst>
          </a:prstGeom>
          <a:solidFill>
            <a:schemeClr val="bg1"/>
          </a:solidFill>
          <a:ln w="6350">
            <a:solidFill>
              <a:schemeClr val="bg1">
                <a:lumMod val="75000"/>
              </a:schemeClr>
            </a:solidFill>
          </a:ln>
          <a:effectLst>
            <a:outerShdw blurRad="889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defTabSz="1090746" fontAlgn="ctr" latinLnBrk="0">
              <a:buClr>
                <a:srgbClr val="336699"/>
              </a:buClr>
              <a:defRPr/>
            </a:pPr>
            <a:endParaRPr kumimoji="1" lang="en-US" altLang="ko-KR" sz="200" b="1" kern="0" dirty="0">
              <a:ln w="0">
                <a:solidFill>
                  <a:srgbClr val="0B4355">
                    <a:alpha val="5000"/>
                  </a:srgbClr>
                </a:solidFill>
              </a:ln>
              <a:solidFill>
                <a:srgbClr val="C00000"/>
              </a:solidFill>
              <a:latin typeface="나눔바른고딕" panose="020B0600000101010101" charset="-127"/>
              <a:ea typeface="나눔바른고딕" panose="020B0600000101010101" charset="-127"/>
              <a:sym typeface="Wingdings" pitchFamily="2" charset="2"/>
            </a:endParaRPr>
          </a:p>
        </p:txBody>
      </p:sp>
      <p:grpSp>
        <p:nvGrpSpPr>
          <p:cNvPr id="43" name="그룹 42"/>
          <p:cNvGrpSpPr/>
          <p:nvPr/>
        </p:nvGrpSpPr>
        <p:grpSpPr>
          <a:xfrm>
            <a:off x="4095750" y="907605"/>
            <a:ext cx="5435599" cy="364742"/>
            <a:chOff x="5461648" y="907605"/>
            <a:chExt cx="4069701" cy="364742"/>
          </a:xfrm>
        </p:grpSpPr>
        <p:cxnSp>
          <p:nvCxnSpPr>
            <p:cNvPr id="44" name="직선 화살표 연결선 43"/>
            <p:cNvCxnSpPr/>
            <p:nvPr/>
          </p:nvCxnSpPr>
          <p:spPr>
            <a:xfrm>
              <a:off x="6129798" y="1109350"/>
              <a:ext cx="146579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직선 화살표 연결선 45"/>
            <p:cNvCxnSpPr/>
            <p:nvPr/>
          </p:nvCxnSpPr>
          <p:spPr>
            <a:xfrm>
              <a:off x="7059723" y="1109350"/>
              <a:ext cx="146579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7" name="그룹 46"/>
            <p:cNvGrpSpPr/>
            <p:nvPr/>
          </p:nvGrpSpPr>
          <p:grpSpPr>
            <a:xfrm>
              <a:off x="5461648" y="907606"/>
              <a:ext cx="700613" cy="364740"/>
              <a:chOff x="6497545" y="907606"/>
              <a:chExt cx="687056" cy="364740"/>
            </a:xfrm>
          </p:grpSpPr>
          <p:sp>
            <p:nvSpPr>
              <p:cNvPr id="62" name="Rectangle 113"/>
              <p:cNvSpPr>
                <a:spLocks noChangeArrowheads="1"/>
              </p:cNvSpPr>
              <p:nvPr/>
            </p:nvSpPr>
            <p:spPr bwMode="auto">
              <a:xfrm>
                <a:off x="6497547" y="1076885"/>
                <a:ext cx="687054" cy="195461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조치결과통계및제출</a:t>
                </a:r>
                <a:endParaRPr lang="ko-KR" altLang="en-US" sz="7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  <p:sp>
            <p:nvSpPr>
              <p:cNvPr id="63" name="Rectangle 113"/>
              <p:cNvSpPr>
                <a:spLocks noChangeArrowheads="1"/>
              </p:cNvSpPr>
              <p:nvPr/>
            </p:nvSpPr>
            <p:spPr bwMode="auto">
              <a:xfrm>
                <a:off x="6497545" y="907606"/>
                <a:ext cx="687056" cy="169279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</a:t>
                </a:r>
                <a:r>
                  <a:rPr lang="en-US" altLang="ko-KR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cxnSp>
          <p:nvCxnSpPr>
            <p:cNvPr id="48" name="직선 화살표 연결선 47"/>
            <p:cNvCxnSpPr/>
            <p:nvPr/>
          </p:nvCxnSpPr>
          <p:spPr>
            <a:xfrm>
              <a:off x="7984415" y="1109350"/>
              <a:ext cx="146579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9" name="그룹 48"/>
            <p:cNvGrpSpPr/>
            <p:nvPr/>
          </p:nvGrpSpPr>
          <p:grpSpPr>
            <a:xfrm>
              <a:off x="7206303" y="907605"/>
              <a:ext cx="816483" cy="364740"/>
              <a:chOff x="8096684" y="907605"/>
              <a:chExt cx="687056" cy="364740"/>
            </a:xfrm>
          </p:grpSpPr>
          <p:sp>
            <p:nvSpPr>
              <p:cNvPr id="60" name="Rectangle 113"/>
              <p:cNvSpPr>
                <a:spLocks noChangeArrowheads="1"/>
              </p:cNvSpPr>
              <p:nvPr/>
            </p:nvSpPr>
            <p:spPr bwMode="auto">
              <a:xfrm>
                <a:off x="8096685" y="1076883"/>
                <a:ext cx="68705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dirty="0" err="1">
                    <a:solidFill>
                      <a:srgbClr val="000000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학교급별조치결과통계</a:t>
                </a:r>
                <a:endParaRPr lang="ko-KR" altLang="en-US" sz="700" dirty="0">
                  <a:solidFill>
                    <a:srgbClr val="000000"/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  <p:sp>
            <p:nvSpPr>
              <p:cNvPr id="61" name="Rectangle 113"/>
              <p:cNvSpPr>
                <a:spLocks noChangeArrowheads="1"/>
              </p:cNvSpPr>
              <p:nvPr/>
            </p:nvSpPr>
            <p:spPr bwMode="auto">
              <a:xfrm>
                <a:off x="8096684" y="907605"/>
                <a:ext cx="687056" cy="169278"/>
              </a:xfrm>
              <a:prstGeom prst="rect">
                <a:avLst/>
              </a:prstGeom>
              <a:solidFill>
                <a:srgbClr val="006600"/>
              </a:solidFill>
              <a:ln>
                <a:solidFill>
                  <a:srgbClr val="006600"/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b="1" dirty="0" err="1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b="1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b="1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</a:t>
                </a:r>
                <a:r>
                  <a:rPr lang="en-US" altLang="ko-KR" sz="800" b="1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b="1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지원</a:t>
                </a:r>
                <a:r>
                  <a:rPr lang="en-US" altLang="ko-KR" sz="800" b="1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r>
                  <a:rPr lang="ko-KR" altLang="en-US" sz="800" b="1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청</a:t>
                </a:r>
                <a:r>
                  <a:rPr lang="en-US" altLang="ko-KR" sz="800" b="1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b="1" dirty="0">
                  <a:solidFill>
                    <a:schemeClr val="bg1"/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grpSp>
          <p:nvGrpSpPr>
            <p:cNvPr id="50" name="그룹 49"/>
            <p:cNvGrpSpPr/>
            <p:nvPr/>
          </p:nvGrpSpPr>
          <p:grpSpPr>
            <a:xfrm>
              <a:off x="6276040" y="907607"/>
              <a:ext cx="816483" cy="364740"/>
              <a:chOff x="7298520" y="907607"/>
              <a:chExt cx="687056" cy="364740"/>
            </a:xfrm>
          </p:grpSpPr>
          <p:sp>
            <p:nvSpPr>
              <p:cNvPr id="58" name="Rectangle 113"/>
              <p:cNvSpPr>
                <a:spLocks noChangeArrowheads="1"/>
              </p:cNvSpPr>
              <p:nvPr/>
            </p:nvSpPr>
            <p:spPr bwMode="auto">
              <a:xfrm>
                <a:off x="7298521" y="1076885"/>
                <a:ext cx="68705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학교별조치결과마감현황</a:t>
                </a:r>
                <a:endParaRPr lang="ko-KR" altLang="en-US" sz="7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  <p:sp>
            <p:nvSpPr>
              <p:cNvPr id="59" name="Rectangle 113"/>
              <p:cNvSpPr>
                <a:spLocks noChangeArrowheads="1"/>
              </p:cNvSpPr>
              <p:nvPr/>
            </p:nvSpPr>
            <p:spPr bwMode="auto">
              <a:xfrm>
                <a:off x="7298520" y="907607"/>
                <a:ext cx="687056" cy="16927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</a:t>
                </a:r>
                <a:r>
                  <a:rPr lang="en-US" altLang="ko-KR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지원</a:t>
                </a:r>
                <a:r>
                  <a:rPr lang="en-US" altLang="ko-KR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r>
                  <a:rPr lang="ko-KR" altLang="en-US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청</a:t>
                </a:r>
                <a:r>
                  <a:rPr lang="en-US" altLang="ko-KR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grpSp>
          <p:nvGrpSpPr>
            <p:cNvPr id="51" name="그룹 50"/>
            <p:cNvGrpSpPr/>
            <p:nvPr/>
          </p:nvGrpSpPr>
          <p:grpSpPr>
            <a:xfrm>
              <a:off x="8886587" y="907605"/>
              <a:ext cx="644762" cy="364740"/>
              <a:chOff x="8885570" y="907605"/>
              <a:chExt cx="687057" cy="364740"/>
            </a:xfrm>
          </p:grpSpPr>
          <p:sp>
            <p:nvSpPr>
              <p:cNvPr id="56" name="Rectangle 113"/>
              <p:cNvSpPr>
                <a:spLocks noChangeArrowheads="1"/>
              </p:cNvSpPr>
              <p:nvPr/>
            </p:nvSpPr>
            <p:spPr bwMode="auto">
              <a:xfrm>
                <a:off x="8885572" y="1076883"/>
                <a:ext cx="68705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ko-KR" altLang="en-US" sz="7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조치결과통계표</a:t>
                </a:r>
              </a:p>
            </p:txBody>
          </p:sp>
          <p:sp>
            <p:nvSpPr>
              <p:cNvPr id="57" name="Rectangle 113"/>
              <p:cNvSpPr>
                <a:spLocks noChangeArrowheads="1"/>
              </p:cNvSpPr>
              <p:nvPr/>
            </p:nvSpPr>
            <p:spPr bwMode="auto">
              <a:xfrm>
                <a:off x="8885570" y="907605"/>
                <a:ext cx="687056" cy="16927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ko-KR" altLang="en-US" sz="8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교육부</a:t>
                </a:r>
                <a:r>
                  <a:rPr lang="en-US" altLang="ko-KR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cxnSp>
          <p:nvCxnSpPr>
            <p:cNvPr id="52" name="직선 화살표 연결선 51"/>
            <p:cNvCxnSpPr/>
            <p:nvPr/>
          </p:nvCxnSpPr>
          <p:spPr>
            <a:xfrm>
              <a:off x="8740008" y="1109350"/>
              <a:ext cx="146579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3" name="그룹 52"/>
            <p:cNvGrpSpPr/>
            <p:nvPr/>
          </p:nvGrpSpPr>
          <p:grpSpPr>
            <a:xfrm>
              <a:off x="8130994" y="907605"/>
              <a:ext cx="644762" cy="364740"/>
              <a:chOff x="8885570" y="907605"/>
              <a:chExt cx="687057" cy="364740"/>
            </a:xfrm>
          </p:grpSpPr>
          <p:sp>
            <p:nvSpPr>
              <p:cNvPr id="54" name="Rectangle 113"/>
              <p:cNvSpPr>
                <a:spLocks noChangeArrowheads="1"/>
              </p:cNvSpPr>
              <p:nvPr/>
            </p:nvSpPr>
            <p:spPr bwMode="auto">
              <a:xfrm>
                <a:off x="8885572" y="1076883"/>
                <a:ext cx="68705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ko-KR" altLang="en-US" sz="7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조치결과마감처리</a:t>
                </a:r>
              </a:p>
            </p:txBody>
          </p:sp>
          <p:sp>
            <p:nvSpPr>
              <p:cNvPr id="55" name="Rectangle 113"/>
              <p:cNvSpPr>
                <a:spLocks noChangeArrowheads="1"/>
              </p:cNvSpPr>
              <p:nvPr/>
            </p:nvSpPr>
            <p:spPr bwMode="auto">
              <a:xfrm>
                <a:off x="8885570" y="907605"/>
                <a:ext cx="687056" cy="16927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ko-KR" altLang="en-US" sz="8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교육청</a:t>
                </a:r>
                <a:r>
                  <a:rPr lang="en-US" altLang="ko-KR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</p:grpSp>
      <p:sp>
        <p:nvSpPr>
          <p:cNvPr id="30" name="직사각형 29">
            <a:extLst>
              <a:ext uri="{FF2B5EF4-FFF2-40B4-BE49-F238E27FC236}">
                <a16:creationId xmlns:a16="http://schemas.microsoft.com/office/drawing/2014/main" xmlns="" id="{7E13B21E-D9E5-4BE6-AB9C-ADCDEF6AE8BD}"/>
              </a:ext>
            </a:extLst>
          </p:cNvPr>
          <p:cNvSpPr/>
          <p:nvPr/>
        </p:nvSpPr>
        <p:spPr>
          <a:xfrm>
            <a:off x="340635" y="6087967"/>
            <a:ext cx="4643673" cy="203133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000">
              <a:lnSpc>
                <a:spcPct val="120000"/>
              </a:lnSpc>
            </a:pP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② 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[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마감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] 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버튼을 클릭하고 나면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마감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(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제출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) 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일시가 표시됨</a:t>
            </a:r>
            <a:endParaRPr lang="en-US" altLang="ko-KR" sz="1100" b="1" dirty="0">
              <a:ln>
                <a:solidFill>
                  <a:schemeClr val="tx1">
                    <a:lumMod val="85000"/>
                    <a:lumOff val="15000"/>
                    <a:alpha val="0"/>
                  </a:schemeClr>
                </a:solidFill>
              </a:ln>
              <a:solidFill>
                <a:srgbClr val="FD5312"/>
              </a:solidFill>
              <a:latin typeface="나눔바른고딕" panose="020B0600000101010101" charset="-127"/>
              <a:ea typeface="나눔바른고딕" panose="020B0600000101010101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5568079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1" name="표 14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4946410"/>
              </p:ext>
            </p:extLst>
          </p:nvPr>
        </p:nvGraphicFramePr>
        <p:xfrm>
          <a:off x="307570" y="1448914"/>
          <a:ext cx="9333808" cy="4839065"/>
        </p:xfrm>
        <a:graphic>
          <a:graphicData uri="http://schemas.openxmlformats.org/drawingml/2006/table">
            <a:tbl>
              <a:tblPr firstRow="1" bandRow="1"/>
              <a:tblGrid>
                <a:gridCol w="5594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854442">
                  <a:extLst>
                    <a:ext uri="{9D8B030D-6E8A-4147-A177-3AD203B41FA5}">
                      <a16:colId xmlns:a16="http://schemas.microsoft.com/office/drawing/2014/main" xmlns="" val="2040677093"/>
                    </a:ext>
                  </a:extLst>
                </a:gridCol>
                <a:gridCol w="30337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3316423">
                  <a:extLst>
                    <a:ext uri="{9D8B030D-6E8A-4147-A177-3AD203B41FA5}">
                      <a16:colId xmlns:a16="http://schemas.microsoft.com/office/drawing/2014/main" xmlns="" val="3445971809"/>
                    </a:ext>
                  </a:extLst>
                </a:gridCol>
                <a:gridCol w="1569720">
                  <a:extLst>
                    <a:ext uri="{9D8B030D-6E8A-4147-A177-3AD203B41FA5}">
                      <a16:colId xmlns:a16="http://schemas.microsoft.com/office/drawing/2014/main" xmlns="" val="134075528"/>
                    </a:ext>
                  </a:extLst>
                </a:gridCol>
              </a:tblGrid>
              <a:tr h="322202">
                <a:tc gridSpan="2">
                  <a:txBody>
                    <a:bodyPr/>
                    <a:lstStyle>
                      <a:lvl1pPr marL="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9pPr>
                    </a:lstStyle>
                    <a:p>
                      <a:pPr algn="ctr"/>
                      <a:r>
                        <a:rPr lang="ko-KR" altLang="en-US" sz="1100" b="1" kern="1200" spc="-50" baseline="0" dirty="0">
                          <a:ln>
                            <a:solidFill>
                              <a:schemeClr val="accent5">
                                <a:alpha val="1000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  <a:cs typeface="Poppins Light" panose="02000000000000000000" pitchFamily="2" charset="0"/>
                        </a:rPr>
                        <a:t>구분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9pPr>
                    </a:lstStyle>
                    <a:p>
                      <a:pPr algn="ctr" latinLnBrk="1"/>
                      <a:r>
                        <a:rPr lang="ko-KR" altLang="en-US" sz="1100" b="1" kern="1200" spc="-50" baseline="0" dirty="0">
                          <a:ln>
                            <a:solidFill>
                              <a:schemeClr val="accent5">
                                <a:alpha val="1000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  <a:cs typeface="Poppins Light" panose="02000000000000000000" pitchFamily="2" charset="0"/>
                        </a:rPr>
                        <a:t>검사 중 </a:t>
                      </a:r>
                      <a:r>
                        <a:rPr lang="en-US" altLang="ko-KR" sz="1100" b="1" kern="1200" spc="-50" baseline="0" dirty="0">
                          <a:ln>
                            <a:solidFill>
                              <a:schemeClr val="accent5">
                                <a:alpha val="1000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  <a:cs typeface="Poppins Light" panose="02000000000000000000" pitchFamily="2" charset="0"/>
                        </a:rPr>
                        <a:t>/ </a:t>
                      </a:r>
                      <a:r>
                        <a:rPr lang="ko-KR" altLang="en-US" sz="1100" b="1" kern="1200" spc="-50" baseline="0" dirty="0">
                          <a:ln>
                            <a:solidFill>
                              <a:schemeClr val="accent5">
                                <a:alpha val="1000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  <a:cs typeface="Poppins Light" panose="02000000000000000000" pitchFamily="2" charset="0"/>
                        </a:rPr>
                        <a:t>검사 후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1" kern="1200" spc="-50" baseline="0" dirty="0">
                          <a:ln>
                            <a:solidFill>
                              <a:schemeClr val="accent5">
                                <a:alpha val="1000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  <a:cs typeface="Poppins Light" panose="02000000000000000000" pitchFamily="2" charset="0"/>
                        </a:rPr>
                        <a:t>검사 중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1" kern="1200" spc="-50" baseline="0" dirty="0">
                          <a:ln>
                            <a:solidFill>
                              <a:schemeClr val="accent5">
                                <a:alpha val="1000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  <a:cs typeface="Poppins Light" panose="02000000000000000000" pitchFamily="2" charset="0"/>
                        </a:rPr>
                        <a:t>검사 후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54270">
                <a:tc rowSpan="3"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marL="0" algn="ctr" defTabSz="914400" rtl="0" eaLnBrk="1" latinLnBrk="1" hangingPunct="1"/>
                      <a:r>
                        <a:rPr lang="ko-KR" altLang="en-US" sz="1100" b="1" kern="1200" spc="-50" baseline="0" dirty="0">
                          <a:ln>
                            <a:solidFill>
                              <a:schemeClr val="accent5">
                                <a:alpha val="1000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  <a:cs typeface="Poppins Light" panose="02000000000000000000" pitchFamily="2" charset="0"/>
                        </a:rPr>
                        <a:t>나이스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b="1" kern="1200" spc="-50" baseline="0" dirty="0">
                          <a:ln>
                            <a:solidFill>
                              <a:schemeClr val="accent5">
                                <a:alpha val="1000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  <a:cs typeface="Poppins Light" panose="02000000000000000000" pitchFamily="2" charset="0"/>
                        </a:rPr>
                        <a:t>교육부</a:t>
                      </a:r>
                      <a:endParaRPr lang="en-US" altLang="ko-KR" sz="1100" b="1" kern="1200" spc="-50" baseline="0" dirty="0">
                        <a:ln>
                          <a:solidFill>
                            <a:schemeClr val="accent5">
                              <a:alpha val="1000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나눔바른고딕" panose="020B0603020101020101" pitchFamily="50" charset="-127"/>
                        <a:ea typeface="나눔바른고딕" panose="020B0603020101020101" pitchFamily="50" charset="-127"/>
                        <a:cs typeface="Poppins Light" panose="02000000000000000000" pitchFamily="2" charset="0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100" b="0" spc="0" baseline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100" b="0" spc="0" baseline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100" b="0" spc="0" baseline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5427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b="1" kern="1200" spc="-50" baseline="0" dirty="0">
                          <a:ln>
                            <a:solidFill>
                              <a:schemeClr val="accent5">
                                <a:alpha val="1000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  <a:cs typeface="Poppins Light" panose="02000000000000000000" pitchFamily="2" charset="0"/>
                        </a:rPr>
                        <a:t>교육청</a:t>
                      </a:r>
                      <a:endParaRPr lang="en-US" altLang="ko-KR" sz="1100" b="1" kern="1200" spc="-50" baseline="0" dirty="0">
                        <a:ln>
                          <a:solidFill>
                            <a:schemeClr val="accent5">
                              <a:alpha val="1000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나눔바른고딕" panose="020B0603020101020101" pitchFamily="50" charset="-127"/>
                        <a:ea typeface="나눔바른고딕" panose="020B0603020101020101" pitchFamily="50" charset="-127"/>
                        <a:cs typeface="Poppins Light" panose="02000000000000000000" pitchFamily="2" charset="0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100" b="0" spc="0" baseline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100" b="0" spc="0" baseline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100" b="0" spc="0" baseline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264577467"/>
                  </a:ext>
                </a:extLst>
              </a:tr>
              <a:tr h="727963">
                <a:tc vMerge="1"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200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b="1" kern="1200" spc="-50" baseline="0" dirty="0">
                          <a:ln>
                            <a:solidFill>
                              <a:schemeClr val="accent5">
                                <a:alpha val="1000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  <a:cs typeface="Poppins Light" panose="02000000000000000000" pitchFamily="2" charset="0"/>
                        </a:rPr>
                        <a:t>학교</a:t>
                      </a:r>
                      <a:endParaRPr lang="en-US" altLang="ko-KR" sz="1100" b="1" kern="1200" spc="-50" baseline="0" dirty="0">
                        <a:ln>
                          <a:solidFill>
                            <a:schemeClr val="accent5">
                              <a:alpha val="1000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나눔바른고딕" panose="020B0603020101020101" pitchFamily="50" charset="-127"/>
                        <a:ea typeface="나눔바른고딕" panose="020B0603020101020101" pitchFamily="50" charset="-127"/>
                        <a:cs typeface="Poppins Light" panose="02000000000000000000" pitchFamily="2" charset="0"/>
                      </a:endParaRPr>
                    </a:p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1" kern="1200" spc="-50" baseline="0" dirty="0">
                          <a:ln>
                            <a:solidFill>
                              <a:schemeClr val="accent5">
                                <a:alpha val="1000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  <a:cs typeface="Poppins Light" panose="02000000000000000000" pitchFamily="2" charset="0"/>
                        </a:rPr>
                        <a:t>(</a:t>
                      </a:r>
                      <a:r>
                        <a:rPr lang="ko-KR" altLang="en-US" sz="1100" b="1" kern="1200" spc="-50" baseline="0" dirty="0">
                          <a:ln>
                            <a:solidFill>
                              <a:schemeClr val="accent5">
                                <a:alpha val="1000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  <a:cs typeface="Poppins Light" panose="02000000000000000000" pitchFamily="2" charset="0"/>
                        </a:rPr>
                        <a:t>담임</a:t>
                      </a:r>
                      <a:r>
                        <a:rPr lang="en-US" altLang="ko-KR" sz="1100" b="1" kern="1200" spc="-50" baseline="0" dirty="0">
                          <a:ln>
                            <a:solidFill>
                              <a:schemeClr val="accent5">
                                <a:alpha val="1000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  <a:cs typeface="Poppins Light" panose="02000000000000000000" pitchFamily="2" charset="0"/>
                        </a:rPr>
                        <a:t>)</a:t>
                      </a:r>
                      <a:endParaRPr lang="ko-KR" altLang="en-US" sz="1100" b="1" kern="1200" spc="-50" baseline="0" dirty="0">
                        <a:ln>
                          <a:solidFill>
                            <a:schemeClr val="accent5">
                              <a:alpha val="1000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나눔바른고딕" panose="020B0603020101020101" pitchFamily="50" charset="-127"/>
                        <a:ea typeface="나눔바른고딕" panose="020B0603020101020101" pitchFamily="50" charset="-127"/>
                        <a:cs typeface="Poppins Light" panose="02000000000000000000" pitchFamily="2" charset="0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b="0" spc="0" baseline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b="0" spc="0" baseline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b="0" spc="0" baseline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24979534"/>
                  </a:ext>
                </a:extLst>
              </a:tr>
              <a:tr h="2880360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b="1" kern="1200" spc="-50" baseline="0" dirty="0" err="1">
                          <a:ln>
                            <a:solidFill>
                              <a:schemeClr val="accent5">
                                <a:alpha val="1000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  <a:cs typeface="Poppins Light" panose="02000000000000000000" pitchFamily="2" charset="0"/>
                        </a:rPr>
                        <a:t>에듀로</a:t>
                      </a:r>
                      <a:endParaRPr lang="ko-KR" altLang="en-US" sz="1100" b="1" kern="1200" spc="-50" baseline="0" dirty="0">
                        <a:ln>
                          <a:solidFill>
                            <a:schemeClr val="accent5">
                              <a:alpha val="1000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나눔바른고딕" panose="020B0603020101020101" pitchFamily="50" charset="-127"/>
                        <a:ea typeface="나눔바른고딕" panose="020B0603020101020101" pitchFamily="50" charset="-127"/>
                        <a:cs typeface="Poppins Light" panose="02000000000000000000" pitchFamily="2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b="1" kern="1200" spc="-50" baseline="0" dirty="0">
                          <a:ln>
                            <a:solidFill>
                              <a:schemeClr val="accent5">
                                <a:alpha val="1000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  <a:cs typeface="Poppins Light" panose="02000000000000000000" pitchFamily="2" charset="0"/>
                        </a:rPr>
                        <a:t>학생</a:t>
                      </a:r>
                      <a:r>
                        <a:rPr lang="en-US" altLang="ko-KR" sz="1100" b="1" kern="1200" spc="-50" baseline="0" dirty="0">
                          <a:ln>
                            <a:solidFill>
                              <a:schemeClr val="accent5">
                                <a:alpha val="1000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  <a:cs typeface="Poppins Light" panose="02000000000000000000" pitchFamily="2" charset="0"/>
                        </a:rPr>
                        <a:t>/</a:t>
                      </a:r>
                    </a:p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b="1" kern="1200" spc="-50" baseline="0" dirty="0">
                          <a:ln>
                            <a:solidFill>
                              <a:schemeClr val="accent5">
                                <a:alpha val="1000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  <a:cs typeface="Poppins Light" panose="02000000000000000000" pitchFamily="2" charset="0"/>
                        </a:rPr>
                        <a:t>학부모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ctr" latinLnBrk="1"/>
                      <a:endParaRPr lang="ko-KR" altLang="en-US" sz="1100" b="0" spc="0" baseline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b="0" spc="0" baseline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b="0" spc="0" baseline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4">
            <a:extLst>
              <a:ext uri="{FF2B5EF4-FFF2-40B4-BE49-F238E27FC236}">
                <a16:creationId xmlns:a16="http://schemas.microsoft.com/office/drawing/2014/main" xmlns="" id="{B2A2134E-34A5-422C-8D66-092F6558A4F0}"/>
              </a:ext>
            </a:extLst>
          </p:cNvPr>
          <p:cNvSpPr txBox="1"/>
          <p:nvPr/>
        </p:nvSpPr>
        <p:spPr>
          <a:xfrm>
            <a:off x="96327" y="39171"/>
            <a:ext cx="51569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2000" b="1" spc="-7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2026</a:t>
            </a:r>
            <a:r>
              <a:rPr lang="ko-KR" altLang="en-US" sz="2000" b="1" spc="-7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년 학생정서</a:t>
            </a:r>
            <a:r>
              <a:rPr lang="ko-KR" altLang="en-US" sz="2000" b="1" spc="-7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맑은 고딕" panose="020B0503020000020004" pitchFamily="50" charset="-127"/>
              </a:rPr>
              <a:t>∙</a:t>
            </a:r>
            <a:r>
              <a:rPr lang="ko-KR" altLang="en-US" sz="2000" b="1" spc="-7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행동특성검사 주요 안내 사항</a:t>
            </a:r>
          </a:p>
        </p:txBody>
      </p:sp>
      <p:grpSp>
        <p:nvGrpSpPr>
          <p:cNvPr id="2" name="그룹 1"/>
          <p:cNvGrpSpPr/>
          <p:nvPr/>
        </p:nvGrpSpPr>
        <p:grpSpPr>
          <a:xfrm>
            <a:off x="1845807" y="1852603"/>
            <a:ext cx="7532741" cy="4200143"/>
            <a:chOff x="1845807" y="2049245"/>
            <a:chExt cx="7532741" cy="4200143"/>
          </a:xfrm>
        </p:grpSpPr>
        <p:sp>
          <p:nvSpPr>
            <p:cNvPr id="62" name="모서리가 둥근 직사각형 61"/>
            <p:cNvSpPr/>
            <p:nvPr/>
          </p:nvSpPr>
          <p:spPr>
            <a:xfrm>
              <a:off x="1845807" y="4138369"/>
              <a:ext cx="910495" cy="532792"/>
            </a:xfrm>
            <a:prstGeom prst="roundRect">
              <a:avLst/>
            </a:prstGeom>
            <a:solidFill>
              <a:srgbClr val="FFEAA7"/>
            </a:solidFill>
            <a:ln w="9525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algn="ctr"/>
              <a:r>
                <a:rPr lang="ko-KR" altLang="en-US" sz="900" b="1">
                  <a:ln>
                    <a:solidFill>
                      <a:schemeClr val="accent5">
                        <a:alpha val="1000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  <a:cs typeface="Poppins Light" panose="02000000000000000000" pitchFamily="2" charset="0"/>
                </a:rPr>
                <a:t>시도교육청 선택</a:t>
              </a:r>
              <a:endParaRPr lang="ko-KR" altLang="en-US" sz="900" b="1" dirty="0">
                <a:ln>
                  <a:solidFill>
                    <a:schemeClr val="accent5">
                      <a:alpha val="1000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Poppins Light" panose="02000000000000000000" pitchFamily="2" charset="0"/>
              </a:endParaRPr>
            </a:p>
          </p:txBody>
        </p:sp>
        <p:sp>
          <p:nvSpPr>
            <p:cNvPr id="63" name="모서리가 둥근 직사각형 62"/>
            <p:cNvSpPr/>
            <p:nvPr/>
          </p:nvSpPr>
          <p:spPr>
            <a:xfrm>
              <a:off x="3241182" y="3114708"/>
              <a:ext cx="1001759" cy="273407"/>
            </a:xfrm>
            <a:prstGeom prst="roundRect">
              <a:avLst/>
            </a:prstGeom>
            <a:solidFill>
              <a:srgbClr val="F3FBFF"/>
            </a:solidFill>
            <a:ln w="9525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algn="ctr"/>
              <a:r>
                <a:rPr lang="ko-KR" altLang="en-US" sz="900" b="1" dirty="0">
                  <a:ln>
                    <a:solidFill>
                      <a:schemeClr val="accent5">
                        <a:alpha val="1000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  <a:cs typeface="Poppins Light" panose="02000000000000000000" pitchFamily="2" charset="0"/>
                </a:rPr>
                <a:t>참여번호관리</a:t>
              </a:r>
            </a:p>
          </p:txBody>
        </p:sp>
        <p:sp>
          <p:nvSpPr>
            <p:cNvPr id="65" name="모서리가 둥근 직사각형 64"/>
            <p:cNvSpPr/>
            <p:nvPr/>
          </p:nvSpPr>
          <p:spPr>
            <a:xfrm>
              <a:off x="6357573" y="2049245"/>
              <a:ext cx="910495" cy="273407"/>
            </a:xfrm>
            <a:prstGeom prst="roundRect">
              <a:avLst/>
            </a:prstGeom>
            <a:solidFill>
              <a:srgbClr val="F3FBFF"/>
            </a:solidFill>
            <a:ln w="9525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algn="ctr"/>
              <a:r>
                <a:rPr lang="ko-KR" altLang="en-US" sz="900" b="1" dirty="0">
                  <a:ln>
                    <a:solidFill>
                      <a:schemeClr val="accent5">
                        <a:alpha val="1000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  <a:cs typeface="Poppins Light" panose="02000000000000000000" pitchFamily="2" charset="0"/>
                </a:rPr>
                <a:t>검사지 관리</a:t>
              </a:r>
            </a:p>
          </p:txBody>
        </p:sp>
        <p:sp>
          <p:nvSpPr>
            <p:cNvPr id="66" name="AutoShape 14"/>
            <p:cNvSpPr>
              <a:spLocks noChangeArrowheads="1"/>
            </p:cNvSpPr>
            <p:nvPr/>
          </p:nvSpPr>
          <p:spPr bwMode="auto">
            <a:xfrm>
              <a:off x="8547062" y="2951605"/>
              <a:ext cx="752475" cy="532791"/>
            </a:xfrm>
            <a:prstGeom prst="flowChartMagneticDisk">
              <a:avLst/>
            </a:prstGeom>
            <a:solidFill>
              <a:srgbClr val="F3FBFF"/>
            </a:solidFill>
            <a:ln w="9525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algn="ctr"/>
              <a:r>
                <a:rPr lang="ko-KR" altLang="en-US" sz="900" b="1" dirty="0">
                  <a:ln>
                    <a:solidFill>
                      <a:schemeClr val="accent5">
                        <a:alpha val="1000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  <a:cs typeface="Poppins Light" panose="02000000000000000000" pitchFamily="2" charset="0"/>
                </a:rPr>
                <a:t>가정통신문</a:t>
              </a:r>
              <a:endParaRPr lang="en-US" altLang="ko-KR" sz="900" b="1" dirty="0">
                <a:ln>
                  <a:solidFill>
                    <a:schemeClr val="accent5">
                      <a:alpha val="1000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Poppins Light" panose="02000000000000000000" pitchFamily="2" charset="0"/>
              </a:endParaRPr>
            </a:p>
            <a:p>
              <a:pPr algn="ctr"/>
              <a:r>
                <a:rPr lang="ko-KR" altLang="en-US" sz="900" b="1" dirty="0">
                  <a:ln>
                    <a:solidFill>
                      <a:schemeClr val="accent5">
                        <a:alpha val="1000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  <a:cs typeface="Poppins Light" panose="02000000000000000000" pitchFamily="2" charset="0"/>
                </a:rPr>
                <a:t>정보</a:t>
              </a:r>
              <a:endParaRPr lang="en-US" altLang="ko-KR" sz="900" b="1" dirty="0">
                <a:ln>
                  <a:solidFill>
                    <a:schemeClr val="accent5">
                      <a:alpha val="1000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Poppins Light" panose="02000000000000000000" pitchFamily="2" charset="0"/>
              </a:endParaRPr>
            </a:p>
          </p:txBody>
        </p:sp>
        <p:sp>
          <p:nvSpPr>
            <p:cNvPr id="69" name="모서리가 둥근 직사각형 68"/>
            <p:cNvSpPr/>
            <p:nvPr/>
          </p:nvSpPr>
          <p:spPr>
            <a:xfrm>
              <a:off x="8468053" y="5616596"/>
              <a:ext cx="910495" cy="532792"/>
            </a:xfrm>
            <a:prstGeom prst="roundRect">
              <a:avLst/>
            </a:prstGeom>
            <a:solidFill>
              <a:srgbClr val="FFEAA7"/>
            </a:solidFill>
            <a:ln w="9525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algn="ctr"/>
              <a:r>
                <a:rPr lang="ko-KR" altLang="en-US" sz="900" b="1" dirty="0">
                  <a:ln>
                    <a:solidFill>
                      <a:schemeClr val="accent5">
                        <a:alpha val="1000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  <a:cs typeface="Poppins Light" panose="02000000000000000000" pitchFamily="2" charset="0"/>
                </a:rPr>
                <a:t>검사결과</a:t>
              </a:r>
              <a:endParaRPr lang="en-US" altLang="ko-KR" sz="900" b="1" dirty="0">
                <a:ln>
                  <a:solidFill>
                    <a:schemeClr val="accent5">
                      <a:alpha val="1000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Poppins Light" panose="02000000000000000000" pitchFamily="2" charset="0"/>
              </a:endParaRPr>
            </a:p>
            <a:p>
              <a:pPr algn="ctr"/>
              <a:r>
                <a:rPr lang="en-US" altLang="ko-KR" sz="900" b="1" dirty="0">
                  <a:ln>
                    <a:solidFill>
                      <a:schemeClr val="accent5">
                        <a:alpha val="1000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  <a:cs typeface="Poppins Light" panose="02000000000000000000" pitchFamily="2" charset="0"/>
                </a:rPr>
                <a:t>(</a:t>
              </a:r>
              <a:r>
                <a:rPr lang="ko-KR" altLang="en-US" sz="900" b="1" dirty="0">
                  <a:ln>
                    <a:solidFill>
                      <a:schemeClr val="accent5">
                        <a:alpha val="1000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  <a:cs typeface="Poppins Light" panose="02000000000000000000" pitchFamily="2" charset="0"/>
                </a:rPr>
                <a:t>가정통신문</a:t>
              </a:r>
              <a:r>
                <a:rPr lang="en-US" altLang="ko-KR" sz="900" b="1" dirty="0">
                  <a:ln>
                    <a:solidFill>
                      <a:schemeClr val="accent5">
                        <a:alpha val="1000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  <a:cs typeface="Poppins Light" panose="02000000000000000000" pitchFamily="2" charset="0"/>
                </a:rPr>
                <a:t>)</a:t>
              </a:r>
            </a:p>
            <a:p>
              <a:pPr algn="ctr"/>
              <a:r>
                <a:rPr lang="ko-KR" altLang="en-US" sz="900" b="1" dirty="0">
                  <a:ln>
                    <a:solidFill>
                      <a:schemeClr val="accent5">
                        <a:alpha val="1000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  <a:cs typeface="Poppins Light" panose="02000000000000000000" pitchFamily="2" charset="0"/>
                </a:rPr>
                <a:t>조회 및 확인</a:t>
              </a:r>
            </a:p>
          </p:txBody>
        </p:sp>
        <p:cxnSp>
          <p:nvCxnSpPr>
            <p:cNvPr id="125" name="직선 연결선 124"/>
            <p:cNvCxnSpPr>
              <a:cxnSpLocks noChangeShapeType="1"/>
              <a:stCxn id="65" idx="2"/>
              <a:endCxn id="102" idx="0"/>
            </p:cNvCxnSpPr>
            <p:nvPr/>
          </p:nvCxnSpPr>
          <p:spPr bwMode="auto">
            <a:xfrm>
              <a:off x="6812821" y="2322652"/>
              <a:ext cx="0" cy="1815717"/>
            </a:xfrm>
            <a:prstGeom prst="line">
              <a:avLst/>
            </a:prstGeom>
            <a:noFill/>
            <a:ln w="3175" algn="ctr">
              <a:solidFill>
                <a:schemeClr val="bg1">
                  <a:lumMod val="50000"/>
                </a:schemeClr>
              </a:solidFill>
              <a:round/>
              <a:headEnd/>
              <a:tailEnd type="triangle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28" name="직선 연결선 127"/>
            <p:cNvCxnSpPr>
              <a:cxnSpLocks noChangeShapeType="1"/>
              <a:stCxn id="74" idx="0"/>
              <a:endCxn id="63" idx="2"/>
            </p:cNvCxnSpPr>
            <p:nvPr/>
          </p:nvCxnSpPr>
          <p:spPr bwMode="auto">
            <a:xfrm flipV="1">
              <a:off x="3730141" y="3388115"/>
              <a:ext cx="11921" cy="658192"/>
            </a:xfrm>
            <a:prstGeom prst="line">
              <a:avLst/>
            </a:prstGeom>
            <a:noFill/>
            <a:ln w="3175" algn="ctr">
              <a:solidFill>
                <a:schemeClr val="bg1">
                  <a:lumMod val="50000"/>
                </a:schemeClr>
              </a:solidFill>
              <a:round/>
              <a:headEnd type="triangle"/>
              <a:tailEnd type="triangle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31" name="꺾인 연결선 80"/>
            <p:cNvCxnSpPr>
              <a:cxnSpLocks noChangeShapeType="1"/>
              <a:stCxn id="102" idx="3"/>
              <a:endCxn id="207" idx="3"/>
            </p:cNvCxnSpPr>
            <p:nvPr/>
          </p:nvCxnSpPr>
          <p:spPr bwMode="auto">
            <a:xfrm flipV="1">
              <a:off x="7268068" y="3484396"/>
              <a:ext cx="217345" cy="920369"/>
            </a:xfrm>
            <a:prstGeom prst="bentConnector2">
              <a:avLst/>
            </a:prstGeom>
            <a:noFill/>
            <a:ln w="3175" algn="ctr">
              <a:solidFill>
                <a:schemeClr val="bg1">
                  <a:lumMod val="50000"/>
                </a:schemeClr>
              </a:solidFill>
              <a:round/>
              <a:headEnd/>
              <a:tailEnd type="triangle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74" name="모서리가 둥근 직사각형 73"/>
            <p:cNvSpPr/>
            <p:nvPr/>
          </p:nvSpPr>
          <p:spPr>
            <a:xfrm>
              <a:off x="2842541" y="4046307"/>
              <a:ext cx="1775200" cy="2203081"/>
            </a:xfrm>
            <a:prstGeom prst="roundRect">
              <a:avLst>
                <a:gd name="adj" fmla="val 5792"/>
              </a:avLst>
            </a:prstGeom>
            <a:solidFill>
              <a:schemeClr val="bg1"/>
            </a:solidFill>
            <a:ln w="25400">
              <a:solidFill>
                <a:schemeClr val="accent1">
                  <a:lumMod val="60000"/>
                  <a:lumOff val="4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algn="ctr"/>
              <a:endParaRPr lang="ko-KR" altLang="en-US" sz="900" b="1" dirty="0">
                <a:ln>
                  <a:solidFill>
                    <a:schemeClr val="accent5">
                      <a:alpha val="1000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바른고딕" panose="020B0600000101010101" charset="-127"/>
                <a:ea typeface="나눔바른고딕" panose="020B0600000101010101" charset="-127"/>
                <a:cs typeface="Poppins Light" panose="02000000000000000000" pitchFamily="2" charset="0"/>
              </a:endParaRPr>
            </a:p>
          </p:txBody>
        </p:sp>
        <p:grpSp>
          <p:nvGrpSpPr>
            <p:cNvPr id="13" name="그룹 12"/>
            <p:cNvGrpSpPr/>
            <p:nvPr/>
          </p:nvGrpSpPr>
          <p:grpSpPr>
            <a:xfrm>
              <a:off x="3709464" y="4748141"/>
              <a:ext cx="756413" cy="665753"/>
              <a:chOff x="4437454" y="4565310"/>
              <a:chExt cx="756413" cy="665753"/>
            </a:xfrm>
          </p:grpSpPr>
          <p:sp>
            <p:nvSpPr>
              <p:cNvPr id="195" name="AutoShape 4"/>
              <p:cNvSpPr>
                <a:spLocks noChangeArrowheads="1"/>
              </p:cNvSpPr>
              <p:nvPr/>
            </p:nvSpPr>
            <p:spPr bwMode="auto">
              <a:xfrm>
                <a:off x="4437454" y="4619140"/>
                <a:ext cx="383391" cy="255781"/>
              </a:xfrm>
              <a:prstGeom prst="flowChartMultidocument">
                <a:avLst/>
              </a:prstGeom>
              <a:noFill/>
              <a:ln w="9525">
                <a:solidFill>
                  <a:schemeClr val="tx1">
                    <a:lumMod val="95000"/>
                    <a:lumOff val="5000"/>
                  </a:schemeClr>
                </a:solidFill>
                <a:prstDash val="sysDash"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l"/>
                <a:endParaRPr lang="ko-KR" altLang="en-US" sz="1100">
                  <a:latin typeface="맑은 고딕" panose="020B0503020000020004" pitchFamily="50" charset="-127"/>
                  <a:ea typeface="맑은 고딕" panose="020B0503020000020004" pitchFamily="50" charset="-127"/>
                </a:endParaRPr>
              </a:p>
            </p:txBody>
          </p:sp>
          <p:pic>
            <p:nvPicPr>
              <p:cNvPr id="77" name="그림 76">
                <a:extLst>
                  <a:ext uri="{FF2B5EF4-FFF2-40B4-BE49-F238E27FC236}">
                    <a16:creationId xmlns:a16="http://schemas.microsoft.com/office/drawing/2014/main" xmlns="" id="{9934A407-C992-468C-8BA6-1C85604FE8D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929637" y="4565310"/>
                <a:ext cx="185897" cy="363439"/>
              </a:xfrm>
              <a:prstGeom prst="rect">
                <a:avLst/>
              </a:prstGeom>
            </p:spPr>
          </p:pic>
          <p:sp>
            <p:nvSpPr>
              <p:cNvPr id="78" name="TextBox 77"/>
              <p:cNvSpPr txBox="1"/>
              <p:nvPr/>
            </p:nvSpPr>
            <p:spPr bwMode="auto">
              <a:xfrm>
                <a:off x="4437454" y="4984842"/>
                <a:ext cx="756413" cy="246221"/>
              </a:xfrm>
              <a:prstGeom prst="rect">
                <a:avLst/>
              </a:prstGeom>
              <a:noFill/>
              <a:ln w="9525" algn="ctr">
                <a:noFill/>
                <a:prstDash val="dash"/>
                <a:miter lim="800000"/>
                <a:headEnd/>
                <a:tailEnd/>
              </a:ln>
            </p:spPr>
            <p:txBody>
              <a:bodyPr wrap="square" lIns="0" tIns="0" rIns="0" bIns="0" rtlCol="0" anchor="t" anchorCtr="0">
                <a:spAutoFit/>
              </a:bodyPr>
              <a:lstStyle/>
              <a:p>
                <a:pPr eaLnBrk="0" latinLnBrk="0" hangingPunct="0">
                  <a:buFont typeface="Arial" pitchFamily="34" charset="0"/>
                  <a:buChar char="•"/>
                </a:pPr>
                <a:r>
                  <a:rPr kumimoji="0" lang="en-US" altLang="ko-KR" sz="800" dirty="0">
                    <a:solidFill>
                      <a:prstClr val="black"/>
                    </a:solidFill>
                    <a:latin typeface="나눔바른고딕" panose="020B0600000101010101" charset="-127"/>
                    <a:ea typeface="나눔바른고딕" panose="020B0600000101010101" charset="-127"/>
                  </a:rPr>
                  <a:t> </a:t>
                </a:r>
                <a:r>
                  <a:rPr kumimoji="0" lang="ko-KR" altLang="en-US" sz="800" dirty="0" err="1">
                    <a:solidFill>
                      <a:prstClr val="black"/>
                    </a:solidFill>
                    <a:latin typeface="나눔바른고딕" panose="020B0600000101010101" charset="-127"/>
                    <a:ea typeface="나눔바른고딕" panose="020B0600000101010101" charset="-127"/>
                  </a:rPr>
                  <a:t>참여번호</a:t>
                </a:r>
                <a:r>
                  <a:rPr kumimoji="0" lang="ko-KR" altLang="en-US" sz="800" dirty="0">
                    <a:solidFill>
                      <a:prstClr val="black"/>
                    </a:solidFill>
                    <a:latin typeface="나눔바른고딕" panose="020B0600000101010101" charset="-127"/>
                    <a:ea typeface="나눔바른고딕" panose="020B0600000101010101" charset="-127"/>
                  </a:rPr>
                  <a:t> 출력물</a:t>
                </a:r>
                <a:endParaRPr kumimoji="0" lang="en-US" altLang="ko-KR" sz="800" dirty="0">
                  <a:solidFill>
                    <a:prstClr val="black"/>
                  </a:solidFill>
                  <a:latin typeface="나눔바른고딕" panose="020B0600000101010101" charset="-127"/>
                  <a:ea typeface="나눔바른고딕" panose="020B0600000101010101" charset="-127"/>
                </a:endParaRPr>
              </a:p>
              <a:p>
                <a:pPr eaLnBrk="0" latinLnBrk="0" hangingPunct="0">
                  <a:buFont typeface="Arial" pitchFamily="34" charset="0"/>
                  <a:buChar char="•"/>
                </a:pPr>
                <a:r>
                  <a:rPr lang="en-US" altLang="ko-KR" sz="800" spc="-100" dirty="0">
                    <a:solidFill>
                      <a:prstClr val="black"/>
                    </a:solidFill>
                    <a:latin typeface="나눔바른고딕" panose="020B0600000101010101" charset="-127"/>
                    <a:ea typeface="나눔바른고딕" panose="020B0600000101010101" charset="-127"/>
                  </a:rPr>
                  <a:t> </a:t>
                </a:r>
                <a:r>
                  <a:rPr lang="ko-KR" altLang="en-US" sz="800" spc="-100" dirty="0" err="1">
                    <a:solidFill>
                      <a:prstClr val="black"/>
                    </a:solidFill>
                    <a:latin typeface="나눔바른고딕" panose="020B0600000101010101" charset="-127"/>
                    <a:ea typeface="나눔바른고딕" panose="020B0600000101010101" charset="-127"/>
                  </a:rPr>
                  <a:t>개별접속</a:t>
                </a:r>
                <a:r>
                  <a:rPr lang="ko-KR" altLang="en-US" sz="800" spc="-100" dirty="0">
                    <a:solidFill>
                      <a:prstClr val="black"/>
                    </a:solidFill>
                    <a:latin typeface="나눔바른고딕" panose="020B0600000101010101" charset="-127"/>
                    <a:ea typeface="나눔바른고딕" panose="020B0600000101010101" charset="-127"/>
                  </a:rPr>
                  <a:t>  </a:t>
                </a:r>
                <a:r>
                  <a:rPr lang="en-US" altLang="ko-KR" sz="800" spc="-100" dirty="0">
                    <a:solidFill>
                      <a:prstClr val="black"/>
                    </a:solidFill>
                    <a:latin typeface="나눔바른고딕" panose="020B0600000101010101" charset="-127"/>
                    <a:ea typeface="나눔바른고딕" panose="020B0600000101010101" charset="-127"/>
                  </a:rPr>
                  <a:t>QR</a:t>
                </a:r>
                <a:r>
                  <a:rPr lang="ko-KR" altLang="en-US" sz="800" spc="-100" dirty="0">
                    <a:solidFill>
                      <a:prstClr val="black"/>
                    </a:solidFill>
                    <a:latin typeface="나눔바른고딕" panose="020B0600000101010101" charset="-127"/>
                    <a:ea typeface="나눔바른고딕" panose="020B0600000101010101" charset="-127"/>
                  </a:rPr>
                  <a:t>코드</a:t>
                </a:r>
                <a:endParaRPr lang="en-US" altLang="ko-KR" sz="800" spc="-100" dirty="0">
                  <a:solidFill>
                    <a:prstClr val="black"/>
                  </a:solidFill>
                  <a:latin typeface="나눔바른고딕" panose="020B0600000101010101" charset="-127"/>
                  <a:ea typeface="나눔바른고딕" panose="020B0600000101010101" charset="-127"/>
                </a:endParaRPr>
              </a:p>
            </p:txBody>
          </p:sp>
        </p:grpSp>
        <p:cxnSp>
          <p:nvCxnSpPr>
            <p:cNvPr id="116" name="꺾인 연결선 80"/>
            <p:cNvCxnSpPr>
              <a:cxnSpLocks noChangeShapeType="1"/>
              <a:stCxn id="195" idx="1"/>
              <a:endCxn id="41" idx="2"/>
            </p:cNvCxnSpPr>
            <p:nvPr/>
          </p:nvCxnSpPr>
          <p:spPr bwMode="auto">
            <a:xfrm rot="10800000">
              <a:off x="3528632" y="4671162"/>
              <a:ext cx="180832" cy="258701"/>
            </a:xfrm>
            <a:prstGeom prst="bentConnector2">
              <a:avLst/>
            </a:prstGeom>
            <a:noFill/>
            <a:ln w="3175" algn="ctr">
              <a:solidFill>
                <a:schemeClr val="bg1">
                  <a:lumMod val="50000"/>
                </a:schemeClr>
              </a:solidFill>
              <a:round/>
              <a:headEnd/>
              <a:tailEnd type="triangle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41" name="모서리가 둥근 직사각형 40"/>
            <p:cNvSpPr/>
            <p:nvPr/>
          </p:nvSpPr>
          <p:spPr>
            <a:xfrm>
              <a:off x="3073384" y="4138369"/>
              <a:ext cx="910495" cy="532792"/>
            </a:xfrm>
            <a:prstGeom prst="roundRect">
              <a:avLst/>
            </a:prstGeom>
            <a:solidFill>
              <a:srgbClr val="FFEAA7"/>
            </a:solidFill>
            <a:ln w="9525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algn="ctr"/>
              <a:r>
                <a:rPr lang="ko-KR" altLang="en-US" sz="900" b="1" dirty="0">
                  <a:ln>
                    <a:solidFill>
                      <a:schemeClr val="accent5">
                        <a:alpha val="1000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  <a:cs typeface="Poppins Light" panose="02000000000000000000" pitchFamily="2" charset="0"/>
                </a:rPr>
                <a:t>학생 본인확인</a:t>
              </a:r>
            </a:p>
          </p:txBody>
        </p:sp>
        <p:sp>
          <p:nvSpPr>
            <p:cNvPr id="42" name="모서리가 둥근 직사각형 41"/>
            <p:cNvSpPr/>
            <p:nvPr/>
          </p:nvSpPr>
          <p:spPr>
            <a:xfrm>
              <a:off x="3073384" y="5616596"/>
              <a:ext cx="910495" cy="532792"/>
            </a:xfrm>
            <a:prstGeom prst="roundRect">
              <a:avLst/>
            </a:prstGeom>
            <a:solidFill>
              <a:srgbClr val="FFEAA7"/>
            </a:solidFill>
            <a:ln w="9525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algn="ctr"/>
              <a:r>
                <a:rPr lang="ko-KR" altLang="en-US" sz="900" b="1" dirty="0">
                  <a:ln>
                    <a:solidFill>
                      <a:schemeClr val="accent5">
                        <a:alpha val="1000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  <a:cs typeface="Poppins Light" panose="02000000000000000000" pitchFamily="2" charset="0"/>
                </a:rPr>
                <a:t>학부모의</a:t>
              </a:r>
              <a:endParaRPr lang="en-US" altLang="ko-KR" sz="900" b="1" dirty="0">
                <a:ln>
                  <a:solidFill>
                    <a:schemeClr val="accent5">
                      <a:alpha val="1000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Poppins Light" panose="02000000000000000000" pitchFamily="2" charset="0"/>
              </a:endParaRPr>
            </a:p>
            <a:p>
              <a:pPr algn="ctr"/>
              <a:r>
                <a:rPr lang="ko-KR" altLang="en-US" sz="900" b="1" dirty="0">
                  <a:ln>
                    <a:solidFill>
                      <a:schemeClr val="accent5">
                        <a:alpha val="1000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  <a:cs typeface="Poppins Light" panose="02000000000000000000" pitchFamily="2" charset="0"/>
                </a:rPr>
                <a:t>자녀 확인</a:t>
              </a:r>
            </a:p>
          </p:txBody>
        </p:sp>
        <p:cxnSp>
          <p:nvCxnSpPr>
            <p:cNvPr id="50" name="꺾인 연결선 80"/>
            <p:cNvCxnSpPr>
              <a:cxnSpLocks noChangeShapeType="1"/>
              <a:stCxn id="195" idx="1"/>
              <a:endCxn id="42" idx="0"/>
            </p:cNvCxnSpPr>
            <p:nvPr/>
          </p:nvCxnSpPr>
          <p:spPr bwMode="auto">
            <a:xfrm rot="10800000" flipV="1">
              <a:off x="3528632" y="4929862"/>
              <a:ext cx="180832" cy="686734"/>
            </a:xfrm>
            <a:prstGeom prst="bentConnector2">
              <a:avLst/>
            </a:prstGeom>
            <a:noFill/>
            <a:ln w="3175" algn="ctr">
              <a:solidFill>
                <a:schemeClr val="bg1">
                  <a:lumMod val="50000"/>
                </a:schemeClr>
              </a:solidFill>
              <a:round/>
              <a:headEnd/>
              <a:tailEnd type="triangle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9" name="직선 연결선 91"/>
            <p:cNvCxnSpPr>
              <a:cxnSpLocks noChangeShapeType="1"/>
              <a:stCxn id="62" idx="3"/>
              <a:endCxn id="41" idx="1"/>
            </p:cNvCxnSpPr>
            <p:nvPr/>
          </p:nvCxnSpPr>
          <p:spPr bwMode="auto">
            <a:xfrm>
              <a:off x="2756302" y="4404765"/>
              <a:ext cx="317082" cy="0"/>
            </a:xfrm>
            <a:prstGeom prst="line">
              <a:avLst/>
            </a:prstGeom>
            <a:noFill/>
            <a:ln w="3175" algn="ctr">
              <a:solidFill>
                <a:schemeClr val="bg1">
                  <a:lumMod val="50000"/>
                </a:schemeClr>
              </a:solidFill>
              <a:round/>
              <a:headEnd/>
              <a:tailEnd type="triangle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5" name="꺾인 연결선 80"/>
            <p:cNvCxnSpPr>
              <a:cxnSpLocks noChangeShapeType="1"/>
              <a:stCxn id="62" idx="3"/>
              <a:endCxn id="42" idx="1"/>
            </p:cNvCxnSpPr>
            <p:nvPr/>
          </p:nvCxnSpPr>
          <p:spPr bwMode="auto">
            <a:xfrm>
              <a:off x="2756302" y="4404765"/>
              <a:ext cx="317082" cy="1478227"/>
            </a:xfrm>
            <a:prstGeom prst="bentConnector3">
              <a:avLst>
                <a:gd name="adj1" fmla="val 50000"/>
              </a:avLst>
            </a:prstGeom>
            <a:noFill/>
            <a:ln w="3175" algn="ctr">
              <a:solidFill>
                <a:schemeClr val="bg1">
                  <a:lumMod val="50000"/>
                </a:schemeClr>
              </a:solidFill>
              <a:round/>
              <a:headEnd/>
              <a:tailEnd type="triangle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81" name="모서리가 둥근 직사각형 80"/>
            <p:cNvSpPr/>
            <p:nvPr/>
          </p:nvSpPr>
          <p:spPr>
            <a:xfrm>
              <a:off x="5047604" y="2506795"/>
              <a:ext cx="910495" cy="273407"/>
            </a:xfrm>
            <a:prstGeom prst="roundRect">
              <a:avLst/>
            </a:prstGeom>
            <a:solidFill>
              <a:srgbClr val="F3FBFF"/>
            </a:solidFill>
            <a:ln w="9525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algn="ctr"/>
              <a:r>
                <a:rPr lang="ko-KR" altLang="en-US" sz="900" b="1" dirty="0">
                  <a:ln>
                    <a:solidFill>
                      <a:schemeClr val="accent5">
                        <a:alpha val="1000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  <a:cs typeface="Poppins Light" panose="02000000000000000000" pitchFamily="2" charset="0"/>
                </a:rPr>
                <a:t>검사기간관리</a:t>
              </a:r>
            </a:p>
          </p:txBody>
        </p:sp>
        <p:cxnSp>
          <p:nvCxnSpPr>
            <p:cNvPr id="82" name="직선 연결선 81"/>
            <p:cNvCxnSpPr>
              <a:cxnSpLocks noChangeShapeType="1"/>
              <a:stCxn id="84" idx="0"/>
              <a:endCxn id="81" idx="2"/>
            </p:cNvCxnSpPr>
            <p:nvPr/>
          </p:nvCxnSpPr>
          <p:spPr bwMode="auto">
            <a:xfrm flipV="1">
              <a:off x="5502852" y="2780202"/>
              <a:ext cx="0" cy="1358167"/>
            </a:xfrm>
            <a:prstGeom prst="line">
              <a:avLst/>
            </a:prstGeom>
            <a:noFill/>
            <a:ln w="3175" algn="ctr">
              <a:solidFill>
                <a:schemeClr val="bg1">
                  <a:lumMod val="50000"/>
                </a:schemeClr>
              </a:solidFill>
              <a:round/>
              <a:headEnd type="triangle"/>
              <a:tailEnd type="none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84" name="다이아몬드 83"/>
            <p:cNvSpPr/>
            <p:nvPr/>
          </p:nvSpPr>
          <p:spPr>
            <a:xfrm>
              <a:off x="4974833" y="4138369"/>
              <a:ext cx="1056037" cy="532792"/>
            </a:xfrm>
            <a:prstGeom prst="diamond">
              <a:avLst/>
            </a:prstGeom>
            <a:solidFill>
              <a:srgbClr val="FFEAA7"/>
            </a:solidFill>
            <a:ln w="9525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algn="ctr"/>
              <a:r>
                <a:rPr lang="ko-KR" altLang="en-US" sz="900" b="1" dirty="0" err="1">
                  <a:ln>
                    <a:solidFill>
                      <a:schemeClr val="accent5">
                        <a:alpha val="1000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  <a:cs typeface="Poppins Light" panose="02000000000000000000" pitchFamily="2" charset="0"/>
                </a:rPr>
                <a:t>검사기간</a:t>
              </a:r>
              <a:endParaRPr lang="en-US" altLang="ko-KR" sz="900" b="1" dirty="0">
                <a:ln>
                  <a:solidFill>
                    <a:schemeClr val="accent5">
                      <a:alpha val="1000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Poppins Light" panose="02000000000000000000" pitchFamily="2" charset="0"/>
              </a:endParaRPr>
            </a:p>
            <a:p>
              <a:pPr algn="ctr"/>
              <a:r>
                <a:rPr lang="ko-KR" altLang="en-US" sz="900" b="1" dirty="0">
                  <a:ln>
                    <a:solidFill>
                      <a:schemeClr val="accent5">
                        <a:alpha val="1000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  <a:cs typeface="Poppins Light" panose="02000000000000000000" pitchFamily="2" charset="0"/>
                </a:rPr>
                <a:t>여부</a:t>
              </a:r>
            </a:p>
          </p:txBody>
        </p:sp>
        <p:cxnSp>
          <p:nvCxnSpPr>
            <p:cNvPr id="85" name="꺾인 연결선 80"/>
            <p:cNvCxnSpPr>
              <a:cxnSpLocks noChangeShapeType="1"/>
              <a:stCxn id="42" idx="3"/>
              <a:endCxn id="84" idx="1"/>
            </p:cNvCxnSpPr>
            <p:nvPr/>
          </p:nvCxnSpPr>
          <p:spPr bwMode="auto">
            <a:xfrm flipV="1">
              <a:off x="3983879" y="4404765"/>
              <a:ext cx="990954" cy="1478227"/>
            </a:xfrm>
            <a:prstGeom prst="bentConnector3">
              <a:avLst>
                <a:gd name="adj1" fmla="val 50000"/>
              </a:avLst>
            </a:prstGeom>
            <a:noFill/>
            <a:ln w="3175" algn="ctr">
              <a:solidFill>
                <a:schemeClr val="bg1">
                  <a:lumMod val="50000"/>
                </a:schemeClr>
              </a:solidFill>
              <a:round/>
              <a:headEnd/>
              <a:tailEnd type="triangle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91" name="직선 연결선 91"/>
            <p:cNvCxnSpPr>
              <a:cxnSpLocks noChangeShapeType="1"/>
              <a:stCxn id="41" idx="3"/>
              <a:endCxn id="84" idx="1"/>
            </p:cNvCxnSpPr>
            <p:nvPr/>
          </p:nvCxnSpPr>
          <p:spPr bwMode="auto">
            <a:xfrm>
              <a:off x="3983879" y="4404765"/>
              <a:ext cx="990954" cy="0"/>
            </a:xfrm>
            <a:prstGeom prst="line">
              <a:avLst/>
            </a:prstGeom>
            <a:noFill/>
            <a:ln w="3175" algn="ctr">
              <a:solidFill>
                <a:schemeClr val="bg1">
                  <a:lumMod val="50000"/>
                </a:schemeClr>
              </a:solidFill>
              <a:round/>
              <a:headEnd/>
              <a:tailEnd type="triangle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96" name="모서리가 둥근 직사각형 95"/>
            <p:cNvSpPr/>
            <p:nvPr/>
          </p:nvSpPr>
          <p:spPr>
            <a:xfrm>
              <a:off x="6357572" y="5000341"/>
              <a:ext cx="910495" cy="532792"/>
            </a:xfrm>
            <a:prstGeom prst="roundRect">
              <a:avLst/>
            </a:prstGeom>
            <a:solidFill>
              <a:srgbClr val="FFEAA7"/>
            </a:solidFill>
            <a:ln w="9525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algn="ctr"/>
              <a:r>
                <a:rPr lang="ko-KR" altLang="en-US" sz="900" b="1">
                  <a:ln>
                    <a:solidFill>
                      <a:schemeClr val="accent5">
                        <a:alpha val="1000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  <a:cs typeface="Poppins Light" panose="02000000000000000000" pitchFamily="2" charset="0"/>
                </a:rPr>
                <a:t>검사 안내문</a:t>
              </a:r>
              <a:endParaRPr lang="ko-KR" altLang="en-US" sz="900" b="1" dirty="0">
                <a:ln>
                  <a:solidFill>
                    <a:schemeClr val="accent5">
                      <a:alpha val="1000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Poppins Light" panose="02000000000000000000" pitchFamily="2" charset="0"/>
              </a:endParaRPr>
            </a:p>
          </p:txBody>
        </p:sp>
        <p:sp>
          <p:nvSpPr>
            <p:cNvPr id="102" name="모서리가 둥근 직사각형 101"/>
            <p:cNvSpPr/>
            <p:nvPr/>
          </p:nvSpPr>
          <p:spPr>
            <a:xfrm>
              <a:off x="6357573" y="4138369"/>
              <a:ext cx="910495" cy="532792"/>
            </a:xfrm>
            <a:prstGeom prst="roundRect">
              <a:avLst/>
            </a:prstGeom>
            <a:solidFill>
              <a:srgbClr val="FFEAA7"/>
            </a:solidFill>
            <a:ln w="9525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algn="ctr"/>
              <a:r>
                <a:rPr lang="ko-KR" altLang="en-US" sz="900" b="1" dirty="0" err="1">
                  <a:ln>
                    <a:solidFill>
                      <a:schemeClr val="accent5">
                        <a:alpha val="1000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  <a:cs typeface="Poppins Light" panose="02000000000000000000" pitchFamily="2" charset="0"/>
                </a:rPr>
                <a:t>검사참여</a:t>
              </a:r>
              <a:endParaRPr lang="en-US" altLang="ko-KR" sz="900" b="1" dirty="0">
                <a:ln>
                  <a:solidFill>
                    <a:schemeClr val="accent5">
                      <a:alpha val="1000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Poppins Light" panose="02000000000000000000" pitchFamily="2" charset="0"/>
              </a:endParaRPr>
            </a:p>
            <a:p>
              <a:pPr algn="ctr"/>
              <a:r>
                <a:rPr lang="en-US" altLang="ko-KR" sz="900" b="1" dirty="0">
                  <a:ln>
                    <a:solidFill>
                      <a:schemeClr val="accent5">
                        <a:alpha val="1000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  <a:cs typeface="Poppins Light" panose="02000000000000000000" pitchFamily="2" charset="0"/>
                </a:rPr>
                <a:t>/</a:t>
              </a:r>
              <a:r>
                <a:rPr lang="ko-KR" altLang="en-US" sz="900" b="1" dirty="0">
                  <a:ln>
                    <a:solidFill>
                      <a:schemeClr val="accent5">
                        <a:alpha val="1000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  <a:cs typeface="Poppins Light" panose="02000000000000000000" pitchFamily="2" charset="0"/>
                </a:rPr>
                <a:t>제출</a:t>
              </a:r>
            </a:p>
          </p:txBody>
        </p:sp>
        <p:cxnSp>
          <p:nvCxnSpPr>
            <p:cNvPr id="107" name="직선 연결선 106"/>
            <p:cNvCxnSpPr>
              <a:cxnSpLocks noChangeShapeType="1"/>
              <a:stCxn id="84" idx="3"/>
              <a:endCxn id="102" idx="1"/>
            </p:cNvCxnSpPr>
            <p:nvPr/>
          </p:nvCxnSpPr>
          <p:spPr bwMode="auto">
            <a:xfrm>
              <a:off x="6030870" y="4404765"/>
              <a:ext cx="326703" cy="0"/>
            </a:xfrm>
            <a:prstGeom prst="line">
              <a:avLst/>
            </a:prstGeom>
            <a:noFill/>
            <a:ln w="3175" algn="ctr">
              <a:solidFill>
                <a:schemeClr val="bg1">
                  <a:lumMod val="50000"/>
                </a:schemeClr>
              </a:solidFill>
              <a:round/>
              <a:headEnd/>
              <a:tailEnd type="triangle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10" name="TextBox 109"/>
            <p:cNvSpPr txBox="1"/>
            <p:nvPr/>
          </p:nvSpPr>
          <p:spPr bwMode="auto">
            <a:xfrm>
              <a:off x="5860408" y="4238117"/>
              <a:ext cx="441060" cy="107722"/>
            </a:xfrm>
            <a:prstGeom prst="rect">
              <a:avLst/>
            </a:prstGeom>
            <a:noFill/>
            <a:ln w="9525" algn="ctr">
              <a:noFill/>
              <a:prstDash val="dash"/>
              <a:miter lim="800000"/>
              <a:headEnd/>
              <a:tailEnd/>
            </a:ln>
          </p:spPr>
          <p:txBody>
            <a:bodyPr wrap="square" lIns="0" tIns="0" rIns="0" bIns="0" rtlCol="0" anchor="t" anchorCtr="0">
              <a:spAutoFit/>
            </a:bodyPr>
            <a:lstStyle/>
            <a:p>
              <a:pPr eaLnBrk="0" latinLnBrk="0" hangingPunct="0">
                <a:buFont typeface="Arial" pitchFamily="34" charset="0"/>
                <a:buChar char="•"/>
              </a:pPr>
              <a:r>
                <a:rPr kumimoji="0" lang="ko-KR" altLang="en-US" sz="700" dirty="0">
                  <a:solidFill>
                    <a:prstClr val="black"/>
                  </a:solidFill>
                  <a:latin typeface="나눔바른고딕" panose="020B0600000101010101" charset="-127"/>
                  <a:ea typeface="나눔바른고딕" panose="020B0600000101010101" charset="-127"/>
                </a:rPr>
                <a:t> </a:t>
              </a:r>
              <a:r>
                <a:rPr kumimoji="0" lang="ko-KR" altLang="en-US" sz="700" dirty="0" err="1">
                  <a:solidFill>
                    <a:prstClr val="black"/>
                  </a:solidFill>
                  <a:latin typeface="나눔바른고딕" panose="020B0600000101010101" charset="-127"/>
                  <a:ea typeface="나눔바른고딕" panose="020B0600000101010101" charset="-127"/>
                </a:rPr>
                <a:t>검사기간</a:t>
              </a:r>
              <a:endParaRPr kumimoji="0" lang="en-US" altLang="ko-KR" sz="700" spc="-100" dirty="0">
                <a:solidFill>
                  <a:prstClr val="black"/>
                </a:solidFill>
                <a:latin typeface="나눔바른고딕" panose="020B0600000101010101" charset="-127"/>
                <a:ea typeface="나눔바른고딕" panose="020B0600000101010101" charset="-127"/>
              </a:endParaRPr>
            </a:p>
          </p:txBody>
        </p:sp>
        <p:sp>
          <p:nvSpPr>
            <p:cNvPr id="132" name="TextBox 131"/>
            <p:cNvSpPr txBox="1"/>
            <p:nvPr/>
          </p:nvSpPr>
          <p:spPr bwMode="auto">
            <a:xfrm>
              <a:off x="5542936" y="4663187"/>
              <a:ext cx="441060" cy="215444"/>
            </a:xfrm>
            <a:prstGeom prst="rect">
              <a:avLst/>
            </a:prstGeom>
            <a:noFill/>
            <a:ln w="9525" algn="ctr">
              <a:noFill/>
              <a:prstDash val="dash"/>
              <a:miter lim="800000"/>
              <a:headEnd/>
              <a:tailEnd/>
            </a:ln>
          </p:spPr>
          <p:txBody>
            <a:bodyPr wrap="square" lIns="0" tIns="0" rIns="0" bIns="0" rtlCol="0" anchor="t" anchorCtr="0">
              <a:spAutoFit/>
            </a:bodyPr>
            <a:lstStyle/>
            <a:p>
              <a:pPr eaLnBrk="0" latinLnBrk="0" hangingPunct="0">
                <a:buFont typeface="Arial" pitchFamily="34" charset="0"/>
                <a:buChar char="•"/>
              </a:pPr>
              <a:r>
                <a:rPr kumimoji="0" lang="ko-KR" altLang="en-US" sz="700" dirty="0">
                  <a:solidFill>
                    <a:prstClr val="black"/>
                  </a:solidFill>
                  <a:latin typeface="나눔바른고딕" panose="020B0600000101010101" charset="-127"/>
                  <a:ea typeface="나눔바른고딕" panose="020B0600000101010101" charset="-127"/>
                </a:rPr>
                <a:t> 검사결과</a:t>
              </a:r>
              <a:endParaRPr kumimoji="0" lang="en-US" altLang="ko-KR" sz="700" dirty="0">
                <a:solidFill>
                  <a:prstClr val="black"/>
                </a:solidFill>
                <a:latin typeface="나눔바른고딕" panose="020B0600000101010101" charset="-127"/>
                <a:ea typeface="나눔바른고딕" panose="020B0600000101010101" charset="-127"/>
              </a:endParaRPr>
            </a:p>
            <a:p>
              <a:pPr eaLnBrk="0" latinLnBrk="0" hangingPunct="0"/>
              <a:r>
                <a:rPr lang="en-US" altLang="ko-KR" sz="700" dirty="0">
                  <a:solidFill>
                    <a:prstClr val="black"/>
                  </a:solidFill>
                  <a:latin typeface="나눔바른고딕" panose="020B0600000101010101" charset="-127"/>
                  <a:ea typeface="나눔바른고딕" panose="020B0600000101010101" charset="-127"/>
                </a:rPr>
                <a:t>  </a:t>
              </a:r>
              <a:r>
                <a:rPr lang="ko-KR" altLang="en-US" sz="700" dirty="0" err="1">
                  <a:solidFill>
                    <a:prstClr val="black"/>
                  </a:solidFill>
                  <a:latin typeface="나눔바른고딕" panose="020B0600000101010101" charset="-127"/>
                  <a:ea typeface="나눔바른고딕" panose="020B0600000101010101" charset="-127"/>
                </a:rPr>
                <a:t>조회</a:t>
              </a:r>
              <a:r>
                <a:rPr kumimoji="0" lang="ko-KR" altLang="en-US" sz="700" dirty="0" err="1">
                  <a:solidFill>
                    <a:prstClr val="black"/>
                  </a:solidFill>
                  <a:latin typeface="나눔바른고딕" panose="020B0600000101010101" charset="-127"/>
                  <a:ea typeface="나눔바른고딕" panose="020B0600000101010101" charset="-127"/>
                </a:rPr>
                <a:t>기간</a:t>
              </a:r>
              <a:endParaRPr kumimoji="0" lang="en-US" altLang="ko-KR" sz="700" spc="-100" dirty="0">
                <a:solidFill>
                  <a:prstClr val="black"/>
                </a:solidFill>
                <a:latin typeface="나눔바른고딕" panose="020B0600000101010101" charset="-127"/>
                <a:ea typeface="나눔바른고딕" panose="020B0600000101010101" charset="-127"/>
              </a:endParaRPr>
            </a:p>
          </p:txBody>
        </p:sp>
        <p:cxnSp>
          <p:nvCxnSpPr>
            <p:cNvPr id="140" name="직선 연결선 139"/>
            <p:cNvCxnSpPr>
              <a:cxnSpLocks noChangeShapeType="1"/>
              <a:stCxn id="102" idx="2"/>
              <a:endCxn id="96" idx="0"/>
            </p:cNvCxnSpPr>
            <p:nvPr/>
          </p:nvCxnSpPr>
          <p:spPr bwMode="auto">
            <a:xfrm flipH="1">
              <a:off x="6812820" y="4671161"/>
              <a:ext cx="1" cy="329180"/>
            </a:xfrm>
            <a:prstGeom prst="line">
              <a:avLst/>
            </a:prstGeom>
            <a:noFill/>
            <a:ln w="3175" algn="ctr">
              <a:solidFill>
                <a:schemeClr val="bg1">
                  <a:lumMod val="50000"/>
                </a:schemeClr>
              </a:solidFill>
              <a:round/>
              <a:headEnd/>
              <a:tailEnd type="triangle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46" name="꺾인 연결선 80"/>
            <p:cNvCxnSpPr>
              <a:cxnSpLocks noChangeShapeType="1"/>
              <a:stCxn id="84" idx="2"/>
              <a:endCxn id="69" idx="1"/>
            </p:cNvCxnSpPr>
            <p:nvPr/>
          </p:nvCxnSpPr>
          <p:spPr bwMode="auto">
            <a:xfrm rot="16200000" flipH="1">
              <a:off x="6379537" y="3794475"/>
              <a:ext cx="1211831" cy="2965201"/>
            </a:xfrm>
            <a:prstGeom prst="bentConnector2">
              <a:avLst/>
            </a:prstGeom>
            <a:noFill/>
            <a:ln w="3175" algn="ctr">
              <a:solidFill>
                <a:schemeClr val="bg1">
                  <a:lumMod val="50000"/>
                </a:schemeClr>
              </a:solidFill>
              <a:round/>
              <a:headEnd/>
              <a:tailEnd type="triangle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07" name="AutoShape 14"/>
            <p:cNvSpPr>
              <a:spLocks noChangeArrowheads="1"/>
            </p:cNvSpPr>
            <p:nvPr/>
          </p:nvSpPr>
          <p:spPr bwMode="auto">
            <a:xfrm>
              <a:off x="7109175" y="2951605"/>
              <a:ext cx="752475" cy="532791"/>
            </a:xfrm>
            <a:prstGeom prst="flowChartMagneticDisk">
              <a:avLst/>
            </a:prstGeom>
            <a:solidFill>
              <a:srgbClr val="F3FBFF"/>
            </a:solidFill>
            <a:ln w="9525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algn="ctr"/>
              <a:r>
                <a:rPr lang="ko-KR" altLang="en-US" sz="900" b="1" dirty="0">
                  <a:ln>
                    <a:solidFill>
                      <a:schemeClr val="accent5">
                        <a:alpha val="1000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  <a:cs typeface="Poppins Light" panose="02000000000000000000" pitchFamily="2" charset="0"/>
                </a:rPr>
                <a:t>검사결과</a:t>
              </a:r>
              <a:endParaRPr lang="en-US" altLang="ko-KR" sz="900" b="1" dirty="0">
                <a:ln>
                  <a:solidFill>
                    <a:schemeClr val="accent5">
                      <a:alpha val="1000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Poppins Light" panose="02000000000000000000" pitchFamily="2" charset="0"/>
              </a:endParaRPr>
            </a:p>
            <a:p>
              <a:pPr algn="ctr"/>
              <a:r>
                <a:rPr lang="ko-KR" altLang="en-US" sz="900" b="1" dirty="0">
                  <a:ln>
                    <a:solidFill>
                      <a:schemeClr val="accent5">
                        <a:alpha val="1000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  <a:cs typeface="Poppins Light" panose="02000000000000000000" pitchFamily="2" charset="0"/>
                </a:rPr>
                <a:t>정보</a:t>
              </a:r>
              <a:endParaRPr lang="en-US" altLang="ko-KR" sz="900" b="1" dirty="0">
                <a:ln>
                  <a:solidFill>
                    <a:schemeClr val="accent5">
                      <a:alpha val="1000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Poppins Light" panose="02000000000000000000" pitchFamily="2" charset="0"/>
              </a:endParaRPr>
            </a:p>
          </p:txBody>
        </p:sp>
        <p:cxnSp>
          <p:nvCxnSpPr>
            <p:cNvPr id="247" name="직선 연결선 246"/>
            <p:cNvCxnSpPr>
              <a:cxnSpLocks noChangeShapeType="1"/>
              <a:stCxn id="66" idx="3"/>
              <a:endCxn id="69" idx="0"/>
            </p:cNvCxnSpPr>
            <p:nvPr/>
          </p:nvCxnSpPr>
          <p:spPr bwMode="auto">
            <a:xfrm>
              <a:off x="8923300" y="3484396"/>
              <a:ext cx="1" cy="2132200"/>
            </a:xfrm>
            <a:prstGeom prst="line">
              <a:avLst/>
            </a:prstGeom>
            <a:noFill/>
            <a:ln w="3175" algn="ctr">
              <a:solidFill>
                <a:schemeClr val="bg1">
                  <a:lumMod val="50000"/>
                </a:schemeClr>
              </a:solidFill>
              <a:round/>
              <a:headEnd/>
              <a:tailEnd type="triangle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40" name="모서리가 둥근 직사각형 39">
            <a:extLst>
              <a:ext uri="{FF2B5EF4-FFF2-40B4-BE49-F238E27FC236}">
                <a16:creationId xmlns:a16="http://schemas.microsoft.com/office/drawing/2014/main" xmlns="" id="{A48839FD-54EA-214C-BE98-4BDD2DF3094C}"/>
              </a:ext>
            </a:extLst>
          </p:cNvPr>
          <p:cNvSpPr/>
          <p:nvPr/>
        </p:nvSpPr>
        <p:spPr>
          <a:xfrm>
            <a:off x="151038" y="773606"/>
            <a:ext cx="5388708" cy="532421"/>
          </a:xfrm>
          <a:prstGeom prst="roundRect">
            <a:avLst>
              <a:gd name="adj" fmla="val 50000"/>
            </a:avLst>
          </a:prstGeom>
          <a:solidFill>
            <a:schemeClr val="accent6">
              <a:lumMod val="20000"/>
              <a:lumOff val="8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0" lang="ko-KR" altLang="en-US" sz="2200" b="1" i="0" u="none" strike="noStrike" kern="1200" cap="none" spc="-100" normalizeH="0" baseline="0" noProof="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effectLst/>
                <a:uLnTx/>
                <a:uFillTx/>
                <a:latin typeface="나눔바른고딕" panose="020B0603020101020101" pitchFamily="50" charset="-127"/>
                <a:ea typeface="나눔바른고딕" panose="020B0603020101020101" pitchFamily="50" charset="-127"/>
                <a:cs typeface="+mn-cs"/>
              </a:rPr>
              <a:t>학생정서</a:t>
            </a:r>
            <a:r>
              <a:rPr kumimoji="0" lang="ko-KR" altLang="en-US" sz="2200" b="1" i="0" u="none" strike="noStrike" kern="1200" cap="none" spc="-100" normalizeH="0" baseline="0" noProof="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∙</a:t>
            </a:r>
            <a:r>
              <a:rPr kumimoji="0" lang="ko-KR" altLang="en-US" sz="2200" b="1" i="0" u="none" strike="noStrike" kern="1200" cap="none" spc="-100" normalizeH="0" baseline="0" noProof="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effectLst/>
                <a:uLnTx/>
                <a:uFillTx/>
                <a:latin typeface="나눔바른고딕" panose="020B0603020101020101" pitchFamily="50" charset="-127"/>
                <a:ea typeface="나눔바른고딕" panose="020B0603020101020101" pitchFamily="50" charset="-127"/>
                <a:cs typeface="+mn-cs"/>
              </a:rPr>
              <a:t>행동특성검사 </a:t>
            </a:r>
            <a:r>
              <a:rPr lang="ko-KR" altLang="en-US" sz="2200" b="1" spc="-1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업무 흐름도</a:t>
            </a:r>
            <a:r>
              <a:rPr lang="en-US" altLang="ko-KR" sz="2200" b="1" spc="-1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(2/2)</a:t>
            </a:r>
            <a:endParaRPr kumimoji="1" lang="x-none" altLang="en-US" sz="2200" dirty="0">
              <a:solidFill>
                <a:srgbClr val="0066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68707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3038" y="6453337"/>
            <a:ext cx="1902450" cy="272139"/>
          </a:xfrm>
          <a:prstGeom prst="rect">
            <a:avLst/>
          </a:prstGeom>
        </p:spPr>
      </p:pic>
      <p:sp>
        <p:nvSpPr>
          <p:cNvPr id="38" name="직사각형 37"/>
          <p:cNvSpPr/>
          <p:nvPr/>
        </p:nvSpPr>
        <p:spPr>
          <a:xfrm>
            <a:off x="-477891" y="2208765"/>
            <a:ext cx="3240360" cy="1368152"/>
          </a:xfrm>
          <a:prstGeom prst="rect">
            <a:avLst/>
          </a:prstGeom>
          <a:solidFill>
            <a:srgbClr val="58A4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ko-KR" altLang="en-US">
              <a:solidFill>
                <a:prstClr val="white"/>
              </a:solidFill>
              <a:latin typeface="맑은 고딕"/>
              <a:ea typeface="맑은 고딕" panose="020B0503020000020004" pitchFamily="50" charset="-127"/>
            </a:endParaRPr>
          </a:p>
        </p:txBody>
      </p:sp>
      <p:sp>
        <p:nvSpPr>
          <p:cNvPr id="40" name="직사각형 39"/>
          <p:cNvSpPr/>
          <p:nvPr/>
        </p:nvSpPr>
        <p:spPr>
          <a:xfrm>
            <a:off x="3698573" y="2208765"/>
            <a:ext cx="6208119" cy="1368152"/>
          </a:xfrm>
          <a:prstGeom prst="rect">
            <a:avLst/>
          </a:prstGeom>
          <a:solidFill>
            <a:srgbClr val="137D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ko-KR" altLang="en-US">
              <a:solidFill>
                <a:prstClr val="white"/>
              </a:solidFill>
              <a:latin typeface="맑은 고딕"/>
              <a:ea typeface="맑은 고딕" panose="020B0503020000020004" pitchFamily="50" charset="-127"/>
            </a:endParaRPr>
          </a:p>
        </p:txBody>
      </p:sp>
      <p:sp>
        <p:nvSpPr>
          <p:cNvPr id="42" name="타원 41"/>
          <p:cNvSpPr/>
          <p:nvPr/>
        </p:nvSpPr>
        <p:spPr>
          <a:xfrm>
            <a:off x="3122509" y="2208765"/>
            <a:ext cx="1296144" cy="1368152"/>
          </a:xfrm>
          <a:prstGeom prst="ellipse">
            <a:avLst/>
          </a:prstGeom>
          <a:solidFill>
            <a:srgbClr val="137D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ko-KR" altLang="en-US">
              <a:solidFill>
                <a:prstClr val="white"/>
              </a:solidFill>
              <a:latin typeface="맑은 고딕"/>
              <a:ea typeface="맑은 고딕" panose="020B0503020000020004" pitchFamily="50" charset="-127"/>
            </a:endParaRPr>
          </a:p>
        </p:txBody>
      </p:sp>
      <p:sp>
        <p:nvSpPr>
          <p:cNvPr id="41" name="타원 40"/>
          <p:cNvSpPr/>
          <p:nvPr/>
        </p:nvSpPr>
        <p:spPr>
          <a:xfrm>
            <a:off x="2186405" y="2208765"/>
            <a:ext cx="1152128" cy="1368152"/>
          </a:xfrm>
          <a:prstGeom prst="ellipse">
            <a:avLst/>
          </a:prstGeom>
          <a:solidFill>
            <a:srgbClr val="58A4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ko-KR" altLang="en-US" dirty="0">
              <a:solidFill>
                <a:prstClr val="white"/>
              </a:solidFill>
              <a:latin typeface="맑은 고딕"/>
              <a:ea typeface="맑은 고딕" panose="020B0503020000020004" pitchFamily="50" charset="-127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1754357" y="2496797"/>
            <a:ext cx="11521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altLang="ko-KR" sz="4000" b="1" dirty="0">
                <a:solidFill>
                  <a:prstClr val="white"/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rPr>
              <a:t>04</a:t>
            </a:r>
            <a:endParaRPr lang="ko-KR" altLang="en-US" sz="4000" b="1" dirty="0">
              <a:solidFill>
                <a:prstClr val="white"/>
              </a:solidFill>
              <a:latin typeface="나눔스퀘어라운드 ExtraBold" panose="020B0600000101010101" pitchFamily="50" charset="-127"/>
              <a:ea typeface="나눔스퀘어라운드 ExtraBold" panose="020B0600000101010101" pitchFamily="50" charset="-127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3590561" y="2424789"/>
            <a:ext cx="619025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ko-KR" altLang="en-US" sz="1600" b="1" dirty="0" err="1">
                <a:solidFill>
                  <a:prstClr val="white"/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rPr>
              <a:t>나이스</a:t>
            </a:r>
            <a:r>
              <a:rPr lang="ko-KR" altLang="en-US" sz="1600" b="1" dirty="0">
                <a:solidFill>
                  <a:prstClr val="white"/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rPr>
              <a:t> 학생정서</a:t>
            </a:r>
            <a:r>
              <a:rPr lang="en-US" altLang="ko-KR" sz="1600" b="1" dirty="0">
                <a:solidFill>
                  <a:prstClr val="whit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·</a:t>
            </a:r>
            <a:r>
              <a:rPr lang="ko-KR" altLang="en-US" sz="1600" b="1" dirty="0">
                <a:solidFill>
                  <a:prstClr val="whit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행동특성검사</a:t>
            </a:r>
            <a:endParaRPr lang="en-US" altLang="ko-KR" sz="1600" b="1" dirty="0">
              <a:solidFill>
                <a:prstClr val="white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>
              <a:defRPr/>
            </a:pPr>
            <a:r>
              <a:rPr lang="ko-KR" altLang="en-US" sz="3200" b="1" dirty="0">
                <a:solidFill>
                  <a:prstClr val="white"/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rPr>
              <a:t>학교 업무 처리 절차 및 화면</a:t>
            </a:r>
            <a:endParaRPr lang="en-US" altLang="ko-KR" sz="3200" b="1" dirty="0">
              <a:solidFill>
                <a:prstClr val="white"/>
              </a:solidFill>
              <a:latin typeface="나눔스퀘어라운드 ExtraBold" panose="020B0600000101010101" pitchFamily="50" charset="-127"/>
              <a:ea typeface="나눔스퀘어라운드 ExtraBold" panose="020B0600000101010101" pitchFamily="50" charset="-127"/>
            </a:endParaRPr>
          </a:p>
        </p:txBody>
      </p:sp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>
          <a:xfrm>
            <a:off x="920552" y="6349608"/>
            <a:ext cx="2133600" cy="365125"/>
          </a:xfrm>
        </p:spPr>
        <p:txBody>
          <a:bodyPr/>
          <a:lstStyle/>
          <a:p>
            <a:pPr>
              <a:defRPr/>
            </a:pPr>
            <a:fld id="{0D87E827-B159-48EA-8EB9-649F6CF66B96}" type="slidenum">
              <a:rPr lang="ko-KR" altLang="en-US" sz="1400" b="1">
                <a:solidFill>
                  <a:prstClr val="black">
                    <a:tint val="75000"/>
                  </a:prstClr>
                </a:solidFill>
                <a:latin typeface="나눔스퀘어라운드 ExtraBold" panose="020B0600000101010101" charset="-127"/>
                <a:ea typeface="나눔스퀘어라운드 ExtraBold" panose="020B0600000101010101" charset="-127"/>
              </a:rPr>
              <a:pPr>
                <a:defRPr/>
              </a:pPr>
              <a:t>60</a:t>
            </a:fld>
            <a:endParaRPr lang="ko-KR" altLang="en-US" sz="1400" b="1" dirty="0">
              <a:solidFill>
                <a:prstClr val="black">
                  <a:tint val="75000"/>
                </a:prstClr>
              </a:solidFill>
              <a:latin typeface="나눔스퀘어라운드 ExtraBold" panose="020B0600000101010101" charset="-127"/>
              <a:ea typeface="나눔스퀘어라운드 ExtraBold" panose="020B0600000101010101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652541700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B2A2134E-34A5-422C-8D66-092F6558A4F0}"/>
              </a:ext>
            </a:extLst>
          </p:cNvPr>
          <p:cNvSpPr txBox="1"/>
          <p:nvPr/>
        </p:nvSpPr>
        <p:spPr>
          <a:xfrm>
            <a:off x="96327" y="39171"/>
            <a:ext cx="51569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000" b="1" spc="-70" dirty="0" err="1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학생정서</a:t>
            </a:r>
            <a:r>
              <a:rPr lang="ko-KR" altLang="en-US" sz="2000" b="1" spc="-70" dirty="0" err="1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맑은 고딕" panose="020B0503020000020004" pitchFamily="50" charset="-127"/>
              </a:rPr>
              <a:t>∙</a:t>
            </a:r>
            <a:r>
              <a:rPr lang="ko-KR" altLang="en-US" sz="2000" b="1" spc="-70" dirty="0" err="1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행동특성검사</a:t>
            </a:r>
            <a:r>
              <a:rPr lang="ko-KR" altLang="en-US" sz="2000" b="1" spc="-7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시스템 처리 절차 및 화면</a:t>
            </a:r>
          </a:p>
        </p:txBody>
      </p:sp>
      <p:sp>
        <p:nvSpPr>
          <p:cNvPr id="8" name="모서리가 둥근 직사각형 7">
            <a:extLst>
              <a:ext uri="{FF2B5EF4-FFF2-40B4-BE49-F238E27FC236}">
                <a16:creationId xmlns:a16="http://schemas.microsoft.com/office/drawing/2014/main" xmlns="" id="{A48839FD-54EA-214C-BE98-4BDD2DF3094C}"/>
              </a:ext>
            </a:extLst>
          </p:cNvPr>
          <p:cNvSpPr/>
          <p:nvPr/>
        </p:nvSpPr>
        <p:spPr>
          <a:xfrm>
            <a:off x="151038" y="773606"/>
            <a:ext cx="5388708" cy="532421"/>
          </a:xfrm>
          <a:prstGeom prst="roundRect">
            <a:avLst>
              <a:gd name="adj" fmla="val 50000"/>
            </a:avLst>
          </a:prstGeom>
          <a:solidFill>
            <a:schemeClr val="accent6">
              <a:lumMod val="20000"/>
              <a:lumOff val="8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200" b="1" spc="-1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학교 </a:t>
            </a:r>
            <a:r>
              <a:rPr lang="ko-KR" altLang="en-US" sz="2200" b="1" spc="-100" dirty="0" err="1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업무담당자</a:t>
            </a:r>
            <a:r>
              <a:rPr lang="ko-KR" altLang="en-US" sz="2200" b="1" spc="-1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  <a:r>
              <a:rPr lang="en-US" altLang="ko-KR" sz="2200" b="1" spc="-1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- </a:t>
            </a:r>
            <a:r>
              <a:rPr lang="ko-KR" altLang="en-US" sz="2200" b="1" spc="-1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담임교사 업무 범위 비교</a:t>
            </a:r>
            <a:endParaRPr kumimoji="1" lang="x-none" altLang="en-US" sz="2200" dirty="0">
              <a:solidFill>
                <a:srgbClr val="006600"/>
              </a:solidFill>
            </a:endParaRPr>
          </a:p>
        </p:txBody>
      </p:sp>
      <p:graphicFrame>
        <p:nvGraphicFramePr>
          <p:cNvPr id="9" name="표 8"/>
          <p:cNvGraphicFramePr>
            <a:graphicFrameLocks noGrp="1"/>
          </p:cNvGraphicFramePr>
          <p:nvPr/>
        </p:nvGraphicFramePr>
        <p:xfrm>
          <a:off x="587830" y="1476153"/>
          <a:ext cx="8801099" cy="4930196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210163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1539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3184072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547497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9pPr>
                    </a:lstStyle>
                    <a:p>
                      <a:pPr algn="ctr" latinLnBrk="1"/>
                      <a:r>
                        <a:rPr lang="ko-KR" altLang="en-US" sz="1600" dirty="0">
                          <a:solidFill>
                            <a:schemeClr val="tx1"/>
                          </a:solidFill>
                        </a:rPr>
                        <a:t>업무구분</a:t>
                      </a:r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9pPr>
                    </a:lstStyle>
                    <a:p>
                      <a:pPr algn="ctr" latinLnBrk="1"/>
                      <a:r>
                        <a:rPr lang="ko-KR" altLang="en-US" sz="1600" dirty="0">
                          <a:solidFill>
                            <a:schemeClr val="tx1"/>
                          </a:solidFill>
                        </a:rPr>
                        <a:t>학교 업무담당교사</a:t>
                      </a:r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9pPr>
                    </a:lstStyle>
                    <a:p>
                      <a:pPr algn="ctr" latinLnBrk="1"/>
                      <a:r>
                        <a:rPr lang="ko-KR" altLang="en-US" sz="1600" dirty="0">
                          <a:solidFill>
                            <a:schemeClr val="tx1"/>
                          </a:solidFill>
                        </a:rPr>
                        <a:t>담임교사</a:t>
                      </a:r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57123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1500" dirty="0"/>
                        <a:t>-</a:t>
                      </a:r>
                      <a:endParaRPr lang="ko-KR" altLang="en-US" sz="1500" b="1" dirty="0">
                        <a:latin typeface="나눔스퀘어라운드 Light" panose="020B0600000101010101" charset="-127"/>
                        <a:ea typeface="나눔스퀘어라운드 Light" panose="020B0600000101010101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ctr" latinLnBrk="1"/>
                      <a:r>
                        <a:rPr lang="ko-KR" altLang="en-US" sz="1500" baseline="0" dirty="0"/>
                        <a:t>해당 학교의 모든 학생 정보 확인</a:t>
                      </a:r>
                      <a:endParaRPr lang="ko-KR" altLang="en-US" sz="1500" b="1" dirty="0">
                        <a:latin typeface="나눔스퀘어라운드 Light" panose="020B0600000101010101" charset="-127"/>
                        <a:ea typeface="나눔스퀘어라운드 Light" panose="020B0600000101010101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ctr" latinLnBrk="1"/>
                      <a:r>
                        <a:rPr lang="ko-KR" altLang="en-US" sz="1500" dirty="0"/>
                        <a:t>담임반의 정보만 확인</a:t>
                      </a:r>
                      <a:endParaRPr lang="ko-KR" altLang="en-US" sz="1500" b="1" dirty="0">
                        <a:latin typeface="나눔스퀘어라운드 Light" panose="020B0600000101010101" charset="-127"/>
                        <a:ea typeface="나눔스퀘어라운드 Light" panose="020B0600000101010101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47740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ctr" latinLnBrk="1"/>
                      <a:r>
                        <a:rPr lang="ko-KR" altLang="en-US" sz="1500" dirty="0" err="1"/>
                        <a:t>참여번호</a:t>
                      </a:r>
                      <a:r>
                        <a:rPr lang="ko-KR" altLang="en-US" sz="1500" dirty="0"/>
                        <a:t> 관리</a:t>
                      </a:r>
                      <a:endParaRPr lang="ko-KR" altLang="en-US" sz="1500" b="1" dirty="0">
                        <a:latin typeface="나눔스퀘어라운드 Light" panose="020B0600000101010101" charset="-127"/>
                        <a:ea typeface="나눔스퀘어라운드 Light" panose="020B0600000101010101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ctr" latinLnBrk="1"/>
                      <a:r>
                        <a:rPr lang="ko-KR" altLang="en-US" sz="1500" dirty="0" err="1"/>
                        <a:t>참여번호</a:t>
                      </a:r>
                      <a:r>
                        <a:rPr lang="ko-KR" altLang="en-US" sz="1500" dirty="0"/>
                        <a:t> 생성</a:t>
                      </a:r>
                      <a:r>
                        <a:rPr lang="en-US" altLang="ko-KR" sz="1500" dirty="0"/>
                        <a:t>, </a:t>
                      </a:r>
                      <a:r>
                        <a:rPr lang="ko-KR" altLang="en-US" sz="1500" dirty="0"/>
                        <a:t>재발급</a:t>
                      </a:r>
                      <a:r>
                        <a:rPr lang="en-US" altLang="ko-KR" sz="1500" dirty="0"/>
                        <a:t>, </a:t>
                      </a:r>
                      <a:r>
                        <a:rPr lang="ko-KR" altLang="en-US" sz="1500" dirty="0"/>
                        <a:t>출력</a:t>
                      </a:r>
                      <a:endParaRPr lang="ko-KR" altLang="en-US" sz="1500" b="1" dirty="0">
                        <a:solidFill>
                          <a:schemeClr val="tx1"/>
                        </a:solidFill>
                        <a:latin typeface="나눔스퀘어라운드 Light" panose="020B0600000101010101" charset="-127"/>
                        <a:ea typeface="나눔스퀘어라운드 Light" panose="020B0600000101010101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ctr" latinLnBrk="1"/>
                      <a:r>
                        <a:rPr lang="ko-KR" altLang="en-US" sz="1500" dirty="0" err="1"/>
                        <a:t>참여번호</a:t>
                      </a:r>
                      <a:r>
                        <a:rPr lang="ko-KR" altLang="en-US" sz="1500" dirty="0"/>
                        <a:t> 재발급</a:t>
                      </a:r>
                      <a:r>
                        <a:rPr lang="en-US" altLang="ko-KR" sz="1500" dirty="0"/>
                        <a:t>, </a:t>
                      </a:r>
                      <a:r>
                        <a:rPr lang="ko-KR" altLang="en-US" sz="1500" dirty="0"/>
                        <a:t>출력</a:t>
                      </a:r>
                      <a:endParaRPr lang="ko-KR" altLang="en-US" sz="1500" b="1" dirty="0">
                        <a:latin typeface="나눔스퀘어라운드 Light" panose="020B0600000101010101" charset="-127"/>
                        <a:ea typeface="나눔스퀘어라운드 Light" panose="020B0600000101010101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76918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500" dirty="0"/>
                        <a:t>참여율</a:t>
                      </a:r>
                      <a:r>
                        <a:rPr lang="en-US" altLang="ko-KR" sz="1500" dirty="0"/>
                        <a:t> </a:t>
                      </a:r>
                      <a:r>
                        <a:rPr lang="ko-KR" altLang="en-US" sz="1500" dirty="0"/>
                        <a:t>조회</a:t>
                      </a:r>
                      <a:endParaRPr lang="ko-KR" altLang="en-US" sz="1500" b="1" dirty="0">
                        <a:latin typeface="나눔스퀘어라운드 Light" panose="020B0600000101010101" charset="-127"/>
                        <a:ea typeface="나눔스퀘어라운드 Light" panose="020B0600000101010101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500" dirty="0"/>
                        <a:t>교내 모든 학생의 참여현황 조회</a:t>
                      </a:r>
                      <a:endParaRPr lang="ko-KR" altLang="en-US" sz="1500" b="1" dirty="0">
                        <a:latin typeface="나눔스퀘어라운드 Light" panose="020B0600000101010101" charset="-127"/>
                        <a:ea typeface="나눔스퀘어라운드 Light" panose="020B0600000101010101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500" dirty="0"/>
                        <a:t>담임반의 참여율만 조회</a:t>
                      </a:r>
                      <a:endParaRPr lang="ko-KR" altLang="en-US" sz="1500" b="1" dirty="0">
                        <a:latin typeface="나눔스퀘어라운드 Light" panose="020B0600000101010101" charset="-127"/>
                        <a:ea typeface="나눔스퀘어라운드 Light" panose="020B0600000101010101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76918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1500" dirty="0"/>
                        <a:t>2</a:t>
                      </a:r>
                      <a:r>
                        <a:rPr lang="ko-KR" altLang="en-US" sz="1500" dirty="0"/>
                        <a:t>차 조치일자 관리</a:t>
                      </a:r>
                      <a:endParaRPr lang="ko-KR" altLang="en-US" sz="1500" b="1" dirty="0">
                        <a:latin typeface="나눔스퀘어라운드 Light" panose="020B0600000101010101" charset="-127"/>
                        <a:ea typeface="나눔스퀘어라운드 Light" panose="020B0600000101010101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1500" spc="-150" baseline="0" dirty="0"/>
                        <a:t>2</a:t>
                      </a:r>
                      <a:r>
                        <a:rPr lang="ko-KR" altLang="en-US" sz="1500" spc="-150" baseline="0" dirty="0"/>
                        <a:t>차 조치일자 등록</a:t>
                      </a:r>
                      <a:r>
                        <a:rPr lang="en-US" altLang="ko-KR" sz="1500" spc="-150" baseline="0" dirty="0"/>
                        <a:t>, </a:t>
                      </a:r>
                      <a:r>
                        <a:rPr lang="ko-KR" altLang="en-US" sz="1500" spc="-150" baseline="0" dirty="0"/>
                        <a:t>수정</a:t>
                      </a:r>
                      <a:endParaRPr lang="en-US" altLang="ko-KR" sz="1500" spc="-150" baseline="0" dirty="0"/>
                    </a:p>
                    <a:p>
                      <a:pPr algn="ctr" latinLnBrk="1"/>
                      <a:r>
                        <a:rPr lang="en-US" altLang="ko-KR" sz="1500" spc="-150" baseline="0" dirty="0"/>
                        <a:t>( </a:t>
                      </a:r>
                      <a:r>
                        <a:rPr lang="en-US" altLang="ko-KR" sz="1500" spc="-150" dirty="0"/>
                        <a:t>[</a:t>
                      </a:r>
                      <a:r>
                        <a:rPr lang="ko-KR" altLang="en-US" sz="1500" spc="-150" dirty="0"/>
                        <a:t>검사 및 </a:t>
                      </a:r>
                      <a:r>
                        <a:rPr lang="en-US" altLang="ko-KR" sz="1500" spc="-150" dirty="0"/>
                        <a:t>2</a:t>
                      </a:r>
                      <a:r>
                        <a:rPr lang="ko-KR" altLang="en-US" sz="1500" spc="-150" dirty="0"/>
                        <a:t>차 조치일자 관리</a:t>
                      </a:r>
                      <a:r>
                        <a:rPr lang="en-US" altLang="ko-KR" sz="1500" spc="-150" dirty="0"/>
                        <a:t>]  </a:t>
                      </a:r>
                      <a:r>
                        <a:rPr lang="ko-KR" altLang="en-US" sz="1500" spc="-150" dirty="0"/>
                        <a:t>메뉴 </a:t>
                      </a:r>
                      <a:r>
                        <a:rPr lang="en-US" altLang="ko-KR" sz="1500" spc="-150" dirty="0"/>
                        <a:t>)</a:t>
                      </a:r>
                      <a:endParaRPr lang="ko-KR" altLang="en-US" sz="1500" b="1" spc="-150" dirty="0">
                        <a:latin typeface="나눔스퀘어라운드 Light" panose="020B0600000101010101" charset="-127"/>
                        <a:ea typeface="나눔스퀘어라운드 Light" panose="020B0600000101010101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1500" dirty="0"/>
                        <a:t>2</a:t>
                      </a:r>
                      <a:r>
                        <a:rPr lang="ko-KR" altLang="en-US" sz="1500" dirty="0"/>
                        <a:t>차 조치일자 관리 </a:t>
                      </a:r>
                      <a:r>
                        <a:rPr lang="en-US" altLang="ko-KR" sz="1500" dirty="0"/>
                        <a:t>X</a:t>
                      </a:r>
                      <a:endParaRPr lang="ko-KR" altLang="en-US" sz="1500" b="1" dirty="0">
                        <a:solidFill>
                          <a:schemeClr val="tx1"/>
                        </a:solidFill>
                        <a:latin typeface="나눔스퀘어라운드 Light" panose="020B0600000101010101" charset="-127"/>
                        <a:ea typeface="나눔스퀘어라운드 Light" panose="020B0600000101010101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576918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ctr" latinLnBrk="1"/>
                      <a:r>
                        <a:rPr lang="ko-KR" altLang="en-US" sz="1500" dirty="0"/>
                        <a:t>검사지</a:t>
                      </a:r>
                      <a:r>
                        <a:rPr lang="en-US" altLang="ko-KR" sz="1500" dirty="0"/>
                        <a:t> </a:t>
                      </a:r>
                      <a:r>
                        <a:rPr lang="ko-KR" altLang="en-US" sz="1500" dirty="0"/>
                        <a:t>출력현황</a:t>
                      </a:r>
                      <a:endParaRPr lang="ko-KR" altLang="en-US" sz="1500" b="1" dirty="0">
                        <a:latin typeface="나눔스퀘어라운드 Light" panose="020B0600000101010101" charset="-127"/>
                        <a:ea typeface="나눔스퀘어라운드 Light" panose="020B0600000101010101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ctr" latinLnBrk="1"/>
                      <a:r>
                        <a:rPr lang="ko-KR" altLang="en-US" sz="1500" dirty="0"/>
                        <a:t>조회 가능</a:t>
                      </a:r>
                      <a:endParaRPr lang="ko-KR" altLang="en-US" sz="1500" b="1" dirty="0">
                        <a:latin typeface="나눔스퀘어라운드 Light" panose="020B0600000101010101" charset="-127"/>
                        <a:ea typeface="나눔스퀘어라운드 Light" panose="020B0600000101010101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ctr" latinLnBrk="1"/>
                      <a:r>
                        <a:rPr lang="ko-KR" altLang="en-US" sz="1500" dirty="0"/>
                        <a:t>조회</a:t>
                      </a:r>
                      <a:r>
                        <a:rPr lang="en-US" altLang="ko-KR" sz="1500" baseline="0" dirty="0"/>
                        <a:t> </a:t>
                      </a:r>
                      <a:r>
                        <a:rPr lang="ko-KR" altLang="en-US" sz="1500" baseline="0" dirty="0"/>
                        <a:t>불가능</a:t>
                      </a:r>
                      <a:endParaRPr lang="ko-KR" altLang="en-US" sz="1500" b="1" dirty="0">
                        <a:latin typeface="나눔스퀘어라운드 Light" panose="020B0600000101010101" charset="-127"/>
                        <a:ea typeface="나눔스퀘어라운드 Light" panose="020B0600000101010101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1008994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ctr" latinLnBrk="1"/>
                      <a:r>
                        <a:rPr lang="ko-KR" altLang="en-US" sz="1500" dirty="0"/>
                        <a:t>검사결과</a:t>
                      </a:r>
                      <a:r>
                        <a:rPr lang="en-US" altLang="ko-KR" sz="1500" dirty="0"/>
                        <a:t> </a:t>
                      </a:r>
                      <a:r>
                        <a:rPr lang="ko-KR" altLang="en-US" sz="1500" dirty="0"/>
                        <a:t>및 조치결과 통계 마감</a:t>
                      </a:r>
                      <a:endParaRPr lang="ko-KR" altLang="en-US" sz="1500" b="1" dirty="0">
                        <a:latin typeface="나눔스퀘어라운드 Light" panose="020B0600000101010101" charset="-127"/>
                        <a:ea typeface="나눔스퀘어라운드 Light" panose="020B0600000101010101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ctr" latinLnBrk="1"/>
                      <a:r>
                        <a:rPr lang="ko-KR" altLang="en-US" sz="1500" dirty="0"/>
                        <a:t>학교 검사결과 및 조치결과 마감</a:t>
                      </a:r>
                      <a:r>
                        <a:rPr lang="en-US" altLang="ko-KR" sz="1500" dirty="0"/>
                        <a:t>(</a:t>
                      </a:r>
                      <a:r>
                        <a:rPr lang="ko-KR" altLang="en-US" sz="1500" dirty="0"/>
                        <a:t>제출</a:t>
                      </a:r>
                      <a:r>
                        <a:rPr lang="en-US" altLang="ko-KR" sz="1500" dirty="0"/>
                        <a:t>)</a:t>
                      </a:r>
                    </a:p>
                    <a:p>
                      <a:pPr algn="ctr" latinLnBrk="1"/>
                      <a:r>
                        <a:rPr lang="en-US" altLang="ko-KR" sz="1500" dirty="0"/>
                        <a:t>( [</a:t>
                      </a:r>
                      <a:r>
                        <a:rPr lang="ko-KR" altLang="en-US" sz="1500" dirty="0"/>
                        <a:t>검사결과 통계 및 제출</a:t>
                      </a:r>
                      <a:r>
                        <a:rPr lang="en-US" altLang="ko-KR" sz="1500" dirty="0"/>
                        <a:t>], </a:t>
                      </a:r>
                    </a:p>
                    <a:p>
                      <a:pPr algn="ctr" latinLnBrk="1"/>
                      <a:r>
                        <a:rPr lang="en-US" altLang="ko-KR" sz="1500" dirty="0"/>
                        <a:t>[</a:t>
                      </a:r>
                      <a:r>
                        <a:rPr lang="ko-KR" altLang="en-US" sz="1500" dirty="0"/>
                        <a:t>조치결과 통계 및 제출</a:t>
                      </a:r>
                      <a:r>
                        <a:rPr lang="en-US" altLang="ko-KR" sz="1500" dirty="0"/>
                        <a:t>] </a:t>
                      </a:r>
                      <a:r>
                        <a:rPr lang="ko-KR" altLang="en-US" sz="1500" dirty="0"/>
                        <a:t>메뉴 </a:t>
                      </a:r>
                      <a:r>
                        <a:rPr lang="en-US" altLang="ko-KR" sz="1500" dirty="0"/>
                        <a:t>)</a:t>
                      </a:r>
                      <a:endParaRPr lang="ko-KR" altLang="en-US" sz="1500" b="1" dirty="0">
                        <a:latin typeface="나눔스퀘어라운드 Light" panose="020B0600000101010101" charset="-127"/>
                        <a:ea typeface="나눔스퀘어라운드 Light" panose="020B0600000101010101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ctr" latinLnBrk="1"/>
                      <a:r>
                        <a:rPr lang="ko-KR" altLang="en-US" sz="1500" dirty="0"/>
                        <a:t>반별 마감만 가능</a:t>
                      </a:r>
                      <a:endParaRPr lang="ko-KR" altLang="en-US" sz="1500" b="1" dirty="0">
                        <a:latin typeface="나눔스퀘어라운드 Light" panose="020B0600000101010101" charset="-127"/>
                        <a:ea typeface="나눔스퀘어라운드 Light" panose="020B0600000101010101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538088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ctr" latinLnBrk="1"/>
                      <a:r>
                        <a:rPr lang="ko-KR" altLang="en-US" sz="1500" dirty="0"/>
                        <a:t>관리일지</a:t>
                      </a:r>
                      <a:endParaRPr lang="ko-KR" altLang="en-US" sz="1500" b="1" dirty="0">
                        <a:latin typeface="나눔스퀘어라운드 Light" panose="020B0600000101010101" charset="-127"/>
                        <a:ea typeface="나눔스퀘어라운드 Light" panose="020B0600000101010101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ctr" latinLnBrk="1"/>
                      <a:r>
                        <a:rPr lang="ko-KR" altLang="en-US" sz="1500" baseline="0" dirty="0"/>
                        <a:t>관리일지 조회 및</a:t>
                      </a:r>
                      <a:r>
                        <a:rPr lang="en-US" altLang="ko-KR" sz="1500" baseline="0" dirty="0"/>
                        <a:t> </a:t>
                      </a:r>
                      <a:r>
                        <a:rPr lang="ko-KR" altLang="en-US" sz="1500" baseline="0" dirty="0"/>
                        <a:t>출력 가능</a:t>
                      </a:r>
                      <a:endParaRPr lang="ko-KR" altLang="en-US" sz="1500" b="1" dirty="0">
                        <a:latin typeface="나눔스퀘어라운드 Light" panose="020B0600000101010101" charset="-127"/>
                        <a:ea typeface="나눔스퀘어라운드 Light" panose="020B0600000101010101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ctr" latinLnBrk="1"/>
                      <a:r>
                        <a:rPr lang="ko-KR" altLang="en-US" sz="1500" dirty="0"/>
                        <a:t>관리일지 조회 및 출력 불가능</a:t>
                      </a:r>
                      <a:endParaRPr lang="ko-KR" altLang="en-US" sz="1500" b="1" dirty="0">
                        <a:latin typeface="나눔스퀘어라운드 Light" panose="020B0600000101010101" charset="-127"/>
                        <a:ea typeface="나눔스퀘어라운드 Light" panose="020B0600000101010101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51826051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TextBox 4">
            <a:extLst>
              <a:ext uri="{FF2B5EF4-FFF2-40B4-BE49-F238E27FC236}">
                <a16:creationId xmlns:a16="http://schemas.microsoft.com/office/drawing/2014/main" xmlns="" id="{B2A2134E-34A5-422C-8D66-092F6558A4F0}"/>
              </a:ext>
            </a:extLst>
          </p:cNvPr>
          <p:cNvSpPr txBox="1"/>
          <p:nvPr/>
        </p:nvSpPr>
        <p:spPr>
          <a:xfrm>
            <a:off x="96327" y="39171"/>
            <a:ext cx="51569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000" b="1" spc="-7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학교 주요 업무처리 방법</a:t>
            </a:r>
          </a:p>
        </p:txBody>
      </p:sp>
      <p:sp>
        <p:nvSpPr>
          <p:cNvPr id="41" name="모서리가 둥근 직사각형 40">
            <a:extLst>
              <a:ext uri="{FF2B5EF4-FFF2-40B4-BE49-F238E27FC236}">
                <a16:creationId xmlns:a16="http://schemas.microsoft.com/office/drawing/2014/main" xmlns="" id="{A48839FD-54EA-214C-BE98-4BDD2DF3094C}"/>
              </a:ext>
            </a:extLst>
          </p:cNvPr>
          <p:cNvSpPr/>
          <p:nvPr/>
        </p:nvSpPr>
        <p:spPr>
          <a:xfrm>
            <a:off x="163006" y="802347"/>
            <a:ext cx="3637469" cy="669006"/>
          </a:xfrm>
          <a:prstGeom prst="roundRect">
            <a:avLst>
              <a:gd name="adj" fmla="val 50000"/>
            </a:avLst>
          </a:prstGeom>
          <a:solidFill>
            <a:srgbClr val="E2F0D9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1. </a:t>
            </a:r>
            <a:r>
              <a:rPr lang="ko-KR" altLang="en-US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학교 </a:t>
            </a:r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– </a:t>
            </a:r>
            <a:r>
              <a:rPr lang="ko-KR" altLang="en-US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자료관리</a:t>
            </a:r>
            <a:endParaRPr lang="en-US" altLang="ko-KR" sz="1400" b="1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66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r>
              <a:rPr lang="en-US" altLang="ko-KR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1.1. </a:t>
            </a:r>
            <a:r>
              <a:rPr lang="ko-KR" altLang="en-US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공지사항관리</a:t>
            </a:r>
          </a:p>
        </p:txBody>
      </p:sp>
      <p:sp>
        <p:nvSpPr>
          <p:cNvPr id="17" name="사각형: 둥근 모서리 81">
            <a:extLst>
              <a:ext uri="{FF2B5EF4-FFF2-40B4-BE49-F238E27FC236}">
                <a16:creationId xmlns:a16="http://schemas.microsoft.com/office/drawing/2014/main" xmlns="" id="{E908EED5-9D07-442C-87CA-697451B62CB7}"/>
              </a:ext>
            </a:extLst>
          </p:cNvPr>
          <p:cNvSpPr/>
          <p:nvPr/>
        </p:nvSpPr>
        <p:spPr>
          <a:xfrm>
            <a:off x="3970021" y="802347"/>
            <a:ext cx="5662930" cy="550546"/>
          </a:xfrm>
          <a:prstGeom prst="roundRect">
            <a:avLst>
              <a:gd name="adj" fmla="val 6492"/>
            </a:avLst>
          </a:prstGeom>
          <a:solidFill>
            <a:schemeClr val="bg1"/>
          </a:solidFill>
          <a:ln w="6350">
            <a:solidFill>
              <a:schemeClr val="bg1">
                <a:lumMod val="75000"/>
              </a:schemeClr>
            </a:solidFill>
          </a:ln>
          <a:effectLst>
            <a:outerShdw blurRad="889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defTabSz="1090746" fontAlgn="ctr" latinLnBrk="0">
              <a:buClr>
                <a:srgbClr val="336699"/>
              </a:buClr>
              <a:defRPr/>
            </a:pPr>
            <a:endParaRPr kumimoji="1" lang="en-US" altLang="ko-KR" sz="200" b="1" kern="0" dirty="0">
              <a:ln w="0">
                <a:solidFill>
                  <a:srgbClr val="0B4355">
                    <a:alpha val="5000"/>
                  </a:srgbClr>
                </a:solidFill>
              </a:ln>
              <a:solidFill>
                <a:srgbClr val="C00000"/>
              </a:solidFill>
              <a:latin typeface="나눔바른고딕" panose="020B0600000101010101" charset="-127"/>
              <a:ea typeface="나눔바른고딕" panose="020B0600000101010101" charset="-127"/>
              <a:sym typeface="Wingdings" pitchFamily="2" charset="2"/>
            </a:endParaRPr>
          </a:p>
        </p:txBody>
      </p:sp>
      <p:grpSp>
        <p:nvGrpSpPr>
          <p:cNvPr id="18" name="그룹 17"/>
          <p:cNvGrpSpPr/>
          <p:nvPr/>
        </p:nvGrpSpPr>
        <p:grpSpPr>
          <a:xfrm>
            <a:off x="4084126" y="907605"/>
            <a:ext cx="5437430" cy="364741"/>
            <a:chOff x="4084126" y="907605"/>
            <a:chExt cx="5437430" cy="364741"/>
          </a:xfrm>
        </p:grpSpPr>
        <p:cxnSp>
          <p:nvCxnSpPr>
            <p:cNvPr id="19" name="직선 화살표 연결선 18"/>
            <p:cNvCxnSpPr/>
            <p:nvPr/>
          </p:nvCxnSpPr>
          <p:spPr>
            <a:xfrm>
              <a:off x="5189441" y="1109350"/>
              <a:ext cx="1087584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0" name="그룹 19"/>
            <p:cNvGrpSpPr/>
            <p:nvPr/>
          </p:nvGrpSpPr>
          <p:grpSpPr>
            <a:xfrm>
              <a:off x="4084126" y="907606"/>
              <a:ext cx="1251086" cy="364740"/>
              <a:chOff x="6489033" y="907606"/>
              <a:chExt cx="1472766" cy="364740"/>
            </a:xfrm>
          </p:grpSpPr>
          <p:sp>
            <p:nvSpPr>
              <p:cNvPr id="33" name="Rectangle 113"/>
              <p:cNvSpPr>
                <a:spLocks noChangeArrowheads="1"/>
              </p:cNvSpPr>
              <p:nvPr/>
            </p:nvSpPr>
            <p:spPr bwMode="auto">
              <a:xfrm>
                <a:off x="6489036" y="1076885"/>
                <a:ext cx="1472762" cy="195461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공지사항관리</a:t>
                </a:r>
              </a:p>
            </p:txBody>
          </p:sp>
          <p:sp>
            <p:nvSpPr>
              <p:cNvPr id="34" name="Rectangle 113"/>
              <p:cNvSpPr>
                <a:spLocks noChangeArrowheads="1"/>
              </p:cNvSpPr>
              <p:nvPr/>
            </p:nvSpPr>
            <p:spPr bwMode="auto">
              <a:xfrm>
                <a:off x="6489033" y="907606"/>
                <a:ext cx="1472766" cy="169279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교육부</a:t>
                </a:r>
                <a:r>
                  <a:rPr lang="en-US" altLang="ko-KR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sp>
          <p:nvSpPr>
            <p:cNvPr id="21" name="Rectangle 113"/>
            <p:cNvSpPr>
              <a:spLocks noChangeArrowheads="1"/>
            </p:cNvSpPr>
            <p:nvPr/>
          </p:nvSpPr>
          <p:spPr bwMode="auto">
            <a:xfrm>
              <a:off x="8370205" y="1076883"/>
              <a:ext cx="1151351" cy="19546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75000"/>
                </a:schemeClr>
              </a:solidFill>
              <a:headEnd/>
              <a:tailEnd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0" tIns="0" rIns="0" bIns="0" anchor="ctr"/>
            <a:lstStyle/>
            <a:p>
              <a:pPr algn="ctr"/>
              <a:r>
                <a:rPr lang="ko-KR" altLang="en-US" sz="700" dirty="0">
                  <a:solidFill>
                    <a:srgbClr val="000000"/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공지사항조회</a:t>
              </a:r>
            </a:p>
          </p:txBody>
        </p:sp>
        <p:sp>
          <p:nvSpPr>
            <p:cNvPr id="27" name="Rectangle 113"/>
            <p:cNvSpPr>
              <a:spLocks noChangeArrowheads="1"/>
            </p:cNvSpPr>
            <p:nvPr/>
          </p:nvSpPr>
          <p:spPr bwMode="auto">
            <a:xfrm>
              <a:off x="8370199" y="907605"/>
              <a:ext cx="1151355" cy="169278"/>
            </a:xfrm>
            <a:prstGeom prst="rect">
              <a:avLst/>
            </a:prstGeom>
            <a:solidFill>
              <a:srgbClr val="006600"/>
            </a:solidFill>
            <a:ln>
              <a:solidFill>
                <a:srgbClr val="006600"/>
              </a:solidFill>
              <a:headEnd/>
              <a:tailEnd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0" tIns="20893" rIns="0" bIns="0" anchor="ctr"/>
            <a:lstStyle/>
            <a:p>
              <a:pPr algn="ctr"/>
              <a:r>
                <a:rPr lang="ko-KR" altLang="en-US" sz="800" dirty="0" err="1">
                  <a:solidFill>
                    <a:schemeClr val="bg1"/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나이스</a:t>
              </a:r>
              <a:r>
                <a:rPr lang="en-US" altLang="ko-KR" sz="800" dirty="0">
                  <a:solidFill>
                    <a:schemeClr val="bg1"/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(</a:t>
              </a:r>
              <a:r>
                <a:rPr lang="ko-KR" altLang="en-US" sz="800" dirty="0">
                  <a:solidFill>
                    <a:schemeClr val="bg1"/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학교</a:t>
              </a:r>
              <a:r>
                <a:rPr lang="en-US" altLang="ko-KR" sz="800" dirty="0">
                  <a:solidFill>
                    <a:schemeClr val="bg1"/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(</a:t>
              </a:r>
              <a:r>
                <a:rPr lang="ko-KR" altLang="en-US" sz="800" dirty="0">
                  <a:solidFill>
                    <a:schemeClr val="bg1"/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담임</a:t>
              </a:r>
              <a:r>
                <a:rPr lang="en-US" altLang="ko-KR" sz="800" dirty="0">
                  <a:solidFill>
                    <a:schemeClr val="bg1"/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))</a:t>
              </a:r>
              <a:endParaRPr lang="ko-KR" altLang="en-US" sz="800" dirty="0">
                <a:solidFill>
                  <a:schemeClr val="bg1"/>
                </a:solidFill>
                <a:latin typeface="나눔바른고딕" panose="020B0600000101010101" charset="-127"/>
                <a:ea typeface="나눔바른고딕" panose="020B0600000101010101" charset="-127"/>
                <a:cs typeface="돋음"/>
              </a:endParaRPr>
            </a:p>
          </p:txBody>
        </p:sp>
        <p:cxnSp>
          <p:nvCxnSpPr>
            <p:cNvPr id="28" name="직선 화살표 연결선 27"/>
            <p:cNvCxnSpPr/>
            <p:nvPr/>
          </p:nvCxnSpPr>
          <p:spPr>
            <a:xfrm>
              <a:off x="7276465" y="1109350"/>
              <a:ext cx="1087584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Rectangle 113"/>
            <p:cNvSpPr>
              <a:spLocks noChangeArrowheads="1"/>
            </p:cNvSpPr>
            <p:nvPr/>
          </p:nvSpPr>
          <p:spPr bwMode="auto">
            <a:xfrm>
              <a:off x="6277030" y="1076883"/>
              <a:ext cx="1151350" cy="19546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75000"/>
                </a:schemeClr>
              </a:solidFill>
              <a:headEnd/>
              <a:tailEnd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0" tIns="0" rIns="0" bIns="0" anchor="ctr"/>
            <a:lstStyle/>
            <a:p>
              <a:pPr algn="ctr"/>
              <a:r>
                <a:rPr lang="ko-KR" altLang="en-US" sz="7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공지사항관리</a:t>
              </a:r>
            </a:p>
          </p:txBody>
        </p:sp>
        <p:sp>
          <p:nvSpPr>
            <p:cNvPr id="32" name="Rectangle 113"/>
            <p:cNvSpPr>
              <a:spLocks noChangeArrowheads="1"/>
            </p:cNvSpPr>
            <p:nvPr/>
          </p:nvSpPr>
          <p:spPr bwMode="auto">
            <a:xfrm>
              <a:off x="6277025" y="907605"/>
              <a:ext cx="1151356" cy="169278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chemeClr val="bg1">
                  <a:lumMod val="75000"/>
                </a:schemeClr>
              </a:solidFill>
              <a:headEnd/>
              <a:tailEnd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0" tIns="20893" rIns="0" bIns="0" anchor="ctr"/>
            <a:lstStyle/>
            <a:p>
              <a:pPr algn="ctr"/>
              <a:r>
                <a:rPr lang="ko-KR" altLang="en-US" sz="8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나이스</a:t>
              </a:r>
              <a:r>
                <a:rPr lang="en-US" altLang="ko-KR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(</a:t>
              </a:r>
              <a:r>
                <a:rPr lang="ko-KR" alt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교육</a:t>
              </a:r>
              <a:r>
                <a:rPr lang="en-US" altLang="ko-KR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(</a:t>
              </a:r>
              <a:r>
                <a:rPr lang="ko-KR" alt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지원</a:t>
              </a:r>
              <a:r>
                <a:rPr lang="en-US" altLang="ko-KR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)</a:t>
              </a:r>
              <a:r>
                <a:rPr lang="ko-KR" alt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청</a:t>
              </a:r>
              <a:r>
                <a:rPr lang="en-US" altLang="ko-KR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)</a:t>
              </a:r>
              <a:endParaRPr lang="ko-KR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나눔바른고딕" panose="020B0600000101010101" charset="-127"/>
                <a:ea typeface="나눔바른고딕" panose="020B0600000101010101" charset="-127"/>
                <a:cs typeface="돋음"/>
              </a:endParaRPr>
            </a:p>
          </p:txBody>
        </p:sp>
      </p:grpSp>
      <p:pic>
        <p:nvPicPr>
          <p:cNvPr id="4" name="그림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5595" y="1780858"/>
            <a:ext cx="9273418" cy="3960000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</p:pic>
      <p:sp>
        <p:nvSpPr>
          <p:cNvPr id="16" name="직사각형 15"/>
          <p:cNvSpPr/>
          <p:nvPr/>
        </p:nvSpPr>
        <p:spPr>
          <a:xfrm>
            <a:off x="1563729" y="2812930"/>
            <a:ext cx="7965989" cy="216020"/>
          </a:xfrm>
          <a:prstGeom prst="rect">
            <a:avLst/>
          </a:prstGeom>
          <a:noFill/>
          <a:ln w="25400">
            <a:solidFill>
              <a:srgbClr val="FD531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타원 21"/>
          <p:cNvSpPr/>
          <p:nvPr/>
        </p:nvSpPr>
        <p:spPr>
          <a:xfrm>
            <a:off x="1412994" y="2721490"/>
            <a:ext cx="182880" cy="182880"/>
          </a:xfrm>
          <a:prstGeom prst="ellipse">
            <a:avLst/>
          </a:prstGeom>
          <a:solidFill>
            <a:srgbClr val="FD5312"/>
          </a:solidFill>
          <a:ln w="25400">
            <a:solidFill>
              <a:srgbClr val="FD531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b="1" dirty="0">
                <a:latin typeface="+mn-ea"/>
              </a:rPr>
              <a:t>1</a:t>
            </a:r>
            <a:endParaRPr lang="ko-KR" altLang="en-US" sz="1100" b="1" dirty="0">
              <a:latin typeface="+mn-ea"/>
            </a:endParaRPr>
          </a:p>
        </p:txBody>
      </p:sp>
      <p:sp>
        <p:nvSpPr>
          <p:cNvPr id="23" name="직사각형 22">
            <a:extLst>
              <a:ext uri="{FF2B5EF4-FFF2-40B4-BE49-F238E27FC236}">
                <a16:creationId xmlns:a16="http://schemas.microsoft.com/office/drawing/2014/main" xmlns="" id="{7E13B21E-D9E5-4BE6-AB9C-ADCDEF6AE8BD}"/>
              </a:ext>
            </a:extLst>
          </p:cNvPr>
          <p:cNvSpPr/>
          <p:nvPr/>
        </p:nvSpPr>
        <p:spPr>
          <a:xfrm>
            <a:off x="315595" y="5847230"/>
            <a:ext cx="6443406" cy="203133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000">
              <a:lnSpc>
                <a:spcPct val="120000"/>
              </a:lnSpc>
            </a:pP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① 교육부 및 교육청에서 등록한 공지사항을 조회함</a:t>
            </a:r>
            <a:endParaRPr lang="en-US" altLang="ko-KR" sz="1100" b="1" dirty="0">
              <a:ln>
                <a:solidFill>
                  <a:schemeClr val="tx1">
                    <a:lumMod val="85000"/>
                    <a:lumOff val="15000"/>
                    <a:alpha val="0"/>
                  </a:schemeClr>
                </a:solidFill>
              </a:ln>
              <a:solidFill>
                <a:srgbClr val="FD5312"/>
              </a:solidFill>
              <a:latin typeface="나눔바른고딕" panose="020B0600000101010101" charset="-127"/>
              <a:ea typeface="나눔바른고딕" panose="020B0600000101010101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951732751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그림 2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5595" y="1780858"/>
            <a:ext cx="9273418" cy="3960000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</p:pic>
      <p:sp>
        <p:nvSpPr>
          <p:cNvPr id="93" name="TextBox 4">
            <a:extLst>
              <a:ext uri="{FF2B5EF4-FFF2-40B4-BE49-F238E27FC236}">
                <a16:creationId xmlns:a16="http://schemas.microsoft.com/office/drawing/2014/main" xmlns="" id="{B2A2134E-34A5-422C-8D66-092F6558A4F0}"/>
              </a:ext>
            </a:extLst>
          </p:cNvPr>
          <p:cNvSpPr txBox="1"/>
          <p:nvPr/>
        </p:nvSpPr>
        <p:spPr>
          <a:xfrm>
            <a:off x="96327" y="39171"/>
            <a:ext cx="51569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000" b="1" spc="-7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학교 주요 업무처리 방법</a:t>
            </a:r>
          </a:p>
        </p:txBody>
      </p:sp>
      <p:sp>
        <p:nvSpPr>
          <p:cNvPr id="43" name="모서리가 둥근 직사각형 42">
            <a:extLst>
              <a:ext uri="{FF2B5EF4-FFF2-40B4-BE49-F238E27FC236}">
                <a16:creationId xmlns:a16="http://schemas.microsoft.com/office/drawing/2014/main" xmlns="" id="{A48839FD-54EA-214C-BE98-4BDD2DF3094C}"/>
              </a:ext>
            </a:extLst>
          </p:cNvPr>
          <p:cNvSpPr/>
          <p:nvPr/>
        </p:nvSpPr>
        <p:spPr>
          <a:xfrm>
            <a:off x="163006" y="802347"/>
            <a:ext cx="3637469" cy="669006"/>
          </a:xfrm>
          <a:prstGeom prst="roundRect">
            <a:avLst>
              <a:gd name="adj" fmla="val 50000"/>
            </a:avLst>
          </a:prstGeom>
          <a:solidFill>
            <a:srgbClr val="E2F0D9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1. </a:t>
            </a:r>
            <a:r>
              <a:rPr lang="ko-KR" altLang="en-US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학교 </a:t>
            </a:r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– </a:t>
            </a:r>
            <a:r>
              <a:rPr lang="ko-KR" altLang="en-US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자료관리</a:t>
            </a:r>
            <a:endParaRPr lang="en-US" altLang="ko-KR" sz="1400" b="1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66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r>
              <a:rPr lang="en-US" altLang="ko-KR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1.2. </a:t>
            </a:r>
            <a:r>
              <a:rPr lang="ko-KR" altLang="en-US" b="1" dirty="0" err="1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검사지조회</a:t>
            </a:r>
            <a:r>
              <a:rPr lang="en-US" altLang="ko-KR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(1/2)</a:t>
            </a:r>
            <a:endParaRPr lang="ko-KR" altLang="en-US" b="1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66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20" name="직사각형 19"/>
          <p:cNvSpPr/>
          <p:nvPr/>
        </p:nvSpPr>
        <p:spPr>
          <a:xfrm>
            <a:off x="1567949" y="2433333"/>
            <a:ext cx="1304791" cy="199007"/>
          </a:xfrm>
          <a:prstGeom prst="rect">
            <a:avLst/>
          </a:prstGeom>
          <a:noFill/>
          <a:ln w="25400">
            <a:solidFill>
              <a:srgbClr val="FD531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7" name="타원 36"/>
          <p:cNvSpPr/>
          <p:nvPr/>
        </p:nvSpPr>
        <p:spPr>
          <a:xfrm>
            <a:off x="1464125" y="2356305"/>
            <a:ext cx="182880" cy="182880"/>
          </a:xfrm>
          <a:prstGeom prst="ellipse">
            <a:avLst/>
          </a:prstGeom>
          <a:solidFill>
            <a:srgbClr val="FD5312"/>
          </a:solidFill>
          <a:ln w="25400">
            <a:solidFill>
              <a:srgbClr val="FD531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b="1" dirty="0">
                <a:latin typeface="+mn-ea"/>
              </a:rPr>
              <a:t>1</a:t>
            </a:r>
            <a:endParaRPr lang="ko-KR" altLang="en-US" sz="1100" b="1" dirty="0">
              <a:latin typeface="+mn-ea"/>
            </a:endParaRPr>
          </a:p>
        </p:txBody>
      </p:sp>
      <p:sp>
        <p:nvSpPr>
          <p:cNvPr id="21" name="사각형: 둥근 모서리 81">
            <a:extLst>
              <a:ext uri="{FF2B5EF4-FFF2-40B4-BE49-F238E27FC236}">
                <a16:creationId xmlns:a16="http://schemas.microsoft.com/office/drawing/2014/main" xmlns="" id="{E908EED5-9D07-442C-87CA-697451B62CB7}"/>
              </a:ext>
            </a:extLst>
          </p:cNvPr>
          <p:cNvSpPr/>
          <p:nvPr/>
        </p:nvSpPr>
        <p:spPr>
          <a:xfrm>
            <a:off x="3970021" y="802347"/>
            <a:ext cx="5662930" cy="550546"/>
          </a:xfrm>
          <a:prstGeom prst="roundRect">
            <a:avLst>
              <a:gd name="adj" fmla="val 6492"/>
            </a:avLst>
          </a:prstGeom>
          <a:solidFill>
            <a:schemeClr val="bg1"/>
          </a:solidFill>
          <a:ln w="6350">
            <a:solidFill>
              <a:schemeClr val="bg1">
                <a:lumMod val="75000"/>
              </a:schemeClr>
            </a:solidFill>
          </a:ln>
          <a:effectLst>
            <a:outerShdw blurRad="889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defTabSz="1090746" fontAlgn="ctr" latinLnBrk="0">
              <a:buClr>
                <a:srgbClr val="336699"/>
              </a:buClr>
              <a:defRPr/>
            </a:pPr>
            <a:endParaRPr kumimoji="1" lang="en-US" altLang="ko-KR" sz="200" b="1" kern="0" dirty="0">
              <a:ln w="0">
                <a:solidFill>
                  <a:srgbClr val="0B4355">
                    <a:alpha val="5000"/>
                  </a:srgbClr>
                </a:solidFill>
              </a:ln>
              <a:solidFill>
                <a:srgbClr val="C00000"/>
              </a:solidFill>
              <a:latin typeface="나눔바른고딕" panose="020B0600000101010101" charset="-127"/>
              <a:ea typeface="나눔바른고딕" panose="020B0600000101010101" charset="-127"/>
              <a:sym typeface="Wingdings" pitchFamily="2" charset="2"/>
            </a:endParaRPr>
          </a:p>
        </p:txBody>
      </p:sp>
      <p:grpSp>
        <p:nvGrpSpPr>
          <p:cNvPr id="22" name="그룹 21"/>
          <p:cNvGrpSpPr/>
          <p:nvPr/>
        </p:nvGrpSpPr>
        <p:grpSpPr>
          <a:xfrm>
            <a:off x="4084126" y="907605"/>
            <a:ext cx="5437430" cy="364741"/>
            <a:chOff x="4084126" y="907605"/>
            <a:chExt cx="5437430" cy="364741"/>
          </a:xfrm>
        </p:grpSpPr>
        <p:cxnSp>
          <p:nvCxnSpPr>
            <p:cNvPr id="23" name="직선 화살표 연결선 22"/>
            <p:cNvCxnSpPr/>
            <p:nvPr/>
          </p:nvCxnSpPr>
          <p:spPr>
            <a:xfrm>
              <a:off x="5189441" y="1109350"/>
              <a:ext cx="1087584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8" name="그룹 37"/>
            <p:cNvGrpSpPr/>
            <p:nvPr/>
          </p:nvGrpSpPr>
          <p:grpSpPr>
            <a:xfrm>
              <a:off x="4084126" y="907606"/>
              <a:ext cx="1251086" cy="364740"/>
              <a:chOff x="6489033" y="907606"/>
              <a:chExt cx="1472766" cy="364740"/>
            </a:xfrm>
          </p:grpSpPr>
          <p:sp>
            <p:nvSpPr>
              <p:cNvPr id="45" name="Rectangle 113"/>
              <p:cNvSpPr>
                <a:spLocks noChangeArrowheads="1"/>
              </p:cNvSpPr>
              <p:nvPr/>
            </p:nvSpPr>
            <p:spPr bwMode="auto">
              <a:xfrm>
                <a:off x="6489036" y="1076885"/>
                <a:ext cx="1472762" cy="195461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검사지관리</a:t>
                </a:r>
                <a:endParaRPr lang="ko-KR" altLang="en-US" sz="7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  <p:sp>
            <p:nvSpPr>
              <p:cNvPr id="46" name="Rectangle 113"/>
              <p:cNvSpPr>
                <a:spLocks noChangeArrowheads="1"/>
              </p:cNvSpPr>
              <p:nvPr/>
            </p:nvSpPr>
            <p:spPr bwMode="auto">
              <a:xfrm>
                <a:off x="6489033" y="907606"/>
                <a:ext cx="1472766" cy="169279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교육부</a:t>
                </a:r>
                <a:r>
                  <a:rPr lang="en-US" altLang="ko-KR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sp>
          <p:nvSpPr>
            <p:cNvPr id="39" name="Rectangle 113"/>
            <p:cNvSpPr>
              <a:spLocks noChangeArrowheads="1"/>
            </p:cNvSpPr>
            <p:nvPr/>
          </p:nvSpPr>
          <p:spPr bwMode="auto">
            <a:xfrm>
              <a:off x="8370205" y="1076883"/>
              <a:ext cx="1151351" cy="19546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75000"/>
                </a:schemeClr>
              </a:solidFill>
              <a:headEnd/>
              <a:tailEnd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0" tIns="0" rIns="0" bIns="0" anchor="ctr"/>
            <a:lstStyle/>
            <a:p>
              <a:pPr algn="ctr"/>
              <a:r>
                <a:rPr lang="ko-KR" altLang="en-US" sz="700" dirty="0" err="1">
                  <a:solidFill>
                    <a:srgbClr val="000000"/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검사지조회</a:t>
              </a:r>
              <a:endParaRPr lang="ko-KR" altLang="en-US" sz="700" dirty="0">
                <a:solidFill>
                  <a:srgbClr val="000000"/>
                </a:solidFill>
                <a:latin typeface="나눔바른고딕" panose="020B0600000101010101" charset="-127"/>
                <a:ea typeface="나눔바른고딕" panose="020B0600000101010101" charset="-127"/>
                <a:cs typeface="돋음"/>
              </a:endParaRPr>
            </a:p>
          </p:txBody>
        </p:sp>
        <p:sp>
          <p:nvSpPr>
            <p:cNvPr id="40" name="Rectangle 113"/>
            <p:cNvSpPr>
              <a:spLocks noChangeArrowheads="1"/>
            </p:cNvSpPr>
            <p:nvPr/>
          </p:nvSpPr>
          <p:spPr bwMode="auto">
            <a:xfrm>
              <a:off x="8370199" y="907605"/>
              <a:ext cx="1151355" cy="169278"/>
            </a:xfrm>
            <a:prstGeom prst="rect">
              <a:avLst/>
            </a:prstGeom>
            <a:solidFill>
              <a:srgbClr val="006600"/>
            </a:solidFill>
            <a:ln>
              <a:solidFill>
                <a:srgbClr val="006600"/>
              </a:solidFill>
              <a:headEnd/>
              <a:tailEnd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0" tIns="20893" rIns="0" bIns="0" anchor="ctr"/>
            <a:lstStyle/>
            <a:p>
              <a:pPr algn="ctr"/>
              <a:r>
                <a:rPr lang="ko-KR" altLang="en-US" sz="800" dirty="0" err="1">
                  <a:solidFill>
                    <a:schemeClr val="bg1"/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나이스</a:t>
              </a:r>
              <a:r>
                <a:rPr lang="en-US" altLang="ko-KR" sz="800" dirty="0">
                  <a:solidFill>
                    <a:schemeClr val="bg1"/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(</a:t>
              </a:r>
              <a:r>
                <a:rPr lang="ko-KR" altLang="en-US" sz="800" dirty="0">
                  <a:solidFill>
                    <a:schemeClr val="bg1"/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학교</a:t>
              </a:r>
              <a:r>
                <a:rPr lang="en-US" altLang="ko-KR" sz="800" dirty="0">
                  <a:solidFill>
                    <a:schemeClr val="bg1"/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(</a:t>
              </a:r>
              <a:r>
                <a:rPr lang="ko-KR" altLang="en-US" sz="800" dirty="0">
                  <a:solidFill>
                    <a:schemeClr val="bg1"/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담임</a:t>
              </a:r>
              <a:r>
                <a:rPr lang="en-US" altLang="ko-KR" sz="800" dirty="0">
                  <a:solidFill>
                    <a:schemeClr val="bg1"/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))</a:t>
              </a:r>
              <a:endParaRPr lang="ko-KR" altLang="en-US" sz="800" dirty="0">
                <a:solidFill>
                  <a:schemeClr val="bg1"/>
                </a:solidFill>
                <a:latin typeface="나눔바른고딕" panose="020B0600000101010101" charset="-127"/>
                <a:ea typeface="나눔바른고딕" panose="020B0600000101010101" charset="-127"/>
                <a:cs typeface="돋음"/>
              </a:endParaRPr>
            </a:p>
          </p:txBody>
        </p:sp>
        <p:cxnSp>
          <p:nvCxnSpPr>
            <p:cNvPr id="41" name="직선 화살표 연결선 40"/>
            <p:cNvCxnSpPr/>
            <p:nvPr/>
          </p:nvCxnSpPr>
          <p:spPr>
            <a:xfrm>
              <a:off x="7276465" y="1109350"/>
              <a:ext cx="1087584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Rectangle 113"/>
            <p:cNvSpPr>
              <a:spLocks noChangeArrowheads="1"/>
            </p:cNvSpPr>
            <p:nvPr/>
          </p:nvSpPr>
          <p:spPr bwMode="auto">
            <a:xfrm>
              <a:off x="6277030" y="1076883"/>
              <a:ext cx="1151350" cy="19546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75000"/>
                </a:schemeClr>
              </a:solidFill>
              <a:headEnd/>
              <a:tailEnd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0" tIns="0" rIns="0" bIns="0" anchor="ctr"/>
            <a:lstStyle/>
            <a:p>
              <a:pPr algn="ctr"/>
              <a:r>
                <a:rPr lang="ko-KR" altLang="en-US" sz="7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검사지조회</a:t>
              </a:r>
              <a:endParaRPr lang="ko-KR" altLang="en-US" sz="700" dirty="0">
                <a:solidFill>
                  <a:schemeClr val="tx1">
                    <a:lumMod val="50000"/>
                    <a:lumOff val="50000"/>
                  </a:schemeClr>
                </a:solidFill>
                <a:latin typeface="나눔바른고딕" panose="020B0600000101010101" charset="-127"/>
                <a:ea typeface="나눔바른고딕" panose="020B0600000101010101" charset="-127"/>
                <a:cs typeface="돋음"/>
              </a:endParaRPr>
            </a:p>
          </p:txBody>
        </p:sp>
        <p:sp>
          <p:nvSpPr>
            <p:cNvPr id="44" name="Rectangle 113"/>
            <p:cNvSpPr>
              <a:spLocks noChangeArrowheads="1"/>
            </p:cNvSpPr>
            <p:nvPr/>
          </p:nvSpPr>
          <p:spPr bwMode="auto">
            <a:xfrm>
              <a:off x="6277025" y="907605"/>
              <a:ext cx="1151356" cy="169278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chemeClr val="bg1">
                  <a:lumMod val="75000"/>
                </a:schemeClr>
              </a:solidFill>
              <a:headEnd/>
              <a:tailEnd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0" tIns="20893" rIns="0" bIns="0" anchor="ctr"/>
            <a:lstStyle/>
            <a:p>
              <a:pPr algn="ctr"/>
              <a:r>
                <a:rPr lang="ko-KR" altLang="en-US" sz="8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나이스</a:t>
              </a:r>
              <a:r>
                <a:rPr lang="en-US" altLang="ko-KR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(</a:t>
              </a:r>
              <a:r>
                <a:rPr lang="ko-KR" alt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교육</a:t>
              </a:r>
              <a:r>
                <a:rPr lang="en-US" altLang="ko-KR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(</a:t>
              </a:r>
              <a:r>
                <a:rPr lang="ko-KR" alt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지원</a:t>
              </a:r>
              <a:r>
                <a:rPr lang="en-US" altLang="ko-KR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)</a:t>
              </a:r>
              <a:r>
                <a:rPr lang="ko-KR" alt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청</a:t>
              </a:r>
              <a:r>
                <a:rPr lang="en-US" altLang="ko-KR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)</a:t>
              </a:r>
              <a:endParaRPr lang="ko-KR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나눔바른고딕" panose="020B0600000101010101" charset="-127"/>
                <a:ea typeface="나눔바른고딕" panose="020B0600000101010101" charset="-127"/>
                <a:cs typeface="돋음"/>
              </a:endParaRPr>
            </a:p>
          </p:txBody>
        </p:sp>
      </p:grpSp>
      <p:sp>
        <p:nvSpPr>
          <p:cNvPr id="26" name="직사각형 25">
            <a:extLst>
              <a:ext uri="{FF2B5EF4-FFF2-40B4-BE49-F238E27FC236}">
                <a16:creationId xmlns:a16="http://schemas.microsoft.com/office/drawing/2014/main" xmlns="" id="{7E13B21E-D9E5-4BE6-AB9C-ADCDEF6AE8BD}"/>
              </a:ext>
            </a:extLst>
          </p:cNvPr>
          <p:cNvSpPr/>
          <p:nvPr/>
        </p:nvSpPr>
        <p:spPr>
          <a:xfrm>
            <a:off x="380274" y="5928040"/>
            <a:ext cx="7895589" cy="193258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000">
              <a:lnSpc>
                <a:spcPct val="120000"/>
              </a:lnSpc>
            </a:pP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① 중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/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고등학교일 경우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청소년 정서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·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행동특성검사지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(AMPQ-Ⅲ-Ⅰ),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청소년 정서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·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행동특성검사지 교사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(AMPQ-Ⅲ-T)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가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조회됨</a:t>
            </a:r>
            <a:endParaRPr lang="en-US" altLang="ko-KR" sz="1100" b="1" dirty="0">
              <a:ln>
                <a:solidFill>
                  <a:schemeClr val="tx1">
                    <a:lumMod val="85000"/>
                    <a:lumOff val="15000"/>
                    <a:alpha val="0"/>
                  </a:schemeClr>
                </a:solidFill>
              </a:ln>
              <a:solidFill>
                <a:srgbClr val="FD5312"/>
              </a:solidFill>
              <a:latin typeface="나눔바른고딕" panose="020B0600000101010101" charset="-127"/>
              <a:ea typeface="나눔바른고딕" panose="020B0600000101010101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660132434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5595" y="1780858"/>
            <a:ext cx="9273418" cy="3960000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</p:pic>
      <p:sp>
        <p:nvSpPr>
          <p:cNvPr id="93" name="TextBox 4">
            <a:extLst>
              <a:ext uri="{FF2B5EF4-FFF2-40B4-BE49-F238E27FC236}">
                <a16:creationId xmlns:a16="http://schemas.microsoft.com/office/drawing/2014/main" xmlns="" id="{B2A2134E-34A5-422C-8D66-092F6558A4F0}"/>
              </a:ext>
            </a:extLst>
          </p:cNvPr>
          <p:cNvSpPr txBox="1"/>
          <p:nvPr/>
        </p:nvSpPr>
        <p:spPr>
          <a:xfrm>
            <a:off x="96327" y="39171"/>
            <a:ext cx="51569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000" b="1" spc="-7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학교 주요 업무처리 방법</a:t>
            </a:r>
          </a:p>
        </p:txBody>
      </p:sp>
      <p:sp>
        <p:nvSpPr>
          <p:cNvPr id="43" name="모서리가 둥근 직사각형 42">
            <a:extLst>
              <a:ext uri="{FF2B5EF4-FFF2-40B4-BE49-F238E27FC236}">
                <a16:creationId xmlns:a16="http://schemas.microsoft.com/office/drawing/2014/main" xmlns="" id="{A48839FD-54EA-214C-BE98-4BDD2DF3094C}"/>
              </a:ext>
            </a:extLst>
          </p:cNvPr>
          <p:cNvSpPr/>
          <p:nvPr/>
        </p:nvSpPr>
        <p:spPr>
          <a:xfrm>
            <a:off x="163006" y="802347"/>
            <a:ext cx="3637469" cy="669006"/>
          </a:xfrm>
          <a:prstGeom prst="roundRect">
            <a:avLst>
              <a:gd name="adj" fmla="val 50000"/>
            </a:avLst>
          </a:prstGeom>
          <a:solidFill>
            <a:srgbClr val="E2F0D9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1. </a:t>
            </a:r>
            <a:r>
              <a:rPr lang="ko-KR" altLang="en-US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학교 </a:t>
            </a:r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– </a:t>
            </a:r>
            <a:r>
              <a:rPr lang="ko-KR" altLang="en-US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자료관리</a:t>
            </a:r>
            <a:endParaRPr lang="en-US" altLang="ko-KR" sz="1400" b="1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66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r>
              <a:rPr lang="en-US" altLang="ko-KR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1.2. </a:t>
            </a:r>
            <a:r>
              <a:rPr lang="ko-KR" altLang="en-US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검사지조회</a:t>
            </a:r>
            <a:r>
              <a:rPr lang="en-US" altLang="ko-KR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(2/2)</a:t>
            </a:r>
            <a:endParaRPr lang="ko-KR" altLang="en-US" b="1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66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21" name="사각형: 둥근 모서리 81">
            <a:extLst>
              <a:ext uri="{FF2B5EF4-FFF2-40B4-BE49-F238E27FC236}">
                <a16:creationId xmlns:a16="http://schemas.microsoft.com/office/drawing/2014/main" xmlns="" id="{E908EED5-9D07-442C-87CA-697451B62CB7}"/>
              </a:ext>
            </a:extLst>
          </p:cNvPr>
          <p:cNvSpPr/>
          <p:nvPr/>
        </p:nvSpPr>
        <p:spPr>
          <a:xfrm>
            <a:off x="3970021" y="802347"/>
            <a:ext cx="5662930" cy="550546"/>
          </a:xfrm>
          <a:prstGeom prst="roundRect">
            <a:avLst>
              <a:gd name="adj" fmla="val 6492"/>
            </a:avLst>
          </a:prstGeom>
          <a:solidFill>
            <a:schemeClr val="bg1"/>
          </a:solidFill>
          <a:ln w="6350">
            <a:solidFill>
              <a:schemeClr val="bg1">
                <a:lumMod val="75000"/>
              </a:schemeClr>
            </a:solidFill>
          </a:ln>
          <a:effectLst>
            <a:outerShdw blurRad="889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defTabSz="1090746" fontAlgn="ctr" latinLnBrk="0">
              <a:buClr>
                <a:srgbClr val="336699"/>
              </a:buClr>
              <a:defRPr/>
            </a:pPr>
            <a:endParaRPr kumimoji="1" lang="en-US" altLang="ko-KR" sz="200" b="1" kern="0" dirty="0">
              <a:ln w="0">
                <a:solidFill>
                  <a:srgbClr val="0B4355">
                    <a:alpha val="5000"/>
                  </a:srgbClr>
                </a:solidFill>
              </a:ln>
              <a:solidFill>
                <a:srgbClr val="C00000"/>
              </a:solidFill>
              <a:latin typeface="나눔바른고딕" panose="020B0600000101010101" charset="-127"/>
              <a:ea typeface="나눔바른고딕" panose="020B0600000101010101" charset="-127"/>
              <a:sym typeface="Wingdings" pitchFamily="2" charset="2"/>
            </a:endParaRPr>
          </a:p>
        </p:txBody>
      </p:sp>
      <p:grpSp>
        <p:nvGrpSpPr>
          <p:cNvPr id="22" name="그룹 21"/>
          <p:cNvGrpSpPr/>
          <p:nvPr/>
        </p:nvGrpSpPr>
        <p:grpSpPr>
          <a:xfrm>
            <a:off x="4084126" y="907605"/>
            <a:ext cx="5437430" cy="364741"/>
            <a:chOff x="4084126" y="907605"/>
            <a:chExt cx="5437430" cy="364741"/>
          </a:xfrm>
        </p:grpSpPr>
        <p:cxnSp>
          <p:nvCxnSpPr>
            <p:cNvPr id="23" name="직선 화살표 연결선 22"/>
            <p:cNvCxnSpPr/>
            <p:nvPr/>
          </p:nvCxnSpPr>
          <p:spPr>
            <a:xfrm>
              <a:off x="5189441" y="1109350"/>
              <a:ext cx="1087584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5" name="그룹 24"/>
            <p:cNvGrpSpPr/>
            <p:nvPr/>
          </p:nvGrpSpPr>
          <p:grpSpPr>
            <a:xfrm>
              <a:off x="4084126" y="907606"/>
              <a:ext cx="1251086" cy="364740"/>
              <a:chOff x="6489033" y="907606"/>
              <a:chExt cx="1472766" cy="364740"/>
            </a:xfrm>
          </p:grpSpPr>
          <p:sp>
            <p:nvSpPr>
              <p:cNvPr id="31" name="Rectangle 113"/>
              <p:cNvSpPr>
                <a:spLocks noChangeArrowheads="1"/>
              </p:cNvSpPr>
              <p:nvPr/>
            </p:nvSpPr>
            <p:spPr bwMode="auto">
              <a:xfrm>
                <a:off x="6489036" y="1076885"/>
                <a:ext cx="1472762" cy="195461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검사지관리</a:t>
                </a:r>
                <a:endParaRPr lang="ko-KR" altLang="en-US" sz="7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  <p:sp>
            <p:nvSpPr>
              <p:cNvPr id="32" name="Rectangle 113"/>
              <p:cNvSpPr>
                <a:spLocks noChangeArrowheads="1"/>
              </p:cNvSpPr>
              <p:nvPr/>
            </p:nvSpPr>
            <p:spPr bwMode="auto">
              <a:xfrm>
                <a:off x="6489033" y="907606"/>
                <a:ext cx="1472766" cy="169279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교육부</a:t>
                </a:r>
                <a:r>
                  <a:rPr lang="en-US" altLang="ko-KR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sp>
          <p:nvSpPr>
            <p:cNvPr id="26" name="Rectangle 113"/>
            <p:cNvSpPr>
              <a:spLocks noChangeArrowheads="1"/>
            </p:cNvSpPr>
            <p:nvPr/>
          </p:nvSpPr>
          <p:spPr bwMode="auto">
            <a:xfrm>
              <a:off x="8370205" y="1076883"/>
              <a:ext cx="1151351" cy="19546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75000"/>
                </a:schemeClr>
              </a:solidFill>
              <a:headEnd/>
              <a:tailEnd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0" tIns="0" rIns="0" bIns="0" anchor="ctr"/>
            <a:lstStyle/>
            <a:p>
              <a:pPr algn="ctr"/>
              <a:r>
                <a:rPr lang="ko-KR" altLang="en-US" sz="700" dirty="0" err="1">
                  <a:solidFill>
                    <a:srgbClr val="000000"/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검사지조회</a:t>
              </a:r>
              <a:endParaRPr lang="ko-KR" altLang="en-US" sz="700" dirty="0">
                <a:solidFill>
                  <a:srgbClr val="000000"/>
                </a:solidFill>
                <a:latin typeface="나눔바른고딕" panose="020B0600000101010101" charset="-127"/>
                <a:ea typeface="나눔바른고딕" panose="020B0600000101010101" charset="-127"/>
                <a:cs typeface="돋음"/>
              </a:endParaRPr>
            </a:p>
          </p:txBody>
        </p:sp>
        <p:sp>
          <p:nvSpPr>
            <p:cNvPr id="27" name="Rectangle 113"/>
            <p:cNvSpPr>
              <a:spLocks noChangeArrowheads="1"/>
            </p:cNvSpPr>
            <p:nvPr/>
          </p:nvSpPr>
          <p:spPr bwMode="auto">
            <a:xfrm>
              <a:off x="8370199" y="907605"/>
              <a:ext cx="1151355" cy="169278"/>
            </a:xfrm>
            <a:prstGeom prst="rect">
              <a:avLst/>
            </a:prstGeom>
            <a:solidFill>
              <a:srgbClr val="006600"/>
            </a:solidFill>
            <a:ln>
              <a:solidFill>
                <a:srgbClr val="006600"/>
              </a:solidFill>
              <a:headEnd/>
              <a:tailEnd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0" tIns="20893" rIns="0" bIns="0" anchor="ctr"/>
            <a:lstStyle/>
            <a:p>
              <a:pPr algn="ctr"/>
              <a:r>
                <a:rPr lang="ko-KR" altLang="en-US" sz="800" dirty="0" err="1">
                  <a:solidFill>
                    <a:schemeClr val="bg1"/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나이스</a:t>
              </a:r>
              <a:r>
                <a:rPr lang="en-US" altLang="ko-KR" sz="800" dirty="0">
                  <a:solidFill>
                    <a:schemeClr val="bg1"/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(</a:t>
              </a:r>
              <a:r>
                <a:rPr lang="ko-KR" altLang="en-US" sz="800" dirty="0">
                  <a:solidFill>
                    <a:schemeClr val="bg1"/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학교</a:t>
              </a:r>
              <a:r>
                <a:rPr lang="en-US" altLang="ko-KR" sz="800" dirty="0">
                  <a:solidFill>
                    <a:schemeClr val="bg1"/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(</a:t>
              </a:r>
              <a:r>
                <a:rPr lang="ko-KR" altLang="en-US" sz="800" dirty="0">
                  <a:solidFill>
                    <a:schemeClr val="bg1"/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담임</a:t>
              </a:r>
              <a:r>
                <a:rPr lang="en-US" altLang="ko-KR" sz="800" dirty="0">
                  <a:solidFill>
                    <a:schemeClr val="bg1"/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))</a:t>
              </a:r>
              <a:endParaRPr lang="ko-KR" altLang="en-US" sz="800" dirty="0">
                <a:solidFill>
                  <a:schemeClr val="bg1"/>
                </a:solidFill>
                <a:latin typeface="나눔바른고딕" panose="020B0600000101010101" charset="-127"/>
                <a:ea typeface="나눔바른고딕" panose="020B0600000101010101" charset="-127"/>
                <a:cs typeface="돋음"/>
              </a:endParaRPr>
            </a:p>
          </p:txBody>
        </p:sp>
        <p:cxnSp>
          <p:nvCxnSpPr>
            <p:cNvPr id="28" name="직선 화살표 연결선 27"/>
            <p:cNvCxnSpPr/>
            <p:nvPr/>
          </p:nvCxnSpPr>
          <p:spPr>
            <a:xfrm>
              <a:off x="7276465" y="1109350"/>
              <a:ext cx="1087584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Rectangle 113"/>
            <p:cNvSpPr>
              <a:spLocks noChangeArrowheads="1"/>
            </p:cNvSpPr>
            <p:nvPr/>
          </p:nvSpPr>
          <p:spPr bwMode="auto">
            <a:xfrm>
              <a:off x="6277030" y="1076883"/>
              <a:ext cx="1151350" cy="19546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75000"/>
                </a:schemeClr>
              </a:solidFill>
              <a:headEnd/>
              <a:tailEnd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0" tIns="0" rIns="0" bIns="0" anchor="ctr"/>
            <a:lstStyle/>
            <a:p>
              <a:pPr algn="ctr"/>
              <a:r>
                <a:rPr lang="ko-KR" altLang="en-US" sz="7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검사지조회</a:t>
              </a:r>
              <a:endParaRPr lang="ko-KR" altLang="en-US" sz="700" dirty="0">
                <a:solidFill>
                  <a:schemeClr val="tx1">
                    <a:lumMod val="50000"/>
                    <a:lumOff val="50000"/>
                  </a:schemeClr>
                </a:solidFill>
                <a:latin typeface="나눔바른고딕" panose="020B0600000101010101" charset="-127"/>
                <a:ea typeface="나눔바른고딕" panose="020B0600000101010101" charset="-127"/>
                <a:cs typeface="돋음"/>
              </a:endParaRPr>
            </a:p>
          </p:txBody>
        </p:sp>
        <p:sp>
          <p:nvSpPr>
            <p:cNvPr id="30" name="Rectangle 113"/>
            <p:cNvSpPr>
              <a:spLocks noChangeArrowheads="1"/>
            </p:cNvSpPr>
            <p:nvPr/>
          </p:nvSpPr>
          <p:spPr bwMode="auto">
            <a:xfrm>
              <a:off x="6277025" y="907605"/>
              <a:ext cx="1151356" cy="169278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chemeClr val="bg1">
                  <a:lumMod val="75000"/>
                </a:schemeClr>
              </a:solidFill>
              <a:headEnd/>
              <a:tailEnd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0" tIns="20893" rIns="0" bIns="0" anchor="ctr"/>
            <a:lstStyle/>
            <a:p>
              <a:pPr algn="ctr"/>
              <a:r>
                <a:rPr lang="ko-KR" altLang="en-US" sz="8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나이스</a:t>
              </a:r>
              <a:r>
                <a:rPr lang="en-US" altLang="ko-KR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(</a:t>
              </a:r>
              <a:r>
                <a:rPr lang="ko-KR" alt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교육</a:t>
              </a:r>
              <a:r>
                <a:rPr lang="en-US" altLang="ko-KR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(</a:t>
              </a:r>
              <a:r>
                <a:rPr lang="ko-KR" alt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지원</a:t>
              </a:r>
              <a:r>
                <a:rPr lang="en-US" altLang="ko-KR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)</a:t>
              </a:r>
              <a:r>
                <a:rPr lang="ko-KR" alt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청</a:t>
              </a:r>
              <a:r>
                <a:rPr lang="en-US" altLang="ko-KR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)</a:t>
              </a:r>
              <a:endParaRPr lang="ko-KR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나눔바른고딕" panose="020B0600000101010101" charset="-127"/>
                <a:ea typeface="나눔바른고딕" panose="020B0600000101010101" charset="-127"/>
                <a:cs typeface="돋음"/>
              </a:endParaRPr>
            </a:p>
          </p:txBody>
        </p:sp>
      </p:grpSp>
      <p:sp>
        <p:nvSpPr>
          <p:cNvPr id="34" name="직사각형 33"/>
          <p:cNvSpPr/>
          <p:nvPr/>
        </p:nvSpPr>
        <p:spPr>
          <a:xfrm>
            <a:off x="1567950" y="2433333"/>
            <a:ext cx="683920" cy="199007"/>
          </a:xfrm>
          <a:prstGeom prst="rect">
            <a:avLst/>
          </a:prstGeom>
          <a:noFill/>
          <a:ln w="25400">
            <a:solidFill>
              <a:srgbClr val="FD531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" name="타원 34"/>
          <p:cNvSpPr/>
          <p:nvPr/>
        </p:nvSpPr>
        <p:spPr>
          <a:xfrm>
            <a:off x="1464125" y="2356305"/>
            <a:ext cx="182880" cy="182880"/>
          </a:xfrm>
          <a:prstGeom prst="ellipse">
            <a:avLst/>
          </a:prstGeom>
          <a:solidFill>
            <a:srgbClr val="FD5312"/>
          </a:solidFill>
          <a:ln w="25400">
            <a:solidFill>
              <a:srgbClr val="FD531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b="1" dirty="0">
                <a:latin typeface="+mn-ea"/>
              </a:rPr>
              <a:t>2</a:t>
            </a:r>
          </a:p>
        </p:txBody>
      </p:sp>
      <p:sp>
        <p:nvSpPr>
          <p:cNvPr id="20" name="직사각형 19">
            <a:extLst>
              <a:ext uri="{FF2B5EF4-FFF2-40B4-BE49-F238E27FC236}">
                <a16:creationId xmlns:a16="http://schemas.microsoft.com/office/drawing/2014/main" xmlns="" id="{7E13B21E-D9E5-4BE6-AB9C-ADCDEF6AE8BD}"/>
              </a:ext>
            </a:extLst>
          </p:cNvPr>
          <p:cNvSpPr/>
          <p:nvPr/>
        </p:nvSpPr>
        <p:spPr>
          <a:xfrm>
            <a:off x="380274" y="5928040"/>
            <a:ext cx="7895589" cy="193258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000">
              <a:lnSpc>
                <a:spcPct val="120000"/>
              </a:lnSpc>
            </a:pP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② 초등학교일 경우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아동 정서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·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행동특성검사지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(CPSQ-Ⅱ-Ⅰ)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가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조회됨</a:t>
            </a:r>
            <a:endParaRPr lang="en-US" altLang="ko-KR" sz="1100" b="1" dirty="0">
              <a:ln>
                <a:solidFill>
                  <a:schemeClr val="tx1">
                    <a:lumMod val="85000"/>
                    <a:lumOff val="15000"/>
                    <a:alpha val="0"/>
                  </a:schemeClr>
                </a:solidFill>
              </a:ln>
              <a:solidFill>
                <a:srgbClr val="FD5312"/>
              </a:solidFill>
              <a:latin typeface="나눔바른고딕" panose="020B0600000101010101" charset="-127"/>
              <a:ea typeface="나눔바른고딕" panose="020B0600000101010101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101412420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TextBox 4">
            <a:extLst>
              <a:ext uri="{FF2B5EF4-FFF2-40B4-BE49-F238E27FC236}">
                <a16:creationId xmlns:a16="http://schemas.microsoft.com/office/drawing/2014/main" xmlns="" id="{B2A2134E-34A5-422C-8D66-092F6558A4F0}"/>
              </a:ext>
            </a:extLst>
          </p:cNvPr>
          <p:cNvSpPr txBox="1"/>
          <p:nvPr/>
        </p:nvSpPr>
        <p:spPr>
          <a:xfrm>
            <a:off x="96327" y="39171"/>
            <a:ext cx="51569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000" b="1" spc="-7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학교 주요 업무처리 방법</a:t>
            </a:r>
          </a:p>
        </p:txBody>
      </p:sp>
      <p:sp>
        <p:nvSpPr>
          <p:cNvPr id="37" name="모서리가 둥근 직사각형 36">
            <a:extLst>
              <a:ext uri="{FF2B5EF4-FFF2-40B4-BE49-F238E27FC236}">
                <a16:creationId xmlns:a16="http://schemas.microsoft.com/office/drawing/2014/main" xmlns="" id="{A48839FD-54EA-214C-BE98-4BDD2DF3094C}"/>
              </a:ext>
            </a:extLst>
          </p:cNvPr>
          <p:cNvSpPr/>
          <p:nvPr/>
        </p:nvSpPr>
        <p:spPr>
          <a:xfrm>
            <a:off x="163006" y="802347"/>
            <a:ext cx="3637469" cy="669006"/>
          </a:xfrm>
          <a:prstGeom prst="roundRect">
            <a:avLst>
              <a:gd name="adj" fmla="val 50000"/>
            </a:avLst>
          </a:prstGeom>
          <a:solidFill>
            <a:srgbClr val="E2F0D9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2. </a:t>
            </a:r>
            <a:r>
              <a:rPr lang="ko-KR" altLang="en-US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학교 </a:t>
            </a:r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– </a:t>
            </a:r>
            <a:r>
              <a:rPr lang="ko-KR" altLang="en-US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기본사항관리</a:t>
            </a:r>
            <a:endParaRPr lang="en-US" altLang="ko-KR" sz="1400" b="1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66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r>
              <a:rPr lang="en-US" altLang="ko-KR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2.1. </a:t>
            </a:r>
            <a:r>
              <a:rPr lang="ko-KR" altLang="en-US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온라인검사기간조회</a:t>
            </a:r>
          </a:p>
        </p:txBody>
      </p:sp>
      <p:sp>
        <p:nvSpPr>
          <p:cNvPr id="41" name="직사각형 40"/>
          <p:cNvSpPr/>
          <p:nvPr/>
        </p:nvSpPr>
        <p:spPr>
          <a:xfrm>
            <a:off x="1577341" y="2779564"/>
            <a:ext cx="7959814" cy="216978"/>
          </a:xfrm>
          <a:prstGeom prst="rect">
            <a:avLst/>
          </a:prstGeom>
          <a:noFill/>
          <a:ln w="25400">
            <a:solidFill>
              <a:srgbClr val="FD531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6" name="사각형: 둥근 모서리 81">
            <a:extLst>
              <a:ext uri="{FF2B5EF4-FFF2-40B4-BE49-F238E27FC236}">
                <a16:creationId xmlns:a16="http://schemas.microsoft.com/office/drawing/2014/main" xmlns="" id="{E908EED5-9D07-442C-87CA-697451B62CB7}"/>
              </a:ext>
            </a:extLst>
          </p:cNvPr>
          <p:cNvSpPr/>
          <p:nvPr/>
        </p:nvSpPr>
        <p:spPr>
          <a:xfrm>
            <a:off x="3970021" y="802347"/>
            <a:ext cx="5662930" cy="550546"/>
          </a:xfrm>
          <a:prstGeom prst="roundRect">
            <a:avLst>
              <a:gd name="adj" fmla="val 6492"/>
            </a:avLst>
          </a:prstGeom>
          <a:solidFill>
            <a:schemeClr val="bg1"/>
          </a:solidFill>
          <a:ln w="6350">
            <a:solidFill>
              <a:schemeClr val="bg1">
                <a:lumMod val="75000"/>
              </a:schemeClr>
            </a:solidFill>
          </a:ln>
          <a:effectLst>
            <a:outerShdw blurRad="889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defTabSz="1090746" fontAlgn="ctr" latinLnBrk="0">
              <a:buClr>
                <a:srgbClr val="336699"/>
              </a:buClr>
              <a:defRPr/>
            </a:pPr>
            <a:endParaRPr kumimoji="1" lang="en-US" altLang="ko-KR" sz="200" b="1" kern="0" dirty="0">
              <a:ln w="0">
                <a:solidFill>
                  <a:srgbClr val="0B4355">
                    <a:alpha val="5000"/>
                  </a:srgbClr>
                </a:solidFill>
              </a:ln>
              <a:solidFill>
                <a:srgbClr val="C00000"/>
              </a:solidFill>
              <a:latin typeface="나눔바른고딕" panose="020B0600000101010101" charset="-127"/>
              <a:ea typeface="나눔바른고딕" panose="020B0600000101010101" charset="-127"/>
              <a:sym typeface="Wingdings" pitchFamily="2" charset="2"/>
            </a:endParaRPr>
          </a:p>
        </p:txBody>
      </p:sp>
      <p:grpSp>
        <p:nvGrpSpPr>
          <p:cNvPr id="4" name="그룹 3"/>
          <p:cNvGrpSpPr/>
          <p:nvPr/>
        </p:nvGrpSpPr>
        <p:grpSpPr>
          <a:xfrm>
            <a:off x="4084126" y="907605"/>
            <a:ext cx="5435755" cy="364741"/>
            <a:chOff x="4084126" y="907605"/>
            <a:chExt cx="5435755" cy="364741"/>
          </a:xfrm>
        </p:grpSpPr>
        <p:cxnSp>
          <p:nvCxnSpPr>
            <p:cNvPr id="33" name="직선 화살표 연결선 32"/>
            <p:cNvCxnSpPr/>
            <p:nvPr/>
          </p:nvCxnSpPr>
          <p:spPr>
            <a:xfrm>
              <a:off x="4970500" y="1109350"/>
              <a:ext cx="300242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Rectangle 113"/>
            <p:cNvSpPr>
              <a:spLocks noChangeArrowheads="1"/>
            </p:cNvSpPr>
            <p:nvPr/>
          </p:nvSpPr>
          <p:spPr bwMode="auto">
            <a:xfrm>
              <a:off x="4084128" y="1076885"/>
              <a:ext cx="1024698" cy="195461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75000"/>
                </a:schemeClr>
              </a:solidFill>
              <a:headEnd/>
              <a:tailEnd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0" tIns="0" rIns="0" bIns="0" anchor="ctr"/>
            <a:lstStyle/>
            <a:p>
              <a:pPr algn="ctr"/>
              <a:r>
                <a:rPr lang="ko-KR" altLang="en-US" sz="7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대상학교관리</a:t>
              </a:r>
            </a:p>
          </p:txBody>
        </p:sp>
        <p:sp>
          <p:nvSpPr>
            <p:cNvPr id="46" name="Rectangle 113"/>
            <p:cNvSpPr>
              <a:spLocks noChangeArrowheads="1"/>
            </p:cNvSpPr>
            <p:nvPr/>
          </p:nvSpPr>
          <p:spPr bwMode="auto">
            <a:xfrm>
              <a:off x="4084126" y="907606"/>
              <a:ext cx="1024701" cy="169279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chemeClr val="bg1">
                  <a:lumMod val="75000"/>
                </a:schemeClr>
              </a:solidFill>
              <a:headEnd/>
              <a:tailEnd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0" tIns="20893" rIns="0" bIns="0" anchor="ctr"/>
            <a:lstStyle/>
            <a:p>
              <a:pPr algn="ctr"/>
              <a:r>
                <a:rPr lang="ko-KR" altLang="en-US" sz="8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나이스</a:t>
              </a:r>
              <a:r>
                <a:rPr lang="en-US" altLang="ko-KR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(</a:t>
              </a:r>
              <a:r>
                <a:rPr lang="ko-KR" alt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교육청</a:t>
              </a:r>
              <a:r>
                <a:rPr lang="en-US" altLang="ko-KR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)</a:t>
              </a:r>
              <a:endParaRPr lang="ko-KR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나눔바른고딕" panose="020B0600000101010101" charset="-127"/>
                <a:ea typeface="나눔바른고딕" panose="020B0600000101010101" charset="-127"/>
                <a:cs typeface="돋음"/>
              </a:endParaRPr>
            </a:p>
          </p:txBody>
        </p:sp>
        <p:cxnSp>
          <p:nvCxnSpPr>
            <p:cNvPr id="54" name="직선 화살표 연결선 53"/>
            <p:cNvCxnSpPr/>
            <p:nvPr/>
          </p:nvCxnSpPr>
          <p:spPr>
            <a:xfrm>
              <a:off x="6071091" y="1109350"/>
              <a:ext cx="300242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직선 화살표 연결선 54"/>
            <p:cNvCxnSpPr/>
            <p:nvPr/>
          </p:nvCxnSpPr>
          <p:spPr>
            <a:xfrm>
              <a:off x="7164229" y="1109350"/>
              <a:ext cx="300242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직선 화살표 연결선 55"/>
            <p:cNvCxnSpPr/>
            <p:nvPr/>
          </p:nvCxnSpPr>
          <p:spPr>
            <a:xfrm>
              <a:off x="8276621" y="1109350"/>
              <a:ext cx="300242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Rectangle 113"/>
            <p:cNvSpPr>
              <a:spLocks noChangeArrowheads="1"/>
            </p:cNvSpPr>
            <p:nvPr/>
          </p:nvSpPr>
          <p:spPr bwMode="auto">
            <a:xfrm>
              <a:off x="6371338" y="1076883"/>
              <a:ext cx="943013" cy="19546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75000"/>
                </a:schemeClr>
              </a:solidFill>
              <a:headEnd/>
              <a:tailEnd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0" tIns="0" rIns="0" bIns="0" anchor="ctr"/>
            <a:lstStyle/>
            <a:p>
              <a:pPr algn="ctr"/>
              <a:r>
                <a:rPr lang="ko-KR" altLang="en-US" sz="7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온라인검사기간설정</a:t>
              </a:r>
            </a:p>
          </p:txBody>
        </p:sp>
        <p:sp>
          <p:nvSpPr>
            <p:cNvPr id="36" name="Rectangle 113"/>
            <p:cNvSpPr>
              <a:spLocks noChangeArrowheads="1"/>
            </p:cNvSpPr>
            <p:nvPr/>
          </p:nvSpPr>
          <p:spPr bwMode="auto">
            <a:xfrm>
              <a:off x="6371333" y="907605"/>
              <a:ext cx="943017" cy="169278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chemeClr val="bg1">
                  <a:lumMod val="75000"/>
                </a:schemeClr>
              </a:solidFill>
              <a:headEnd/>
              <a:tailEnd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0" tIns="20893" rIns="0" bIns="0" anchor="ctr"/>
            <a:lstStyle/>
            <a:p>
              <a:pPr algn="ctr"/>
              <a:r>
                <a:rPr lang="ko-KR" altLang="en-US" sz="8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나이스</a:t>
              </a:r>
              <a:r>
                <a:rPr lang="en-US" altLang="ko-KR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(</a:t>
              </a:r>
              <a:r>
                <a:rPr lang="ko-KR" alt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교육청</a:t>
              </a:r>
              <a:r>
                <a:rPr lang="en-US" altLang="ko-KR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)</a:t>
              </a:r>
              <a:endParaRPr lang="ko-KR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나눔바른고딕" panose="020B0600000101010101" charset="-127"/>
                <a:ea typeface="나눔바른고딕" panose="020B0600000101010101" charset="-127"/>
                <a:cs typeface="돋음"/>
              </a:endParaRPr>
            </a:p>
          </p:txBody>
        </p:sp>
        <p:sp>
          <p:nvSpPr>
            <p:cNvPr id="48" name="Rectangle 113"/>
            <p:cNvSpPr>
              <a:spLocks noChangeArrowheads="1"/>
            </p:cNvSpPr>
            <p:nvPr/>
          </p:nvSpPr>
          <p:spPr bwMode="auto">
            <a:xfrm>
              <a:off x="8576868" y="1076883"/>
              <a:ext cx="943013" cy="19546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75000"/>
                </a:schemeClr>
              </a:solidFill>
              <a:headEnd/>
              <a:tailEnd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0" tIns="0" rIns="0" bIns="0" anchor="ctr"/>
            <a:lstStyle/>
            <a:p>
              <a:pPr algn="ctr">
                <a:defRPr/>
              </a:pPr>
              <a:r>
                <a:rPr lang="ko-KR" altLang="en-US" sz="7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참여번호관리</a:t>
              </a:r>
            </a:p>
          </p:txBody>
        </p:sp>
        <p:sp>
          <p:nvSpPr>
            <p:cNvPr id="49" name="Rectangle 113"/>
            <p:cNvSpPr>
              <a:spLocks noChangeArrowheads="1"/>
            </p:cNvSpPr>
            <p:nvPr/>
          </p:nvSpPr>
          <p:spPr bwMode="auto">
            <a:xfrm>
              <a:off x="8576863" y="907605"/>
              <a:ext cx="943017" cy="169278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chemeClr val="bg1">
                  <a:lumMod val="75000"/>
                </a:schemeClr>
              </a:solidFill>
              <a:headEnd/>
              <a:tailEnd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0" tIns="20893" rIns="0" bIns="0" anchor="ctr"/>
            <a:lstStyle/>
            <a:p>
              <a:pPr algn="ctr"/>
              <a:r>
                <a:rPr lang="ko-KR" altLang="en-US" sz="8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나이스</a:t>
              </a:r>
              <a:r>
                <a:rPr lang="en-US" altLang="ko-KR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(</a:t>
              </a:r>
              <a:r>
                <a:rPr lang="ko-KR" alt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학교</a:t>
              </a:r>
              <a:r>
                <a:rPr lang="en-US" altLang="ko-KR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(</a:t>
              </a:r>
              <a:r>
                <a:rPr lang="ko-KR" alt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담임</a:t>
              </a:r>
              <a:r>
                <a:rPr lang="en-US" altLang="ko-KR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))</a:t>
              </a:r>
              <a:endParaRPr lang="ko-KR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나눔바른고딕" panose="020B0600000101010101" charset="-127"/>
                <a:ea typeface="나눔바른고딕" panose="020B0600000101010101" charset="-127"/>
                <a:cs typeface="돋음"/>
              </a:endParaRPr>
            </a:p>
          </p:txBody>
        </p:sp>
        <p:sp>
          <p:nvSpPr>
            <p:cNvPr id="50" name="Rectangle 113"/>
            <p:cNvSpPr>
              <a:spLocks noChangeArrowheads="1"/>
            </p:cNvSpPr>
            <p:nvPr/>
          </p:nvSpPr>
          <p:spPr bwMode="auto">
            <a:xfrm>
              <a:off x="7474096" y="1076883"/>
              <a:ext cx="943013" cy="19546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75000"/>
                </a:schemeClr>
              </a:solidFill>
              <a:headEnd/>
              <a:tailEnd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0" tIns="0" rIns="0" bIns="0" anchor="ctr"/>
            <a:lstStyle/>
            <a:p>
              <a:pPr algn="ctr"/>
              <a:r>
                <a:rPr lang="ko-KR" altLang="en-US" sz="700" dirty="0">
                  <a:solidFill>
                    <a:srgbClr val="000000"/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온라인검사기간조회</a:t>
              </a:r>
            </a:p>
          </p:txBody>
        </p:sp>
        <p:sp>
          <p:nvSpPr>
            <p:cNvPr id="51" name="Rectangle 113"/>
            <p:cNvSpPr>
              <a:spLocks noChangeArrowheads="1"/>
            </p:cNvSpPr>
            <p:nvPr/>
          </p:nvSpPr>
          <p:spPr bwMode="auto">
            <a:xfrm>
              <a:off x="7474091" y="907605"/>
              <a:ext cx="943017" cy="169278"/>
            </a:xfrm>
            <a:prstGeom prst="rect">
              <a:avLst/>
            </a:prstGeom>
            <a:solidFill>
              <a:srgbClr val="006600"/>
            </a:solidFill>
            <a:ln>
              <a:solidFill>
                <a:srgbClr val="006600"/>
              </a:solidFill>
              <a:headEnd/>
              <a:tailEnd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0" tIns="20893" rIns="0" bIns="0" anchor="ctr"/>
            <a:lstStyle/>
            <a:p>
              <a:pPr algn="ctr"/>
              <a:r>
                <a:rPr lang="ko-KR" altLang="en-US" sz="800" dirty="0" err="1">
                  <a:solidFill>
                    <a:schemeClr val="bg1"/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나이스</a:t>
              </a:r>
              <a:r>
                <a:rPr lang="en-US" altLang="ko-KR" sz="800" dirty="0">
                  <a:solidFill>
                    <a:schemeClr val="bg1"/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(</a:t>
              </a:r>
              <a:r>
                <a:rPr lang="ko-KR" altLang="en-US" sz="800" dirty="0">
                  <a:solidFill>
                    <a:schemeClr val="bg1"/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학교</a:t>
              </a:r>
              <a:r>
                <a:rPr lang="en-US" altLang="ko-KR" sz="800" dirty="0">
                  <a:solidFill>
                    <a:schemeClr val="bg1"/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(</a:t>
              </a:r>
              <a:r>
                <a:rPr lang="ko-KR" altLang="en-US" sz="800" dirty="0">
                  <a:solidFill>
                    <a:schemeClr val="bg1"/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담임</a:t>
              </a:r>
              <a:r>
                <a:rPr lang="en-US" altLang="ko-KR" sz="800" dirty="0">
                  <a:solidFill>
                    <a:schemeClr val="bg1"/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))</a:t>
              </a:r>
              <a:endParaRPr lang="ko-KR" altLang="en-US" sz="800" dirty="0">
                <a:solidFill>
                  <a:schemeClr val="bg1"/>
                </a:solidFill>
                <a:latin typeface="나눔바른고딕" panose="020B0600000101010101" charset="-127"/>
                <a:ea typeface="나눔바른고딕" panose="020B0600000101010101" charset="-127"/>
                <a:cs typeface="돋음"/>
              </a:endParaRPr>
            </a:p>
          </p:txBody>
        </p:sp>
        <p:sp>
          <p:nvSpPr>
            <p:cNvPr id="52" name="Rectangle 113"/>
            <p:cNvSpPr>
              <a:spLocks noChangeArrowheads="1"/>
            </p:cNvSpPr>
            <p:nvPr/>
          </p:nvSpPr>
          <p:spPr bwMode="auto">
            <a:xfrm>
              <a:off x="5270747" y="1076883"/>
              <a:ext cx="943013" cy="19546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75000"/>
                </a:schemeClr>
              </a:solidFill>
              <a:headEnd/>
              <a:tailEnd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0" tIns="0" rIns="0" bIns="0" anchor="ctr"/>
            <a:lstStyle/>
            <a:p>
              <a:pPr algn="ctr"/>
              <a:r>
                <a:rPr lang="ko-KR" altLang="en-US" sz="7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관할교육지원청관리</a:t>
              </a:r>
            </a:p>
          </p:txBody>
        </p:sp>
        <p:sp>
          <p:nvSpPr>
            <p:cNvPr id="53" name="Rectangle 113"/>
            <p:cNvSpPr>
              <a:spLocks noChangeArrowheads="1"/>
            </p:cNvSpPr>
            <p:nvPr/>
          </p:nvSpPr>
          <p:spPr bwMode="auto">
            <a:xfrm>
              <a:off x="5270742" y="907605"/>
              <a:ext cx="943017" cy="169278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chemeClr val="bg1">
                  <a:lumMod val="75000"/>
                </a:schemeClr>
              </a:solidFill>
              <a:headEnd/>
              <a:tailEnd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0" tIns="20893" rIns="0" bIns="0" anchor="ctr"/>
            <a:lstStyle/>
            <a:p>
              <a:pPr algn="ctr"/>
              <a:r>
                <a:rPr lang="ko-KR" altLang="en-US" sz="8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나이스</a:t>
              </a:r>
              <a:r>
                <a:rPr lang="en-US" altLang="ko-KR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(</a:t>
              </a:r>
              <a:r>
                <a:rPr lang="ko-KR" alt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교육청</a:t>
              </a:r>
              <a:r>
                <a:rPr lang="en-US" altLang="ko-KR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)</a:t>
              </a:r>
              <a:endParaRPr lang="ko-KR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나눔바른고딕" panose="020B0600000101010101" charset="-127"/>
                <a:ea typeface="나눔바른고딕" panose="020B0600000101010101" charset="-127"/>
                <a:cs typeface="돋음"/>
              </a:endParaRPr>
            </a:p>
          </p:txBody>
        </p:sp>
      </p:grpSp>
      <p:sp>
        <p:nvSpPr>
          <p:cNvPr id="24" name="직사각형 23">
            <a:extLst>
              <a:ext uri="{FF2B5EF4-FFF2-40B4-BE49-F238E27FC236}">
                <a16:creationId xmlns:a16="http://schemas.microsoft.com/office/drawing/2014/main" xmlns="" id="{7E13B21E-D9E5-4BE6-AB9C-ADCDEF6AE8BD}"/>
              </a:ext>
            </a:extLst>
          </p:cNvPr>
          <p:cNvSpPr/>
          <p:nvPr/>
        </p:nvSpPr>
        <p:spPr>
          <a:xfrm>
            <a:off x="380274" y="5928040"/>
            <a:ext cx="7895589" cy="203133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000">
              <a:lnSpc>
                <a:spcPct val="120000"/>
              </a:lnSpc>
            </a:pPr>
            <a:r>
              <a:rPr lang="ko-KR" altLang="en-US" sz="1100" b="1" spc="-90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①  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시도교육청에서 지정한 온라인 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검사기간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및 검사결과 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조회기간을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확인함</a:t>
            </a:r>
            <a:endParaRPr lang="en-US" altLang="ko-KR" sz="1100" b="1" dirty="0">
              <a:ln>
                <a:solidFill>
                  <a:schemeClr val="tx1">
                    <a:lumMod val="85000"/>
                    <a:lumOff val="15000"/>
                    <a:alpha val="0"/>
                  </a:schemeClr>
                </a:solidFill>
              </a:ln>
              <a:solidFill>
                <a:srgbClr val="FD5312"/>
              </a:solidFill>
              <a:latin typeface="나눔바른고딕" panose="020B0600000101010101" charset="-127"/>
              <a:ea typeface="나눔바른고딕" panose="020B0600000101010101" charset="-127"/>
            </a:endParaRPr>
          </a:p>
        </p:txBody>
      </p:sp>
      <p:sp>
        <p:nvSpPr>
          <p:cNvPr id="25" name="타원 24"/>
          <p:cNvSpPr/>
          <p:nvPr/>
        </p:nvSpPr>
        <p:spPr>
          <a:xfrm>
            <a:off x="1412994" y="2721490"/>
            <a:ext cx="182880" cy="182880"/>
          </a:xfrm>
          <a:prstGeom prst="ellipse">
            <a:avLst/>
          </a:prstGeom>
          <a:solidFill>
            <a:srgbClr val="FD5312"/>
          </a:solidFill>
          <a:ln w="25400">
            <a:solidFill>
              <a:srgbClr val="FD531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b="1" dirty="0">
                <a:latin typeface="+mn-ea"/>
              </a:rPr>
              <a:t>1</a:t>
            </a:r>
            <a:endParaRPr lang="ko-KR" altLang="en-US" sz="1100" b="1" dirty="0">
              <a:latin typeface="+mn-ea"/>
            </a:endParaRP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xmlns="" id="{5D2996FC-6ED7-6989-1E59-12AB353D460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5413" y="1778401"/>
            <a:ext cx="9273600" cy="3970250"/>
          </a:xfrm>
          <a:prstGeom prst="rect">
            <a:avLst/>
          </a:prstGeom>
          <a:ln w="635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512456319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0163" y="1781079"/>
            <a:ext cx="9273418" cy="3960000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</p:pic>
      <p:sp>
        <p:nvSpPr>
          <p:cNvPr id="93" name="TextBox 4">
            <a:extLst>
              <a:ext uri="{FF2B5EF4-FFF2-40B4-BE49-F238E27FC236}">
                <a16:creationId xmlns:a16="http://schemas.microsoft.com/office/drawing/2014/main" xmlns="" id="{B2A2134E-34A5-422C-8D66-092F6558A4F0}"/>
              </a:ext>
            </a:extLst>
          </p:cNvPr>
          <p:cNvSpPr txBox="1"/>
          <p:nvPr/>
        </p:nvSpPr>
        <p:spPr>
          <a:xfrm>
            <a:off x="96327" y="39171"/>
            <a:ext cx="51569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000" b="1" spc="-7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학교 주요 업무처리 방법</a:t>
            </a:r>
          </a:p>
        </p:txBody>
      </p:sp>
      <p:sp>
        <p:nvSpPr>
          <p:cNvPr id="37" name="모서리가 둥근 직사각형 36">
            <a:extLst>
              <a:ext uri="{FF2B5EF4-FFF2-40B4-BE49-F238E27FC236}">
                <a16:creationId xmlns:a16="http://schemas.microsoft.com/office/drawing/2014/main" xmlns="" id="{A48839FD-54EA-214C-BE98-4BDD2DF3094C}"/>
              </a:ext>
            </a:extLst>
          </p:cNvPr>
          <p:cNvSpPr/>
          <p:nvPr/>
        </p:nvSpPr>
        <p:spPr>
          <a:xfrm>
            <a:off x="163006" y="802347"/>
            <a:ext cx="3637469" cy="669006"/>
          </a:xfrm>
          <a:prstGeom prst="roundRect">
            <a:avLst>
              <a:gd name="adj" fmla="val 50000"/>
            </a:avLst>
          </a:prstGeom>
          <a:solidFill>
            <a:srgbClr val="E2F0D9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2. </a:t>
            </a:r>
            <a:r>
              <a:rPr lang="ko-KR" altLang="en-US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학교 </a:t>
            </a:r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– </a:t>
            </a:r>
            <a:r>
              <a:rPr lang="ko-KR" altLang="en-US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기본사항관리</a:t>
            </a:r>
            <a:endParaRPr lang="en-US" altLang="ko-KR" sz="1400" b="1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66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r>
              <a:rPr lang="en-US" altLang="ko-KR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2.2. </a:t>
            </a:r>
            <a:r>
              <a:rPr lang="ko-KR" altLang="en-US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참여번호관리</a:t>
            </a:r>
            <a:r>
              <a:rPr lang="en-US" altLang="ko-KR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(1/3)</a:t>
            </a:r>
            <a:endParaRPr lang="ko-KR" altLang="en-US" b="1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66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32" name="직사각형 31"/>
          <p:cNvSpPr/>
          <p:nvPr/>
        </p:nvSpPr>
        <p:spPr>
          <a:xfrm>
            <a:off x="9092943" y="2422260"/>
            <a:ext cx="491135" cy="191264"/>
          </a:xfrm>
          <a:prstGeom prst="rect">
            <a:avLst/>
          </a:prstGeom>
          <a:noFill/>
          <a:ln w="25400">
            <a:solidFill>
              <a:srgbClr val="FD531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" name="타원 34"/>
          <p:cNvSpPr/>
          <p:nvPr/>
        </p:nvSpPr>
        <p:spPr>
          <a:xfrm>
            <a:off x="9030619" y="2301081"/>
            <a:ext cx="182880" cy="182880"/>
          </a:xfrm>
          <a:prstGeom prst="ellipse">
            <a:avLst/>
          </a:prstGeom>
          <a:solidFill>
            <a:srgbClr val="FD5312"/>
          </a:solidFill>
          <a:ln w="25400">
            <a:solidFill>
              <a:srgbClr val="FD531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b="1" dirty="0">
                <a:latin typeface="+mn-ea"/>
              </a:rPr>
              <a:t>1</a:t>
            </a:r>
            <a:endParaRPr lang="ko-KR" altLang="en-US" sz="1100" b="1" dirty="0">
              <a:latin typeface="+mn-ea"/>
            </a:endParaRPr>
          </a:p>
        </p:txBody>
      </p:sp>
      <p:sp>
        <p:nvSpPr>
          <p:cNvPr id="29" name="사각형: 둥근 모서리 81">
            <a:extLst>
              <a:ext uri="{FF2B5EF4-FFF2-40B4-BE49-F238E27FC236}">
                <a16:creationId xmlns:a16="http://schemas.microsoft.com/office/drawing/2014/main" xmlns="" id="{E908EED5-9D07-442C-87CA-697451B62CB7}"/>
              </a:ext>
            </a:extLst>
          </p:cNvPr>
          <p:cNvSpPr/>
          <p:nvPr/>
        </p:nvSpPr>
        <p:spPr>
          <a:xfrm>
            <a:off x="3970021" y="802347"/>
            <a:ext cx="5662930" cy="550546"/>
          </a:xfrm>
          <a:prstGeom prst="roundRect">
            <a:avLst>
              <a:gd name="adj" fmla="val 6492"/>
            </a:avLst>
          </a:prstGeom>
          <a:solidFill>
            <a:schemeClr val="bg1"/>
          </a:solidFill>
          <a:ln w="6350">
            <a:solidFill>
              <a:schemeClr val="bg1">
                <a:lumMod val="75000"/>
              </a:schemeClr>
            </a:solidFill>
          </a:ln>
          <a:effectLst>
            <a:outerShdw blurRad="889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defTabSz="1090746" fontAlgn="ctr" latinLnBrk="0">
              <a:buClr>
                <a:srgbClr val="336699"/>
              </a:buClr>
              <a:defRPr/>
            </a:pPr>
            <a:endParaRPr kumimoji="1" lang="en-US" altLang="ko-KR" sz="200" b="1" kern="0" dirty="0">
              <a:ln w="0">
                <a:solidFill>
                  <a:srgbClr val="0B4355">
                    <a:alpha val="5000"/>
                  </a:srgbClr>
                </a:solidFill>
              </a:ln>
              <a:solidFill>
                <a:srgbClr val="C00000"/>
              </a:solidFill>
              <a:latin typeface="나눔바른고딕" panose="020B0600000101010101" charset="-127"/>
              <a:ea typeface="나눔바른고딕" panose="020B0600000101010101" charset="-127"/>
              <a:sym typeface="Wingdings" pitchFamily="2" charset="2"/>
            </a:endParaRPr>
          </a:p>
        </p:txBody>
      </p:sp>
      <p:grpSp>
        <p:nvGrpSpPr>
          <p:cNvPr id="36" name="그룹 35"/>
          <p:cNvGrpSpPr/>
          <p:nvPr/>
        </p:nvGrpSpPr>
        <p:grpSpPr>
          <a:xfrm>
            <a:off x="4084126" y="907605"/>
            <a:ext cx="5435755" cy="364741"/>
            <a:chOff x="4084126" y="907605"/>
            <a:chExt cx="5435755" cy="364741"/>
          </a:xfrm>
        </p:grpSpPr>
        <p:cxnSp>
          <p:nvCxnSpPr>
            <p:cNvPr id="38" name="직선 화살표 연결선 37"/>
            <p:cNvCxnSpPr/>
            <p:nvPr/>
          </p:nvCxnSpPr>
          <p:spPr>
            <a:xfrm>
              <a:off x="4970500" y="1109350"/>
              <a:ext cx="300242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Rectangle 113"/>
            <p:cNvSpPr>
              <a:spLocks noChangeArrowheads="1"/>
            </p:cNvSpPr>
            <p:nvPr/>
          </p:nvSpPr>
          <p:spPr bwMode="auto">
            <a:xfrm>
              <a:off x="4084128" y="1076885"/>
              <a:ext cx="1024698" cy="195461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75000"/>
                </a:schemeClr>
              </a:solidFill>
              <a:headEnd/>
              <a:tailEnd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0" tIns="0" rIns="0" bIns="0" anchor="ctr"/>
            <a:lstStyle/>
            <a:p>
              <a:pPr algn="ctr"/>
              <a:r>
                <a:rPr lang="ko-KR" altLang="en-US" sz="7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대상학교관리</a:t>
              </a:r>
            </a:p>
          </p:txBody>
        </p:sp>
        <p:sp>
          <p:nvSpPr>
            <p:cNvPr id="40" name="Rectangle 113"/>
            <p:cNvSpPr>
              <a:spLocks noChangeArrowheads="1"/>
            </p:cNvSpPr>
            <p:nvPr/>
          </p:nvSpPr>
          <p:spPr bwMode="auto">
            <a:xfrm>
              <a:off x="4084126" y="907606"/>
              <a:ext cx="1024701" cy="169279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chemeClr val="bg1">
                  <a:lumMod val="75000"/>
                </a:schemeClr>
              </a:solidFill>
              <a:headEnd/>
              <a:tailEnd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0" tIns="20893" rIns="0" bIns="0" anchor="ctr"/>
            <a:lstStyle/>
            <a:p>
              <a:pPr algn="ctr"/>
              <a:r>
                <a:rPr lang="ko-KR" altLang="en-US" sz="8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나이스</a:t>
              </a:r>
              <a:r>
                <a:rPr lang="en-US" altLang="ko-KR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(</a:t>
              </a:r>
              <a:r>
                <a:rPr lang="ko-KR" alt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교육청</a:t>
              </a:r>
              <a:r>
                <a:rPr lang="en-US" altLang="ko-KR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)</a:t>
              </a:r>
              <a:endParaRPr lang="ko-KR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나눔바른고딕" panose="020B0600000101010101" charset="-127"/>
                <a:ea typeface="나눔바른고딕" panose="020B0600000101010101" charset="-127"/>
                <a:cs typeface="돋음"/>
              </a:endParaRPr>
            </a:p>
          </p:txBody>
        </p:sp>
        <p:cxnSp>
          <p:nvCxnSpPr>
            <p:cNvPr id="41" name="직선 화살표 연결선 40"/>
            <p:cNvCxnSpPr/>
            <p:nvPr/>
          </p:nvCxnSpPr>
          <p:spPr>
            <a:xfrm>
              <a:off x="6071091" y="1109350"/>
              <a:ext cx="300242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직선 화살표 연결선 43"/>
            <p:cNvCxnSpPr/>
            <p:nvPr/>
          </p:nvCxnSpPr>
          <p:spPr>
            <a:xfrm>
              <a:off x="7164229" y="1109350"/>
              <a:ext cx="300242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직선 화살표 연결선 45"/>
            <p:cNvCxnSpPr/>
            <p:nvPr/>
          </p:nvCxnSpPr>
          <p:spPr>
            <a:xfrm>
              <a:off x="8276621" y="1109350"/>
              <a:ext cx="300242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Rectangle 113"/>
            <p:cNvSpPr>
              <a:spLocks noChangeArrowheads="1"/>
            </p:cNvSpPr>
            <p:nvPr/>
          </p:nvSpPr>
          <p:spPr bwMode="auto">
            <a:xfrm>
              <a:off x="6371338" y="1076883"/>
              <a:ext cx="943013" cy="19546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75000"/>
                </a:schemeClr>
              </a:solidFill>
              <a:headEnd/>
              <a:tailEnd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0" tIns="0" rIns="0" bIns="0" anchor="ctr"/>
            <a:lstStyle/>
            <a:p>
              <a:pPr algn="ctr"/>
              <a:r>
                <a:rPr lang="ko-KR" altLang="en-US" sz="7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온라인검사기간설정</a:t>
              </a:r>
            </a:p>
          </p:txBody>
        </p:sp>
        <p:sp>
          <p:nvSpPr>
            <p:cNvPr id="48" name="Rectangle 113"/>
            <p:cNvSpPr>
              <a:spLocks noChangeArrowheads="1"/>
            </p:cNvSpPr>
            <p:nvPr/>
          </p:nvSpPr>
          <p:spPr bwMode="auto">
            <a:xfrm>
              <a:off x="6371333" y="907605"/>
              <a:ext cx="943017" cy="169278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chemeClr val="bg1">
                  <a:lumMod val="75000"/>
                </a:schemeClr>
              </a:solidFill>
              <a:headEnd/>
              <a:tailEnd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0" tIns="20893" rIns="0" bIns="0" anchor="ctr"/>
            <a:lstStyle/>
            <a:p>
              <a:pPr algn="ctr"/>
              <a:r>
                <a:rPr lang="ko-KR" altLang="en-US" sz="8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나이스</a:t>
              </a:r>
              <a:r>
                <a:rPr lang="en-US" altLang="ko-KR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(</a:t>
              </a:r>
              <a:r>
                <a:rPr lang="ko-KR" alt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교육청</a:t>
              </a:r>
              <a:r>
                <a:rPr lang="en-US" altLang="ko-KR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)</a:t>
              </a:r>
              <a:endParaRPr lang="ko-KR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나눔바른고딕" panose="020B0600000101010101" charset="-127"/>
                <a:ea typeface="나눔바른고딕" panose="020B0600000101010101" charset="-127"/>
                <a:cs typeface="돋음"/>
              </a:endParaRPr>
            </a:p>
          </p:txBody>
        </p:sp>
        <p:sp>
          <p:nvSpPr>
            <p:cNvPr id="49" name="Rectangle 113"/>
            <p:cNvSpPr>
              <a:spLocks noChangeArrowheads="1"/>
            </p:cNvSpPr>
            <p:nvPr/>
          </p:nvSpPr>
          <p:spPr bwMode="auto">
            <a:xfrm>
              <a:off x="8576868" y="1076883"/>
              <a:ext cx="943013" cy="19546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75000"/>
                </a:schemeClr>
              </a:solidFill>
              <a:headEnd/>
              <a:tailEnd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0" tIns="0" rIns="0" bIns="0" anchor="ctr"/>
            <a:lstStyle/>
            <a:p>
              <a:pPr algn="ctr"/>
              <a:r>
                <a:rPr lang="ko-KR" altLang="en-US" sz="700" dirty="0">
                  <a:solidFill>
                    <a:srgbClr val="000000"/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참여번호관리</a:t>
              </a:r>
            </a:p>
          </p:txBody>
        </p:sp>
        <p:sp>
          <p:nvSpPr>
            <p:cNvPr id="50" name="Rectangle 113"/>
            <p:cNvSpPr>
              <a:spLocks noChangeArrowheads="1"/>
            </p:cNvSpPr>
            <p:nvPr/>
          </p:nvSpPr>
          <p:spPr bwMode="auto">
            <a:xfrm>
              <a:off x="8576863" y="907605"/>
              <a:ext cx="943017" cy="169278"/>
            </a:xfrm>
            <a:prstGeom prst="rect">
              <a:avLst/>
            </a:prstGeom>
            <a:solidFill>
              <a:srgbClr val="006600"/>
            </a:solidFill>
            <a:ln>
              <a:solidFill>
                <a:srgbClr val="006600"/>
              </a:solidFill>
              <a:headEnd/>
              <a:tailEnd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0" tIns="20893" rIns="0" bIns="0" anchor="ctr"/>
            <a:lstStyle/>
            <a:p>
              <a:pPr algn="ctr"/>
              <a:r>
                <a:rPr lang="ko-KR" altLang="en-US" sz="800" dirty="0" err="1">
                  <a:solidFill>
                    <a:schemeClr val="bg1"/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나이스</a:t>
              </a:r>
              <a:r>
                <a:rPr lang="en-US" altLang="ko-KR" sz="800" dirty="0">
                  <a:solidFill>
                    <a:schemeClr val="bg1"/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(</a:t>
              </a:r>
              <a:r>
                <a:rPr lang="ko-KR" altLang="en-US" sz="800" dirty="0">
                  <a:solidFill>
                    <a:schemeClr val="bg1"/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학교</a:t>
              </a:r>
              <a:r>
                <a:rPr lang="en-US" altLang="ko-KR" sz="800" dirty="0">
                  <a:solidFill>
                    <a:schemeClr val="bg1"/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(</a:t>
              </a:r>
              <a:r>
                <a:rPr lang="ko-KR" altLang="en-US" sz="800" dirty="0">
                  <a:solidFill>
                    <a:schemeClr val="bg1"/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담임</a:t>
              </a:r>
              <a:r>
                <a:rPr lang="en-US" altLang="ko-KR" sz="800" dirty="0">
                  <a:solidFill>
                    <a:schemeClr val="bg1"/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))</a:t>
              </a:r>
              <a:endParaRPr lang="ko-KR" altLang="en-US" sz="800" dirty="0">
                <a:solidFill>
                  <a:schemeClr val="bg1"/>
                </a:solidFill>
                <a:latin typeface="나눔바른고딕" panose="020B0600000101010101" charset="-127"/>
                <a:ea typeface="나눔바른고딕" panose="020B0600000101010101" charset="-127"/>
                <a:cs typeface="돋음"/>
              </a:endParaRPr>
            </a:p>
          </p:txBody>
        </p:sp>
        <p:sp>
          <p:nvSpPr>
            <p:cNvPr id="51" name="Rectangle 113"/>
            <p:cNvSpPr>
              <a:spLocks noChangeArrowheads="1"/>
            </p:cNvSpPr>
            <p:nvPr/>
          </p:nvSpPr>
          <p:spPr bwMode="auto">
            <a:xfrm>
              <a:off x="7474096" y="1076883"/>
              <a:ext cx="943013" cy="19546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75000"/>
                </a:schemeClr>
              </a:solidFill>
              <a:headEnd/>
              <a:tailEnd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0" tIns="0" rIns="0" bIns="0" anchor="ctr"/>
            <a:lstStyle/>
            <a:p>
              <a:pPr algn="ctr"/>
              <a:r>
                <a:rPr lang="ko-KR" altLang="en-US" sz="7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온라인검사기간조회</a:t>
              </a:r>
            </a:p>
          </p:txBody>
        </p:sp>
        <p:sp>
          <p:nvSpPr>
            <p:cNvPr id="52" name="Rectangle 113"/>
            <p:cNvSpPr>
              <a:spLocks noChangeArrowheads="1"/>
            </p:cNvSpPr>
            <p:nvPr/>
          </p:nvSpPr>
          <p:spPr bwMode="auto">
            <a:xfrm>
              <a:off x="7474091" y="907605"/>
              <a:ext cx="943017" cy="169278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chemeClr val="bg1">
                  <a:lumMod val="75000"/>
                </a:schemeClr>
              </a:solidFill>
              <a:headEnd/>
              <a:tailEnd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0" tIns="20893" rIns="0" bIns="0" anchor="ctr"/>
            <a:lstStyle/>
            <a:p>
              <a:pPr algn="ctr"/>
              <a:r>
                <a:rPr lang="ko-KR" altLang="en-US" sz="8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나이스</a:t>
              </a:r>
              <a:r>
                <a:rPr lang="en-US" altLang="ko-KR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(</a:t>
              </a:r>
              <a:r>
                <a:rPr lang="ko-KR" alt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학교</a:t>
              </a:r>
              <a:r>
                <a:rPr lang="en-US" altLang="ko-KR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(</a:t>
              </a:r>
              <a:r>
                <a:rPr lang="ko-KR" alt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담임</a:t>
              </a:r>
              <a:r>
                <a:rPr lang="en-US" altLang="ko-KR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))</a:t>
              </a:r>
              <a:endParaRPr lang="ko-KR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나눔바른고딕" panose="020B0600000101010101" charset="-127"/>
                <a:ea typeface="나눔바른고딕" panose="020B0600000101010101" charset="-127"/>
                <a:cs typeface="돋음"/>
              </a:endParaRPr>
            </a:p>
          </p:txBody>
        </p:sp>
        <p:sp>
          <p:nvSpPr>
            <p:cNvPr id="53" name="Rectangle 113"/>
            <p:cNvSpPr>
              <a:spLocks noChangeArrowheads="1"/>
            </p:cNvSpPr>
            <p:nvPr/>
          </p:nvSpPr>
          <p:spPr bwMode="auto">
            <a:xfrm>
              <a:off x="5270747" y="1076883"/>
              <a:ext cx="943013" cy="19546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75000"/>
                </a:schemeClr>
              </a:solidFill>
              <a:headEnd/>
              <a:tailEnd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0" tIns="0" rIns="0" bIns="0" anchor="ctr"/>
            <a:lstStyle/>
            <a:p>
              <a:pPr algn="ctr"/>
              <a:r>
                <a:rPr lang="ko-KR" altLang="en-US" sz="7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관할교육지원청관리</a:t>
              </a:r>
            </a:p>
          </p:txBody>
        </p:sp>
        <p:sp>
          <p:nvSpPr>
            <p:cNvPr id="54" name="Rectangle 113"/>
            <p:cNvSpPr>
              <a:spLocks noChangeArrowheads="1"/>
            </p:cNvSpPr>
            <p:nvPr/>
          </p:nvSpPr>
          <p:spPr bwMode="auto">
            <a:xfrm>
              <a:off x="5270742" y="907605"/>
              <a:ext cx="943017" cy="169278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chemeClr val="bg1">
                  <a:lumMod val="75000"/>
                </a:schemeClr>
              </a:solidFill>
              <a:headEnd/>
              <a:tailEnd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0" tIns="20893" rIns="0" bIns="0" anchor="ctr"/>
            <a:lstStyle/>
            <a:p>
              <a:pPr algn="ctr"/>
              <a:r>
                <a:rPr lang="ko-KR" altLang="en-US" sz="8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나이스</a:t>
              </a:r>
              <a:r>
                <a:rPr lang="en-US" altLang="ko-KR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(</a:t>
              </a:r>
              <a:r>
                <a:rPr lang="ko-KR" alt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교육청</a:t>
              </a:r>
              <a:r>
                <a:rPr lang="en-US" altLang="ko-KR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)</a:t>
              </a:r>
              <a:endParaRPr lang="ko-KR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나눔바른고딕" panose="020B0600000101010101" charset="-127"/>
                <a:ea typeface="나눔바른고딕" panose="020B0600000101010101" charset="-127"/>
                <a:cs typeface="돋음"/>
              </a:endParaRPr>
            </a:p>
          </p:txBody>
        </p:sp>
      </p:grpSp>
      <p:sp>
        <p:nvSpPr>
          <p:cNvPr id="28" name="직사각형 27">
            <a:extLst>
              <a:ext uri="{FF2B5EF4-FFF2-40B4-BE49-F238E27FC236}">
                <a16:creationId xmlns:a16="http://schemas.microsoft.com/office/drawing/2014/main" xmlns="" id="{7E13B21E-D9E5-4BE6-AB9C-ADCDEF6AE8BD}"/>
              </a:ext>
            </a:extLst>
          </p:cNvPr>
          <p:cNvSpPr/>
          <p:nvPr/>
        </p:nvSpPr>
        <p:spPr>
          <a:xfrm>
            <a:off x="380274" y="5928040"/>
            <a:ext cx="7895589" cy="203133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000">
              <a:lnSpc>
                <a:spcPct val="120000"/>
              </a:lnSpc>
            </a:pPr>
            <a:r>
              <a:rPr lang="ko-KR" altLang="en-US" sz="1100" b="1" spc="-90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①  </a:t>
            </a:r>
            <a:r>
              <a:rPr lang="en-US" altLang="ko-KR" sz="1100" b="1" spc="-90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+mn-ea"/>
              </a:rPr>
              <a:t>[</a:t>
            </a:r>
            <a:r>
              <a:rPr lang="ko-KR" altLang="en-US" sz="1100" b="1" spc="-90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+mn-ea"/>
              </a:rPr>
              <a:t>참여번호발급</a:t>
            </a:r>
            <a:r>
              <a:rPr lang="en-US" altLang="ko-KR" sz="1100" b="1" spc="-90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+mn-ea"/>
              </a:rPr>
              <a:t>] </a:t>
            </a:r>
            <a:r>
              <a:rPr lang="ko-KR" altLang="en-US" sz="1100" b="1" spc="-90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+mn-ea"/>
              </a:rPr>
              <a:t>버튼을 클릭하여 반별 </a:t>
            </a:r>
            <a:r>
              <a:rPr lang="ko-KR" altLang="en-US" sz="1100" b="1" spc="-90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+mn-ea"/>
              </a:rPr>
              <a:t>참여번호를</a:t>
            </a:r>
            <a:r>
              <a:rPr lang="ko-KR" altLang="en-US" sz="1100" b="1" spc="-90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+mn-ea"/>
              </a:rPr>
              <a:t> 생성함</a:t>
            </a:r>
            <a:endParaRPr lang="en-US" altLang="ko-KR" sz="1100" b="1" dirty="0">
              <a:ln>
                <a:solidFill>
                  <a:schemeClr val="tx1">
                    <a:lumMod val="85000"/>
                    <a:lumOff val="15000"/>
                    <a:alpha val="0"/>
                  </a:schemeClr>
                </a:solidFill>
              </a:ln>
              <a:solidFill>
                <a:srgbClr val="FD5312"/>
              </a:solidFill>
              <a:latin typeface="나눔바른고딕" panose="020B0600000101010101" charset="-127"/>
              <a:ea typeface="나눔바른고딕" panose="020B0600000101010101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404960667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그림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5595" y="1777052"/>
            <a:ext cx="9273418" cy="3960000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</p:pic>
      <p:sp>
        <p:nvSpPr>
          <p:cNvPr id="93" name="TextBox 4">
            <a:extLst>
              <a:ext uri="{FF2B5EF4-FFF2-40B4-BE49-F238E27FC236}">
                <a16:creationId xmlns:a16="http://schemas.microsoft.com/office/drawing/2014/main" xmlns="" id="{B2A2134E-34A5-422C-8D66-092F6558A4F0}"/>
              </a:ext>
            </a:extLst>
          </p:cNvPr>
          <p:cNvSpPr txBox="1"/>
          <p:nvPr/>
        </p:nvSpPr>
        <p:spPr>
          <a:xfrm>
            <a:off x="96327" y="39171"/>
            <a:ext cx="51569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000" b="1" spc="-7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학교 주요 업무처리 방법</a:t>
            </a:r>
          </a:p>
        </p:txBody>
      </p:sp>
      <p:sp>
        <p:nvSpPr>
          <p:cNvPr id="37" name="모서리가 둥근 직사각형 36">
            <a:extLst>
              <a:ext uri="{FF2B5EF4-FFF2-40B4-BE49-F238E27FC236}">
                <a16:creationId xmlns:a16="http://schemas.microsoft.com/office/drawing/2014/main" xmlns="" id="{A48839FD-54EA-214C-BE98-4BDD2DF3094C}"/>
              </a:ext>
            </a:extLst>
          </p:cNvPr>
          <p:cNvSpPr/>
          <p:nvPr/>
        </p:nvSpPr>
        <p:spPr>
          <a:xfrm>
            <a:off x="163006" y="802347"/>
            <a:ext cx="3637469" cy="669006"/>
          </a:xfrm>
          <a:prstGeom prst="roundRect">
            <a:avLst>
              <a:gd name="adj" fmla="val 50000"/>
            </a:avLst>
          </a:prstGeom>
          <a:solidFill>
            <a:srgbClr val="E2F0D9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2. </a:t>
            </a:r>
            <a:r>
              <a:rPr lang="ko-KR" altLang="en-US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학교 </a:t>
            </a:r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– </a:t>
            </a:r>
            <a:r>
              <a:rPr lang="ko-KR" altLang="en-US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기본사항관리</a:t>
            </a:r>
            <a:endParaRPr lang="en-US" altLang="ko-KR" sz="1400" b="1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66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r>
              <a:rPr lang="en-US" altLang="ko-KR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2.2. </a:t>
            </a:r>
            <a:r>
              <a:rPr lang="ko-KR" altLang="en-US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참여번호관리</a:t>
            </a:r>
            <a:r>
              <a:rPr lang="en-US" altLang="ko-KR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(2/3)</a:t>
            </a:r>
            <a:endParaRPr lang="ko-KR" altLang="en-US" b="1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66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32" name="직사각형 31"/>
          <p:cNvSpPr/>
          <p:nvPr/>
        </p:nvSpPr>
        <p:spPr>
          <a:xfrm>
            <a:off x="7407019" y="2423530"/>
            <a:ext cx="571122" cy="185835"/>
          </a:xfrm>
          <a:prstGeom prst="rect">
            <a:avLst/>
          </a:prstGeom>
          <a:noFill/>
          <a:ln w="25400">
            <a:solidFill>
              <a:srgbClr val="FD531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" name="타원 34"/>
          <p:cNvSpPr/>
          <p:nvPr/>
        </p:nvSpPr>
        <p:spPr>
          <a:xfrm>
            <a:off x="7336931" y="2302351"/>
            <a:ext cx="182880" cy="182880"/>
          </a:xfrm>
          <a:prstGeom prst="ellipse">
            <a:avLst/>
          </a:prstGeom>
          <a:solidFill>
            <a:srgbClr val="FD5312"/>
          </a:solidFill>
          <a:ln w="25400">
            <a:solidFill>
              <a:srgbClr val="FD531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b="1" dirty="0">
                <a:latin typeface="+mn-ea"/>
              </a:rPr>
              <a:t>2</a:t>
            </a:r>
            <a:endParaRPr lang="ko-KR" altLang="en-US" sz="1100" b="1" dirty="0">
              <a:latin typeface="+mn-ea"/>
            </a:endParaRPr>
          </a:p>
        </p:txBody>
      </p:sp>
      <p:sp>
        <p:nvSpPr>
          <p:cNvPr id="36" name="직사각형 35"/>
          <p:cNvSpPr/>
          <p:nvPr/>
        </p:nvSpPr>
        <p:spPr>
          <a:xfrm>
            <a:off x="1629680" y="2814955"/>
            <a:ext cx="145780" cy="356235"/>
          </a:xfrm>
          <a:prstGeom prst="rect">
            <a:avLst/>
          </a:prstGeom>
          <a:noFill/>
          <a:ln w="25400">
            <a:solidFill>
              <a:srgbClr val="FD531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0" name="타원 39"/>
          <p:cNvSpPr/>
          <p:nvPr/>
        </p:nvSpPr>
        <p:spPr>
          <a:xfrm>
            <a:off x="1507623" y="2735887"/>
            <a:ext cx="182880" cy="182880"/>
          </a:xfrm>
          <a:prstGeom prst="ellipse">
            <a:avLst/>
          </a:prstGeom>
          <a:solidFill>
            <a:srgbClr val="FD5312"/>
          </a:solidFill>
          <a:ln w="25400">
            <a:solidFill>
              <a:srgbClr val="FD531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b="1" dirty="0">
                <a:latin typeface="+mn-ea"/>
              </a:rPr>
              <a:t>2</a:t>
            </a:r>
            <a:endParaRPr lang="ko-KR" altLang="en-US" sz="1100" b="1" dirty="0">
              <a:latin typeface="+mn-ea"/>
            </a:endParaRPr>
          </a:p>
        </p:txBody>
      </p:sp>
      <p:sp>
        <p:nvSpPr>
          <p:cNvPr id="65" name="사각형: 둥근 모서리 81">
            <a:extLst>
              <a:ext uri="{FF2B5EF4-FFF2-40B4-BE49-F238E27FC236}">
                <a16:creationId xmlns:a16="http://schemas.microsoft.com/office/drawing/2014/main" xmlns="" id="{E908EED5-9D07-442C-87CA-697451B62CB7}"/>
              </a:ext>
            </a:extLst>
          </p:cNvPr>
          <p:cNvSpPr/>
          <p:nvPr/>
        </p:nvSpPr>
        <p:spPr>
          <a:xfrm>
            <a:off x="3970021" y="802347"/>
            <a:ext cx="5662930" cy="550546"/>
          </a:xfrm>
          <a:prstGeom prst="roundRect">
            <a:avLst>
              <a:gd name="adj" fmla="val 6492"/>
            </a:avLst>
          </a:prstGeom>
          <a:solidFill>
            <a:schemeClr val="bg1"/>
          </a:solidFill>
          <a:ln w="6350">
            <a:solidFill>
              <a:schemeClr val="bg1">
                <a:lumMod val="75000"/>
              </a:schemeClr>
            </a:solidFill>
          </a:ln>
          <a:effectLst>
            <a:outerShdw blurRad="889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defTabSz="1090746" fontAlgn="ctr" latinLnBrk="0">
              <a:buClr>
                <a:srgbClr val="336699"/>
              </a:buClr>
              <a:defRPr/>
            </a:pPr>
            <a:endParaRPr kumimoji="1" lang="en-US" altLang="ko-KR" sz="200" b="1" kern="0" dirty="0">
              <a:ln w="0">
                <a:solidFill>
                  <a:srgbClr val="0B4355">
                    <a:alpha val="5000"/>
                  </a:srgbClr>
                </a:solidFill>
              </a:ln>
              <a:solidFill>
                <a:srgbClr val="C00000"/>
              </a:solidFill>
              <a:latin typeface="나눔바른고딕" panose="020B0600000101010101" charset="-127"/>
              <a:ea typeface="나눔바른고딕" panose="020B0600000101010101" charset="-127"/>
              <a:sym typeface="Wingdings" pitchFamily="2" charset="2"/>
            </a:endParaRPr>
          </a:p>
        </p:txBody>
      </p:sp>
      <p:grpSp>
        <p:nvGrpSpPr>
          <p:cNvPr id="66" name="그룹 65"/>
          <p:cNvGrpSpPr/>
          <p:nvPr/>
        </p:nvGrpSpPr>
        <p:grpSpPr>
          <a:xfrm>
            <a:off x="4084126" y="907605"/>
            <a:ext cx="5435755" cy="364741"/>
            <a:chOff x="4084126" y="907605"/>
            <a:chExt cx="5435755" cy="364741"/>
          </a:xfrm>
        </p:grpSpPr>
        <p:cxnSp>
          <p:nvCxnSpPr>
            <p:cNvPr id="67" name="직선 화살표 연결선 66"/>
            <p:cNvCxnSpPr/>
            <p:nvPr/>
          </p:nvCxnSpPr>
          <p:spPr>
            <a:xfrm>
              <a:off x="4970500" y="1109350"/>
              <a:ext cx="300242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8" name="Rectangle 113"/>
            <p:cNvSpPr>
              <a:spLocks noChangeArrowheads="1"/>
            </p:cNvSpPr>
            <p:nvPr/>
          </p:nvSpPr>
          <p:spPr bwMode="auto">
            <a:xfrm>
              <a:off x="4084128" y="1076885"/>
              <a:ext cx="1024698" cy="195461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75000"/>
                </a:schemeClr>
              </a:solidFill>
              <a:headEnd/>
              <a:tailEnd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0" tIns="0" rIns="0" bIns="0" anchor="ctr"/>
            <a:lstStyle/>
            <a:p>
              <a:pPr algn="ctr"/>
              <a:r>
                <a:rPr lang="ko-KR" altLang="en-US" sz="7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대상학교관리</a:t>
              </a:r>
            </a:p>
          </p:txBody>
        </p:sp>
        <p:sp>
          <p:nvSpPr>
            <p:cNvPr id="69" name="Rectangle 113"/>
            <p:cNvSpPr>
              <a:spLocks noChangeArrowheads="1"/>
            </p:cNvSpPr>
            <p:nvPr/>
          </p:nvSpPr>
          <p:spPr bwMode="auto">
            <a:xfrm>
              <a:off x="4084126" y="907606"/>
              <a:ext cx="1024701" cy="169279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chemeClr val="bg1">
                  <a:lumMod val="75000"/>
                </a:schemeClr>
              </a:solidFill>
              <a:headEnd/>
              <a:tailEnd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0" tIns="20893" rIns="0" bIns="0" anchor="ctr"/>
            <a:lstStyle/>
            <a:p>
              <a:pPr algn="ctr"/>
              <a:r>
                <a:rPr lang="ko-KR" altLang="en-US" sz="8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나이스</a:t>
              </a:r>
              <a:r>
                <a:rPr lang="en-US" altLang="ko-KR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(</a:t>
              </a:r>
              <a:r>
                <a:rPr lang="ko-KR" alt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교육청</a:t>
              </a:r>
              <a:r>
                <a:rPr lang="en-US" altLang="ko-KR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)</a:t>
              </a:r>
              <a:endParaRPr lang="ko-KR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나눔바른고딕" panose="020B0600000101010101" charset="-127"/>
                <a:ea typeface="나눔바른고딕" panose="020B0600000101010101" charset="-127"/>
                <a:cs typeface="돋음"/>
              </a:endParaRPr>
            </a:p>
          </p:txBody>
        </p:sp>
        <p:cxnSp>
          <p:nvCxnSpPr>
            <p:cNvPr id="70" name="직선 화살표 연결선 69"/>
            <p:cNvCxnSpPr/>
            <p:nvPr/>
          </p:nvCxnSpPr>
          <p:spPr>
            <a:xfrm>
              <a:off x="6071091" y="1109350"/>
              <a:ext cx="300242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직선 화살표 연결선 70"/>
            <p:cNvCxnSpPr/>
            <p:nvPr/>
          </p:nvCxnSpPr>
          <p:spPr>
            <a:xfrm>
              <a:off x="7164229" y="1109350"/>
              <a:ext cx="300242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직선 화살표 연결선 71"/>
            <p:cNvCxnSpPr/>
            <p:nvPr/>
          </p:nvCxnSpPr>
          <p:spPr>
            <a:xfrm>
              <a:off x="8276621" y="1109350"/>
              <a:ext cx="300242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3" name="Rectangle 113"/>
            <p:cNvSpPr>
              <a:spLocks noChangeArrowheads="1"/>
            </p:cNvSpPr>
            <p:nvPr/>
          </p:nvSpPr>
          <p:spPr bwMode="auto">
            <a:xfrm>
              <a:off x="6371338" y="1076883"/>
              <a:ext cx="943013" cy="19546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75000"/>
                </a:schemeClr>
              </a:solidFill>
              <a:headEnd/>
              <a:tailEnd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0" tIns="0" rIns="0" bIns="0" anchor="ctr"/>
            <a:lstStyle/>
            <a:p>
              <a:pPr algn="ctr"/>
              <a:r>
                <a:rPr lang="ko-KR" altLang="en-US" sz="7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온라인검사기간설정</a:t>
              </a:r>
            </a:p>
          </p:txBody>
        </p:sp>
        <p:sp>
          <p:nvSpPr>
            <p:cNvPr id="74" name="Rectangle 113"/>
            <p:cNvSpPr>
              <a:spLocks noChangeArrowheads="1"/>
            </p:cNvSpPr>
            <p:nvPr/>
          </p:nvSpPr>
          <p:spPr bwMode="auto">
            <a:xfrm>
              <a:off x="6371333" y="907605"/>
              <a:ext cx="943017" cy="169278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chemeClr val="bg1">
                  <a:lumMod val="75000"/>
                </a:schemeClr>
              </a:solidFill>
              <a:headEnd/>
              <a:tailEnd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0" tIns="20893" rIns="0" bIns="0" anchor="ctr"/>
            <a:lstStyle/>
            <a:p>
              <a:pPr algn="ctr"/>
              <a:r>
                <a:rPr lang="ko-KR" altLang="en-US" sz="8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나이스</a:t>
              </a:r>
              <a:r>
                <a:rPr lang="en-US" altLang="ko-KR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(</a:t>
              </a:r>
              <a:r>
                <a:rPr lang="ko-KR" alt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교육청</a:t>
              </a:r>
              <a:r>
                <a:rPr lang="en-US" altLang="ko-KR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)</a:t>
              </a:r>
              <a:endParaRPr lang="ko-KR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나눔바른고딕" panose="020B0600000101010101" charset="-127"/>
                <a:ea typeface="나눔바른고딕" panose="020B0600000101010101" charset="-127"/>
                <a:cs typeface="돋음"/>
              </a:endParaRPr>
            </a:p>
          </p:txBody>
        </p:sp>
        <p:sp>
          <p:nvSpPr>
            <p:cNvPr id="75" name="Rectangle 113"/>
            <p:cNvSpPr>
              <a:spLocks noChangeArrowheads="1"/>
            </p:cNvSpPr>
            <p:nvPr/>
          </p:nvSpPr>
          <p:spPr bwMode="auto">
            <a:xfrm>
              <a:off x="8576868" y="1076883"/>
              <a:ext cx="943013" cy="19546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75000"/>
                </a:schemeClr>
              </a:solidFill>
              <a:headEnd/>
              <a:tailEnd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0" tIns="0" rIns="0" bIns="0" anchor="ctr"/>
            <a:lstStyle/>
            <a:p>
              <a:pPr algn="ctr"/>
              <a:r>
                <a:rPr lang="ko-KR" altLang="en-US" sz="700" dirty="0">
                  <a:solidFill>
                    <a:srgbClr val="000000"/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참여번호관리</a:t>
              </a:r>
            </a:p>
          </p:txBody>
        </p:sp>
        <p:sp>
          <p:nvSpPr>
            <p:cNvPr id="76" name="Rectangle 113"/>
            <p:cNvSpPr>
              <a:spLocks noChangeArrowheads="1"/>
            </p:cNvSpPr>
            <p:nvPr/>
          </p:nvSpPr>
          <p:spPr bwMode="auto">
            <a:xfrm>
              <a:off x="8576863" y="907605"/>
              <a:ext cx="943017" cy="169278"/>
            </a:xfrm>
            <a:prstGeom prst="rect">
              <a:avLst/>
            </a:prstGeom>
            <a:solidFill>
              <a:srgbClr val="006600"/>
            </a:solidFill>
            <a:ln>
              <a:solidFill>
                <a:srgbClr val="006600"/>
              </a:solidFill>
              <a:headEnd/>
              <a:tailEnd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0" tIns="20893" rIns="0" bIns="0" anchor="ctr"/>
            <a:lstStyle/>
            <a:p>
              <a:pPr algn="ctr"/>
              <a:r>
                <a:rPr lang="ko-KR" altLang="en-US" sz="800" dirty="0" err="1">
                  <a:solidFill>
                    <a:schemeClr val="bg1"/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나이스</a:t>
              </a:r>
              <a:r>
                <a:rPr lang="en-US" altLang="ko-KR" sz="800" dirty="0">
                  <a:solidFill>
                    <a:schemeClr val="bg1"/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(</a:t>
              </a:r>
              <a:r>
                <a:rPr lang="ko-KR" altLang="en-US" sz="800" dirty="0">
                  <a:solidFill>
                    <a:schemeClr val="bg1"/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학교</a:t>
              </a:r>
              <a:r>
                <a:rPr lang="en-US" altLang="ko-KR" sz="800" dirty="0">
                  <a:solidFill>
                    <a:schemeClr val="bg1"/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(</a:t>
              </a:r>
              <a:r>
                <a:rPr lang="ko-KR" altLang="en-US" sz="800" dirty="0">
                  <a:solidFill>
                    <a:schemeClr val="bg1"/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담임</a:t>
              </a:r>
              <a:r>
                <a:rPr lang="en-US" altLang="ko-KR" sz="800" dirty="0">
                  <a:solidFill>
                    <a:schemeClr val="bg1"/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))</a:t>
              </a:r>
              <a:endParaRPr lang="ko-KR" altLang="en-US" sz="800" dirty="0">
                <a:solidFill>
                  <a:schemeClr val="bg1"/>
                </a:solidFill>
                <a:latin typeface="나눔바른고딕" panose="020B0600000101010101" charset="-127"/>
                <a:ea typeface="나눔바른고딕" panose="020B0600000101010101" charset="-127"/>
                <a:cs typeface="돋음"/>
              </a:endParaRPr>
            </a:p>
          </p:txBody>
        </p:sp>
        <p:sp>
          <p:nvSpPr>
            <p:cNvPr id="77" name="Rectangle 113"/>
            <p:cNvSpPr>
              <a:spLocks noChangeArrowheads="1"/>
            </p:cNvSpPr>
            <p:nvPr/>
          </p:nvSpPr>
          <p:spPr bwMode="auto">
            <a:xfrm>
              <a:off x="7474096" y="1076883"/>
              <a:ext cx="943013" cy="19546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75000"/>
                </a:schemeClr>
              </a:solidFill>
              <a:headEnd/>
              <a:tailEnd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0" tIns="0" rIns="0" bIns="0" anchor="ctr"/>
            <a:lstStyle/>
            <a:p>
              <a:pPr algn="ctr"/>
              <a:r>
                <a:rPr lang="ko-KR" altLang="en-US" sz="7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온라인검사기간조회</a:t>
              </a:r>
            </a:p>
          </p:txBody>
        </p:sp>
        <p:sp>
          <p:nvSpPr>
            <p:cNvPr id="78" name="Rectangle 113"/>
            <p:cNvSpPr>
              <a:spLocks noChangeArrowheads="1"/>
            </p:cNvSpPr>
            <p:nvPr/>
          </p:nvSpPr>
          <p:spPr bwMode="auto">
            <a:xfrm>
              <a:off x="7474091" y="907605"/>
              <a:ext cx="943017" cy="169278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chemeClr val="bg1">
                  <a:lumMod val="75000"/>
                </a:schemeClr>
              </a:solidFill>
              <a:headEnd/>
              <a:tailEnd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0" tIns="20893" rIns="0" bIns="0" anchor="ctr"/>
            <a:lstStyle/>
            <a:p>
              <a:pPr algn="ctr"/>
              <a:r>
                <a:rPr lang="ko-KR" altLang="en-US" sz="8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나이스</a:t>
              </a:r>
              <a:r>
                <a:rPr lang="en-US" altLang="ko-KR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(</a:t>
              </a:r>
              <a:r>
                <a:rPr lang="ko-KR" alt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학교</a:t>
              </a:r>
              <a:r>
                <a:rPr lang="en-US" altLang="ko-KR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(</a:t>
              </a:r>
              <a:r>
                <a:rPr lang="ko-KR" alt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담임</a:t>
              </a:r>
              <a:r>
                <a:rPr lang="en-US" altLang="ko-KR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))</a:t>
              </a:r>
              <a:endParaRPr lang="ko-KR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나눔바른고딕" panose="020B0600000101010101" charset="-127"/>
                <a:ea typeface="나눔바른고딕" panose="020B0600000101010101" charset="-127"/>
                <a:cs typeface="돋음"/>
              </a:endParaRPr>
            </a:p>
          </p:txBody>
        </p:sp>
        <p:sp>
          <p:nvSpPr>
            <p:cNvPr id="79" name="Rectangle 113"/>
            <p:cNvSpPr>
              <a:spLocks noChangeArrowheads="1"/>
            </p:cNvSpPr>
            <p:nvPr/>
          </p:nvSpPr>
          <p:spPr bwMode="auto">
            <a:xfrm>
              <a:off x="5270747" y="1076883"/>
              <a:ext cx="943013" cy="19546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75000"/>
                </a:schemeClr>
              </a:solidFill>
              <a:headEnd/>
              <a:tailEnd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0" tIns="0" rIns="0" bIns="0" anchor="ctr"/>
            <a:lstStyle/>
            <a:p>
              <a:pPr algn="ctr"/>
              <a:r>
                <a:rPr lang="ko-KR" altLang="en-US" sz="7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관할교육지원청관리</a:t>
              </a:r>
            </a:p>
          </p:txBody>
        </p:sp>
        <p:sp>
          <p:nvSpPr>
            <p:cNvPr id="80" name="Rectangle 113"/>
            <p:cNvSpPr>
              <a:spLocks noChangeArrowheads="1"/>
            </p:cNvSpPr>
            <p:nvPr/>
          </p:nvSpPr>
          <p:spPr bwMode="auto">
            <a:xfrm>
              <a:off x="5270742" y="907605"/>
              <a:ext cx="943017" cy="169278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chemeClr val="bg1">
                  <a:lumMod val="75000"/>
                </a:schemeClr>
              </a:solidFill>
              <a:headEnd/>
              <a:tailEnd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0" tIns="20893" rIns="0" bIns="0" anchor="ctr"/>
            <a:lstStyle/>
            <a:p>
              <a:pPr algn="ctr"/>
              <a:r>
                <a:rPr lang="ko-KR" altLang="en-US" sz="8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나이스</a:t>
              </a:r>
              <a:r>
                <a:rPr lang="en-US" altLang="ko-KR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(</a:t>
              </a:r>
              <a:r>
                <a:rPr lang="ko-KR" alt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교육청</a:t>
              </a:r>
              <a:r>
                <a:rPr lang="en-US" altLang="ko-KR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)</a:t>
              </a:r>
              <a:endParaRPr lang="ko-KR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나눔바른고딕" panose="020B0600000101010101" charset="-127"/>
                <a:ea typeface="나눔바른고딕" panose="020B0600000101010101" charset="-127"/>
                <a:cs typeface="돋음"/>
              </a:endParaRPr>
            </a:p>
          </p:txBody>
        </p:sp>
      </p:grpSp>
      <p:sp>
        <p:nvSpPr>
          <p:cNvPr id="38" name="직사각형 37"/>
          <p:cNvSpPr/>
          <p:nvPr/>
        </p:nvSpPr>
        <p:spPr>
          <a:xfrm>
            <a:off x="6086284" y="3972228"/>
            <a:ext cx="482156" cy="479122"/>
          </a:xfrm>
          <a:prstGeom prst="rect">
            <a:avLst/>
          </a:prstGeom>
          <a:noFill/>
          <a:ln w="25400">
            <a:solidFill>
              <a:srgbClr val="FD531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3" name="직사각형 42">
            <a:extLst>
              <a:ext uri="{FF2B5EF4-FFF2-40B4-BE49-F238E27FC236}">
                <a16:creationId xmlns:a16="http://schemas.microsoft.com/office/drawing/2014/main" xmlns="" id="{7E13B21E-D9E5-4BE6-AB9C-ADCDEF6AE8BD}"/>
              </a:ext>
            </a:extLst>
          </p:cNvPr>
          <p:cNvSpPr/>
          <p:nvPr/>
        </p:nvSpPr>
        <p:spPr>
          <a:xfrm>
            <a:off x="315595" y="5845102"/>
            <a:ext cx="7895589" cy="609398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000">
              <a:lnSpc>
                <a:spcPct val="120000"/>
              </a:lnSpc>
            </a:pP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② 학생을 선택하고 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[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참여번호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개별출력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] 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버튼을 클릭하여 팝업에서 출력 가능함 </a:t>
            </a:r>
            <a:endParaRPr lang="en-US" altLang="ko-KR" sz="1100" b="1" dirty="0">
              <a:ln>
                <a:solidFill>
                  <a:schemeClr val="tx1">
                    <a:lumMod val="85000"/>
                    <a:lumOff val="15000"/>
                    <a:alpha val="0"/>
                  </a:schemeClr>
                </a:solidFill>
              </a:ln>
              <a:solidFill>
                <a:srgbClr val="FD5312"/>
              </a:solidFill>
              <a:latin typeface="나눔바른고딕" panose="020B0600000101010101" charset="-127"/>
              <a:ea typeface="나눔바른고딕" panose="020B0600000101010101" charset="-127"/>
            </a:endParaRPr>
          </a:p>
          <a:p>
            <a:pPr marL="180000" indent="-180000">
              <a:lnSpc>
                <a:spcPct val="120000"/>
              </a:lnSpc>
            </a:pP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  ※ 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검사참여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학생별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개별접속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QR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코드 제공</a:t>
            </a:r>
            <a:endParaRPr lang="en-US" altLang="ko-KR" sz="1100" b="1" dirty="0">
              <a:ln>
                <a:solidFill>
                  <a:schemeClr val="tx1">
                    <a:lumMod val="85000"/>
                    <a:lumOff val="15000"/>
                    <a:alpha val="0"/>
                  </a:schemeClr>
                </a:solidFill>
              </a:ln>
              <a:solidFill>
                <a:srgbClr val="FD5312"/>
              </a:solidFill>
              <a:latin typeface="나눔바른고딕" panose="020B0600000101010101" charset="-127"/>
              <a:ea typeface="나눔바른고딕" panose="020B0600000101010101" charset="-127"/>
            </a:endParaRPr>
          </a:p>
          <a:p>
            <a:pPr marL="126000" lvl="0" indent="-126000" fontAlgn="ctr" latinLnBrk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chemeClr val="accent6"/>
                </a:solidFill>
                <a:latin typeface="나눔바른고딕" panose="020B0600000101010101" charset="-127"/>
                <a:ea typeface="나눔바른고딕" panose="020B0600000101010101" charset="-127"/>
              </a:rPr>
              <a:t>       [</a:t>
            </a:r>
            <a:r>
              <a:rPr lang="ko-KR" altLang="en-US" sz="1100" b="1" dirty="0" smtClean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chemeClr val="accent6"/>
                </a:solidFill>
                <a:latin typeface="나눔바른고딕" panose="020B0600000101010101" charset="-127"/>
                <a:ea typeface="나눔바른고딕" panose="020B0600000101010101" charset="-127"/>
              </a:rPr>
              <a:t>변경사항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chemeClr val="accent6"/>
                </a:solidFill>
                <a:latin typeface="나눔바른고딕" panose="020B0600000101010101" charset="-127"/>
                <a:ea typeface="나눔바른고딕" panose="020B0600000101010101" charset="-127"/>
              </a:rPr>
              <a:t>]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chemeClr val="accent6"/>
                </a:solidFill>
                <a:latin typeface="나눔바른고딕" panose="020B0600000101010101" charset="-127"/>
                <a:ea typeface="나눔바른고딕" panose="020B0600000101010101" charset="-127"/>
              </a:rPr>
              <a:t> 참여번호 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chemeClr val="accent6"/>
                </a:solidFill>
                <a:latin typeface="나눔바른고딕" panose="020B0600000101010101" charset="-127"/>
                <a:ea typeface="나눔바른고딕" panose="020B0600000101010101" charset="-127"/>
              </a:rPr>
              <a:t>출력시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chemeClr val="accent6"/>
                </a:solidFill>
                <a:latin typeface="나눔바른고딕" panose="020B0600000101010101" charset="-127"/>
                <a:ea typeface="나눔바른고딕" panose="020B0600000101010101" charset="-127"/>
              </a:rPr>
              <a:t> 엑셀 저장 </a:t>
            </a:r>
            <a:r>
              <a:rPr lang="ko-KR" altLang="en-US" sz="1100" b="1" dirty="0" smtClean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chemeClr val="accent6"/>
                </a:solidFill>
                <a:latin typeface="나눔바른고딕" panose="020B0600000101010101" charset="-127"/>
                <a:ea typeface="나눔바른고딕" panose="020B0600000101010101" charset="-127"/>
              </a:rPr>
              <a:t>제외</a:t>
            </a:r>
            <a:endParaRPr lang="en-US" altLang="ko-KR" sz="1100" b="1" strike="sngStrike" dirty="0">
              <a:ln>
                <a:solidFill>
                  <a:schemeClr val="tx1">
                    <a:lumMod val="85000"/>
                    <a:lumOff val="15000"/>
                    <a:alpha val="0"/>
                  </a:schemeClr>
                </a:solidFill>
              </a:ln>
              <a:solidFill>
                <a:srgbClr val="0033CC"/>
              </a:solidFill>
              <a:latin typeface="나눔바른고딕" panose="020B0600000101010101" charset="-127"/>
              <a:ea typeface="나눔바른고딕" panose="020B0600000101010101" charset="-127"/>
            </a:endParaRPr>
          </a:p>
        </p:txBody>
      </p:sp>
      <p:sp>
        <p:nvSpPr>
          <p:cNvPr id="27" name="직사각형 26"/>
          <p:cNvSpPr/>
          <p:nvPr/>
        </p:nvSpPr>
        <p:spPr>
          <a:xfrm>
            <a:off x="5089466" y="2492883"/>
            <a:ext cx="179608" cy="178118"/>
          </a:xfrm>
          <a:prstGeom prst="rect">
            <a:avLst/>
          </a:prstGeom>
          <a:noFill/>
          <a:ln w="25400">
            <a:solidFill>
              <a:srgbClr val="FD531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79666344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그림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0162" y="1777934"/>
            <a:ext cx="9273418" cy="3960000"/>
          </a:xfrm>
          <a:prstGeom prst="rect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</a:ln>
        </p:spPr>
      </p:pic>
      <p:sp>
        <p:nvSpPr>
          <p:cNvPr id="93" name="TextBox 4">
            <a:extLst>
              <a:ext uri="{FF2B5EF4-FFF2-40B4-BE49-F238E27FC236}">
                <a16:creationId xmlns:a16="http://schemas.microsoft.com/office/drawing/2014/main" xmlns="" id="{B2A2134E-34A5-422C-8D66-092F6558A4F0}"/>
              </a:ext>
            </a:extLst>
          </p:cNvPr>
          <p:cNvSpPr txBox="1"/>
          <p:nvPr/>
        </p:nvSpPr>
        <p:spPr>
          <a:xfrm>
            <a:off x="96327" y="39171"/>
            <a:ext cx="51569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000" b="1" spc="-7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학교 주요 업무처리 방법</a:t>
            </a:r>
          </a:p>
        </p:txBody>
      </p:sp>
      <p:sp>
        <p:nvSpPr>
          <p:cNvPr id="37" name="모서리가 둥근 직사각형 36">
            <a:extLst>
              <a:ext uri="{FF2B5EF4-FFF2-40B4-BE49-F238E27FC236}">
                <a16:creationId xmlns:a16="http://schemas.microsoft.com/office/drawing/2014/main" xmlns="" id="{A48839FD-54EA-214C-BE98-4BDD2DF3094C}"/>
              </a:ext>
            </a:extLst>
          </p:cNvPr>
          <p:cNvSpPr/>
          <p:nvPr/>
        </p:nvSpPr>
        <p:spPr>
          <a:xfrm>
            <a:off x="163006" y="802347"/>
            <a:ext cx="3637469" cy="669006"/>
          </a:xfrm>
          <a:prstGeom prst="roundRect">
            <a:avLst>
              <a:gd name="adj" fmla="val 50000"/>
            </a:avLst>
          </a:prstGeom>
          <a:solidFill>
            <a:srgbClr val="E2F0D9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2. </a:t>
            </a:r>
            <a:r>
              <a:rPr lang="ko-KR" altLang="en-US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학교 </a:t>
            </a:r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– </a:t>
            </a:r>
            <a:r>
              <a:rPr lang="ko-KR" altLang="en-US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기본사항관리</a:t>
            </a:r>
            <a:endParaRPr lang="en-US" altLang="ko-KR" sz="1400" b="1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66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r>
              <a:rPr lang="en-US" altLang="ko-KR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2.2. </a:t>
            </a:r>
            <a:r>
              <a:rPr lang="ko-KR" altLang="en-US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참여번호관리</a:t>
            </a:r>
            <a:r>
              <a:rPr lang="en-US" altLang="ko-KR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(3/3)</a:t>
            </a:r>
            <a:endParaRPr lang="ko-KR" altLang="en-US" b="1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66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32" name="직사각형 31"/>
          <p:cNvSpPr/>
          <p:nvPr/>
        </p:nvSpPr>
        <p:spPr>
          <a:xfrm>
            <a:off x="7994712" y="2423530"/>
            <a:ext cx="588502" cy="182657"/>
          </a:xfrm>
          <a:prstGeom prst="rect">
            <a:avLst/>
          </a:prstGeom>
          <a:noFill/>
          <a:ln w="25400">
            <a:solidFill>
              <a:srgbClr val="FD531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" name="타원 34"/>
          <p:cNvSpPr/>
          <p:nvPr/>
        </p:nvSpPr>
        <p:spPr>
          <a:xfrm>
            <a:off x="7930974" y="2302351"/>
            <a:ext cx="182880" cy="182880"/>
          </a:xfrm>
          <a:prstGeom prst="ellipse">
            <a:avLst/>
          </a:prstGeom>
          <a:solidFill>
            <a:srgbClr val="FD5312"/>
          </a:solidFill>
          <a:ln w="25400">
            <a:solidFill>
              <a:srgbClr val="FD531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b="1" dirty="0">
                <a:latin typeface="+mn-ea"/>
              </a:rPr>
              <a:t>3</a:t>
            </a:r>
            <a:endParaRPr lang="ko-KR" altLang="en-US" sz="1100" b="1" dirty="0">
              <a:latin typeface="+mn-ea"/>
            </a:endParaRPr>
          </a:p>
        </p:txBody>
      </p:sp>
      <p:sp>
        <p:nvSpPr>
          <p:cNvPr id="61" name="사각형: 둥근 모서리 81">
            <a:extLst>
              <a:ext uri="{FF2B5EF4-FFF2-40B4-BE49-F238E27FC236}">
                <a16:creationId xmlns:a16="http://schemas.microsoft.com/office/drawing/2014/main" xmlns="" id="{E908EED5-9D07-442C-87CA-697451B62CB7}"/>
              </a:ext>
            </a:extLst>
          </p:cNvPr>
          <p:cNvSpPr/>
          <p:nvPr/>
        </p:nvSpPr>
        <p:spPr>
          <a:xfrm>
            <a:off x="3970021" y="802347"/>
            <a:ext cx="5662930" cy="550546"/>
          </a:xfrm>
          <a:prstGeom prst="roundRect">
            <a:avLst>
              <a:gd name="adj" fmla="val 6492"/>
            </a:avLst>
          </a:prstGeom>
          <a:solidFill>
            <a:schemeClr val="bg1"/>
          </a:solidFill>
          <a:ln w="6350">
            <a:solidFill>
              <a:schemeClr val="bg1">
                <a:lumMod val="75000"/>
              </a:schemeClr>
            </a:solidFill>
          </a:ln>
          <a:effectLst>
            <a:outerShdw blurRad="889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defTabSz="1090746" fontAlgn="ctr" latinLnBrk="0">
              <a:buClr>
                <a:srgbClr val="336699"/>
              </a:buClr>
              <a:defRPr/>
            </a:pPr>
            <a:endParaRPr kumimoji="1" lang="en-US" altLang="ko-KR" sz="200" b="1" kern="0" dirty="0">
              <a:ln w="0">
                <a:solidFill>
                  <a:srgbClr val="0B4355">
                    <a:alpha val="5000"/>
                  </a:srgbClr>
                </a:solidFill>
              </a:ln>
              <a:solidFill>
                <a:srgbClr val="C00000"/>
              </a:solidFill>
              <a:latin typeface="나눔바른고딕" panose="020B0600000101010101" charset="-127"/>
              <a:ea typeface="나눔바른고딕" panose="020B0600000101010101" charset="-127"/>
              <a:sym typeface="Wingdings" pitchFamily="2" charset="2"/>
            </a:endParaRPr>
          </a:p>
        </p:txBody>
      </p:sp>
      <p:grpSp>
        <p:nvGrpSpPr>
          <p:cNvPr id="62" name="그룹 61"/>
          <p:cNvGrpSpPr/>
          <p:nvPr/>
        </p:nvGrpSpPr>
        <p:grpSpPr>
          <a:xfrm>
            <a:off x="4084126" y="907605"/>
            <a:ext cx="5435755" cy="364741"/>
            <a:chOff x="4084126" y="907605"/>
            <a:chExt cx="5435755" cy="364741"/>
          </a:xfrm>
        </p:grpSpPr>
        <p:cxnSp>
          <p:nvCxnSpPr>
            <p:cNvPr id="63" name="직선 화살표 연결선 62"/>
            <p:cNvCxnSpPr/>
            <p:nvPr/>
          </p:nvCxnSpPr>
          <p:spPr>
            <a:xfrm>
              <a:off x="4970500" y="1109350"/>
              <a:ext cx="300242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4" name="Rectangle 113"/>
            <p:cNvSpPr>
              <a:spLocks noChangeArrowheads="1"/>
            </p:cNvSpPr>
            <p:nvPr/>
          </p:nvSpPr>
          <p:spPr bwMode="auto">
            <a:xfrm>
              <a:off x="4084128" y="1076885"/>
              <a:ext cx="1024698" cy="195461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75000"/>
                </a:schemeClr>
              </a:solidFill>
              <a:headEnd/>
              <a:tailEnd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0" tIns="0" rIns="0" bIns="0" anchor="ctr"/>
            <a:lstStyle/>
            <a:p>
              <a:pPr algn="ctr"/>
              <a:r>
                <a:rPr lang="ko-KR" altLang="en-US" sz="7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대상학교관리</a:t>
              </a:r>
            </a:p>
          </p:txBody>
        </p:sp>
        <p:sp>
          <p:nvSpPr>
            <p:cNvPr id="65" name="Rectangle 113"/>
            <p:cNvSpPr>
              <a:spLocks noChangeArrowheads="1"/>
            </p:cNvSpPr>
            <p:nvPr/>
          </p:nvSpPr>
          <p:spPr bwMode="auto">
            <a:xfrm>
              <a:off x="4084126" y="907606"/>
              <a:ext cx="1024701" cy="169279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chemeClr val="bg1">
                  <a:lumMod val="75000"/>
                </a:schemeClr>
              </a:solidFill>
              <a:headEnd/>
              <a:tailEnd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0" tIns="20893" rIns="0" bIns="0" anchor="ctr"/>
            <a:lstStyle/>
            <a:p>
              <a:pPr algn="ctr"/>
              <a:r>
                <a:rPr lang="ko-KR" altLang="en-US" sz="8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나이스</a:t>
              </a:r>
              <a:r>
                <a:rPr lang="en-US" altLang="ko-KR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(</a:t>
              </a:r>
              <a:r>
                <a:rPr lang="ko-KR" alt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교육청</a:t>
              </a:r>
              <a:r>
                <a:rPr lang="en-US" altLang="ko-KR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)</a:t>
              </a:r>
              <a:endParaRPr lang="ko-KR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나눔바른고딕" panose="020B0600000101010101" charset="-127"/>
                <a:ea typeface="나눔바른고딕" panose="020B0600000101010101" charset="-127"/>
                <a:cs typeface="돋음"/>
              </a:endParaRPr>
            </a:p>
          </p:txBody>
        </p:sp>
        <p:cxnSp>
          <p:nvCxnSpPr>
            <p:cNvPr id="66" name="직선 화살표 연결선 65"/>
            <p:cNvCxnSpPr/>
            <p:nvPr/>
          </p:nvCxnSpPr>
          <p:spPr>
            <a:xfrm>
              <a:off x="6071091" y="1109350"/>
              <a:ext cx="300242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직선 화살표 연결선 66"/>
            <p:cNvCxnSpPr/>
            <p:nvPr/>
          </p:nvCxnSpPr>
          <p:spPr>
            <a:xfrm>
              <a:off x="7164229" y="1109350"/>
              <a:ext cx="300242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직선 화살표 연결선 67"/>
            <p:cNvCxnSpPr/>
            <p:nvPr/>
          </p:nvCxnSpPr>
          <p:spPr>
            <a:xfrm>
              <a:off x="8276621" y="1109350"/>
              <a:ext cx="300242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9" name="Rectangle 113"/>
            <p:cNvSpPr>
              <a:spLocks noChangeArrowheads="1"/>
            </p:cNvSpPr>
            <p:nvPr/>
          </p:nvSpPr>
          <p:spPr bwMode="auto">
            <a:xfrm>
              <a:off x="6371338" y="1076883"/>
              <a:ext cx="943013" cy="19546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75000"/>
                </a:schemeClr>
              </a:solidFill>
              <a:headEnd/>
              <a:tailEnd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0" tIns="0" rIns="0" bIns="0" anchor="ctr"/>
            <a:lstStyle/>
            <a:p>
              <a:pPr algn="ctr"/>
              <a:r>
                <a:rPr lang="ko-KR" altLang="en-US" sz="7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온라인검사기간설정</a:t>
              </a:r>
            </a:p>
          </p:txBody>
        </p:sp>
        <p:sp>
          <p:nvSpPr>
            <p:cNvPr id="70" name="Rectangle 113"/>
            <p:cNvSpPr>
              <a:spLocks noChangeArrowheads="1"/>
            </p:cNvSpPr>
            <p:nvPr/>
          </p:nvSpPr>
          <p:spPr bwMode="auto">
            <a:xfrm>
              <a:off x="6371333" y="907605"/>
              <a:ext cx="943017" cy="169278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chemeClr val="bg1">
                  <a:lumMod val="75000"/>
                </a:schemeClr>
              </a:solidFill>
              <a:headEnd/>
              <a:tailEnd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0" tIns="20893" rIns="0" bIns="0" anchor="ctr"/>
            <a:lstStyle/>
            <a:p>
              <a:pPr algn="ctr"/>
              <a:r>
                <a:rPr lang="ko-KR" altLang="en-US" sz="8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나이스</a:t>
              </a:r>
              <a:r>
                <a:rPr lang="en-US" altLang="ko-KR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(</a:t>
              </a:r>
              <a:r>
                <a:rPr lang="ko-KR" alt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교육청</a:t>
              </a:r>
              <a:r>
                <a:rPr lang="en-US" altLang="ko-KR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)</a:t>
              </a:r>
              <a:endParaRPr lang="ko-KR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나눔바른고딕" panose="020B0600000101010101" charset="-127"/>
                <a:ea typeface="나눔바른고딕" panose="020B0600000101010101" charset="-127"/>
                <a:cs typeface="돋음"/>
              </a:endParaRPr>
            </a:p>
          </p:txBody>
        </p:sp>
        <p:sp>
          <p:nvSpPr>
            <p:cNvPr id="71" name="Rectangle 113"/>
            <p:cNvSpPr>
              <a:spLocks noChangeArrowheads="1"/>
            </p:cNvSpPr>
            <p:nvPr/>
          </p:nvSpPr>
          <p:spPr bwMode="auto">
            <a:xfrm>
              <a:off x="8576868" y="1076883"/>
              <a:ext cx="943013" cy="19546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75000"/>
                </a:schemeClr>
              </a:solidFill>
              <a:headEnd/>
              <a:tailEnd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0" tIns="0" rIns="0" bIns="0" anchor="ctr"/>
            <a:lstStyle/>
            <a:p>
              <a:pPr algn="ctr"/>
              <a:r>
                <a:rPr lang="ko-KR" altLang="en-US" sz="700" dirty="0">
                  <a:solidFill>
                    <a:srgbClr val="000000"/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참여번호관리</a:t>
              </a:r>
            </a:p>
          </p:txBody>
        </p:sp>
        <p:sp>
          <p:nvSpPr>
            <p:cNvPr id="72" name="Rectangle 113"/>
            <p:cNvSpPr>
              <a:spLocks noChangeArrowheads="1"/>
            </p:cNvSpPr>
            <p:nvPr/>
          </p:nvSpPr>
          <p:spPr bwMode="auto">
            <a:xfrm>
              <a:off x="8576863" y="907605"/>
              <a:ext cx="943017" cy="169278"/>
            </a:xfrm>
            <a:prstGeom prst="rect">
              <a:avLst/>
            </a:prstGeom>
            <a:solidFill>
              <a:srgbClr val="006600"/>
            </a:solidFill>
            <a:ln>
              <a:solidFill>
                <a:srgbClr val="006600"/>
              </a:solidFill>
              <a:headEnd/>
              <a:tailEnd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0" tIns="20893" rIns="0" bIns="0" anchor="ctr"/>
            <a:lstStyle/>
            <a:p>
              <a:pPr algn="ctr"/>
              <a:r>
                <a:rPr lang="ko-KR" altLang="en-US" sz="800" dirty="0" err="1">
                  <a:solidFill>
                    <a:schemeClr val="bg1"/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나이스</a:t>
              </a:r>
              <a:r>
                <a:rPr lang="en-US" altLang="ko-KR" sz="800" dirty="0">
                  <a:solidFill>
                    <a:schemeClr val="bg1"/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(</a:t>
              </a:r>
              <a:r>
                <a:rPr lang="ko-KR" altLang="en-US" sz="800" dirty="0">
                  <a:solidFill>
                    <a:schemeClr val="bg1"/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학교</a:t>
              </a:r>
              <a:r>
                <a:rPr lang="en-US" altLang="ko-KR" sz="800" dirty="0">
                  <a:solidFill>
                    <a:schemeClr val="bg1"/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(</a:t>
              </a:r>
              <a:r>
                <a:rPr lang="ko-KR" altLang="en-US" sz="800" dirty="0">
                  <a:solidFill>
                    <a:schemeClr val="bg1"/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담임</a:t>
              </a:r>
              <a:r>
                <a:rPr lang="en-US" altLang="ko-KR" sz="800" dirty="0">
                  <a:solidFill>
                    <a:schemeClr val="bg1"/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))</a:t>
              </a:r>
              <a:endParaRPr lang="ko-KR" altLang="en-US" sz="800" dirty="0">
                <a:solidFill>
                  <a:schemeClr val="bg1"/>
                </a:solidFill>
                <a:latin typeface="나눔바른고딕" panose="020B0600000101010101" charset="-127"/>
                <a:ea typeface="나눔바른고딕" panose="020B0600000101010101" charset="-127"/>
                <a:cs typeface="돋음"/>
              </a:endParaRPr>
            </a:p>
          </p:txBody>
        </p:sp>
        <p:sp>
          <p:nvSpPr>
            <p:cNvPr id="73" name="Rectangle 113"/>
            <p:cNvSpPr>
              <a:spLocks noChangeArrowheads="1"/>
            </p:cNvSpPr>
            <p:nvPr/>
          </p:nvSpPr>
          <p:spPr bwMode="auto">
            <a:xfrm>
              <a:off x="7474096" y="1076883"/>
              <a:ext cx="943013" cy="19546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75000"/>
                </a:schemeClr>
              </a:solidFill>
              <a:headEnd/>
              <a:tailEnd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0" tIns="0" rIns="0" bIns="0" anchor="ctr"/>
            <a:lstStyle/>
            <a:p>
              <a:pPr algn="ctr"/>
              <a:r>
                <a:rPr lang="ko-KR" altLang="en-US" sz="7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온라인검사기간조회</a:t>
              </a:r>
            </a:p>
          </p:txBody>
        </p:sp>
        <p:sp>
          <p:nvSpPr>
            <p:cNvPr id="74" name="Rectangle 113"/>
            <p:cNvSpPr>
              <a:spLocks noChangeArrowheads="1"/>
            </p:cNvSpPr>
            <p:nvPr/>
          </p:nvSpPr>
          <p:spPr bwMode="auto">
            <a:xfrm>
              <a:off x="7474091" y="907605"/>
              <a:ext cx="943017" cy="169278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chemeClr val="bg1">
                  <a:lumMod val="75000"/>
                </a:schemeClr>
              </a:solidFill>
              <a:headEnd/>
              <a:tailEnd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0" tIns="20893" rIns="0" bIns="0" anchor="ctr"/>
            <a:lstStyle/>
            <a:p>
              <a:pPr algn="ctr"/>
              <a:r>
                <a:rPr lang="ko-KR" altLang="en-US" sz="8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나이스</a:t>
              </a:r>
              <a:r>
                <a:rPr lang="en-US" altLang="ko-KR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(</a:t>
              </a:r>
              <a:r>
                <a:rPr lang="ko-KR" alt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학교</a:t>
              </a:r>
              <a:r>
                <a:rPr lang="en-US" altLang="ko-KR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(</a:t>
              </a:r>
              <a:r>
                <a:rPr lang="ko-KR" alt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담임</a:t>
              </a:r>
              <a:r>
                <a:rPr lang="en-US" altLang="ko-KR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))</a:t>
              </a:r>
              <a:endParaRPr lang="ko-KR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나눔바른고딕" panose="020B0600000101010101" charset="-127"/>
                <a:ea typeface="나눔바른고딕" panose="020B0600000101010101" charset="-127"/>
                <a:cs typeface="돋음"/>
              </a:endParaRPr>
            </a:p>
          </p:txBody>
        </p:sp>
        <p:sp>
          <p:nvSpPr>
            <p:cNvPr id="75" name="Rectangle 113"/>
            <p:cNvSpPr>
              <a:spLocks noChangeArrowheads="1"/>
            </p:cNvSpPr>
            <p:nvPr/>
          </p:nvSpPr>
          <p:spPr bwMode="auto">
            <a:xfrm>
              <a:off x="5270747" y="1076883"/>
              <a:ext cx="943013" cy="19546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75000"/>
                </a:schemeClr>
              </a:solidFill>
              <a:headEnd/>
              <a:tailEnd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0" tIns="0" rIns="0" bIns="0" anchor="ctr"/>
            <a:lstStyle/>
            <a:p>
              <a:pPr algn="ctr"/>
              <a:r>
                <a:rPr lang="ko-KR" altLang="en-US" sz="7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관할교육지원청관리</a:t>
              </a:r>
            </a:p>
          </p:txBody>
        </p:sp>
        <p:sp>
          <p:nvSpPr>
            <p:cNvPr id="76" name="Rectangle 113"/>
            <p:cNvSpPr>
              <a:spLocks noChangeArrowheads="1"/>
            </p:cNvSpPr>
            <p:nvPr/>
          </p:nvSpPr>
          <p:spPr bwMode="auto">
            <a:xfrm>
              <a:off x="5270742" y="907605"/>
              <a:ext cx="943017" cy="169278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chemeClr val="bg1">
                  <a:lumMod val="75000"/>
                </a:schemeClr>
              </a:solidFill>
              <a:headEnd/>
              <a:tailEnd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0" tIns="20893" rIns="0" bIns="0" anchor="ctr"/>
            <a:lstStyle/>
            <a:p>
              <a:pPr algn="ctr"/>
              <a:r>
                <a:rPr lang="ko-KR" altLang="en-US" sz="8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나이스</a:t>
              </a:r>
              <a:r>
                <a:rPr lang="en-US" altLang="ko-KR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(</a:t>
              </a:r>
              <a:r>
                <a:rPr lang="ko-KR" alt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교육청</a:t>
              </a:r>
              <a:r>
                <a:rPr lang="en-US" altLang="ko-KR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rPr>
                <a:t>)</a:t>
              </a:r>
              <a:endParaRPr lang="ko-KR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나눔바른고딕" panose="020B0600000101010101" charset="-127"/>
                <a:ea typeface="나눔바른고딕" panose="020B0600000101010101" charset="-127"/>
                <a:cs typeface="돋음"/>
              </a:endParaRPr>
            </a:p>
          </p:txBody>
        </p:sp>
      </p:grpSp>
      <p:sp>
        <p:nvSpPr>
          <p:cNvPr id="38" name="직사각형 37"/>
          <p:cNvSpPr/>
          <p:nvPr/>
        </p:nvSpPr>
        <p:spPr>
          <a:xfrm>
            <a:off x="6006749" y="4016551"/>
            <a:ext cx="297209" cy="538164"/>
          </a:xfrm>
          <a:prstGeom prst="rect">
            <a:avLst/>
          </a:prstGeom>
          <a:noFill/>
          <a:ln w="25400">
            <a:solidFill>
              <a:srgbClr val="FD531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7" name="직사각형 26">
            <a:extLst>
              <a:ext uri="{FF2B5EF4-FFF2-40B4-BE49-F238E27FC236}">
                <a16:creationId xmlns:a16="http://schemas.microsoft.com/office/drawing/2014/main" xmlns="" id="{7E13B21E-D9E5-4BE6-AB9C-ADCDEF6AE8BD}"/>
              </a:ext>
            </a:extLst>
          </p:cNvPr>
          <p:cNvSpPr/>
          <p:nvPr/>
        </p:nvSpPr>
        <p:spPr>
          <a:xfrm>
            <a:off x="346843" y="5841382"/>
            <a:ext cx="4984436" cy="406265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80000" indent="-180000">
              <a:lnSpc>
                <a:spcPct val="120000"/>
              </a:lnSpc>
            </a:pP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③ 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[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참여번호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전체출력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] 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버튼 클릭을 클릭하여 팝업에서 전체 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참여번호를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출력할 수 있음</a:t>
            </a:r>
          </a:p>
          <a:p>
            <a:pPr marL="180000" indent="-180000">
              <a:lnSpc>
                <a:spcPct val="120000"/>
              </a:lnSpc>
            </a:pP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※ 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검사참여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학생별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개별접속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QR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코드 제공</a:t>
            </a:r>
          </a:p>
        </p:txBody>
      </p:sp>
    </p:spTree>
    <p:extLst>
      <p:ext uri="{BB962C8B-B14F-4D97-AF65-F5344CB8AC3E}">
        <p14:creationId xmlns:p14="http://schemas.microsoft.com/office/powerpoint/2010/main" val="3556625629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TextBox 4">
            <a:extLst>
              <a:ext uri="{FF2B5EF4-FFF2-40B4-BE49-F238E27FC236}">
                <a16:creationId xmlns:a16="http://schemas.microsoft.com/office/drawing/2014/main" xmlns="" id="{B2A2134E-34A5-422C-8D66-092F6558A4F0}"/>
              </a:ext>
            </a:extLst>
          </p:cNvPr>
          <p:cNvSpPr txBox="1"/>
          <p:nvPr/>
        </p:nvSpPr>
        <p:spPr>
          <a:xfrm>
            <a:off x="96327" y="39171"/>
            <a:ext cx="51569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000" b="1" spc="-7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학교 주요 업무처리 방법</a:t>
            </a:r>
          </a:p>
        </p:txBody>
      </p:sp>
      <p:sp>
        <p:nvSpPr>
          <p:cNvPr id="39" name="모서리가 둥근 직사각형 38">
            <a:extLst>
              <a:ext uri="{FF2B5EF4-FFF2-40B4-BE49-F238E27FC236}">
                <a16:creationId xmlns:a16="http://schemas.microsoft.com/office/drawing/2014/main" xmlns="" id="{A48839FD-54EA-214C-BE98-4BDD2DF3094C}"/>
              </a:ext>
            </a:extLst>
          </p:cNvPr>
          <p:cNvSpPr/>
          <p:nvPr/>
        </p:nvSpPr>
        <p:spPr>
          <a:xfrm>
            <a:off x="163006" y="802347"/>
            <a:ext cx="3637470" cy="669006"/>
          </a:xfrm>
          <a:prstGeom prst="roundRect">
            <a:avLst>
              <a:gd name="adj" fmla="val 50000"/>
            </a:avLst>
          </a:prstGeom>
          <a:solidFill>
            <a:srgbClr val="E2F0D9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3. </a:t>
            </a:r>
            <a:r>
              <a:rPr lang="ko-KR" altLang="en-US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학교 </a:t>
            </a:r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– </a:t>
            </a:r>
            <a:r>
              <a:rPr lang="ko-KR" altLang="en-US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검사진행현황</a:t>
            </a:r>
            <a:endParaRPr lang="en-US" altLang="ko-KR" sz="1400" b="1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66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r>
              <a:rPr lang="en-US" altLang="ko-KR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3.1. </a:t>
            </a:r>
            <a:r>
              <a:rPr lang="ko-KR" altLang="en-US" b="1" dirty="0" err="1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참여율조회</a:t>
            </a:r>
            <a:endParaRPr lang="ko-KR" altLang="en-US" b="1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66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5595" y="1780858"/>
            <a:ext cx="9273418" cy="3960000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</p:pic>
      <p:sp>
        <p:nvSpPr>
          <p:cNvPr id="5" name="직사각형 4"/>
          <p:cNvSpPr/>
          <p:nvPr/>
        </p:nvSpPr>
        <p:spPr>
          <a:xfrm>
            <a:off x="1602075" y="2812930"/>
            <a:ext cx="7941973" cy="999791"/>
          </a:xfrm>
          <a:prstGeom prst="rect">
            <a:avLst/>
          </a:prstGeom>
          <a:noFill/>
          <a:ln w="25400">
            <a:solidFill>
              <a:srgbClr val="FD531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직사각형 5">
            <a:extLst>
              <a:ext uri="{FF2B5EF4-FFF2-40B4-BE49-F238E27FC236}">
                <a16:creationId xmlns:a16="http://schemas.microsoft.com/office/drawing/2014/main" xmlns="" id="{7E13B21E-D9E5-4BE6-AB9C-ADCDEF6AE8BD}"/>
              </a:ext>
            </a:extLst>
          </p:cNvPr>
          <p:cNvSpPr/>
          <p:nvPr/>
        </p:nvSpPr>
        <p:spPr>
          <a:xfrm>
            <a:off x="380274" y="5928040"/>
            <a:ext cx="7895589" cy="203133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000">
              <a:lnSpc>
                <a:spcPct val="120000"/>
              </a:lnSpc>
            </a:pPr>
            <a:r>
              <a:rPr lang="ko-KR" altLang="en-US" sz="1100" b="1" spc="-90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①  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전체 대상자 및 온라인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/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서면 참여율을 조회함</a:t>
            </a:r>
            <a:endParaRPr lang="en-US" altLang="ko-KR" sz="1100" b="1" dirty="0">
              <a:ln>
                <a:solidFill>
                  <a:schemeClr val="tx1">
                    <a:lumMod val="85000"/>
                    <a:lumOff val="15000"/>
                    <a:alpha val="0"/>
                  </a:schemeClr>
                </a:solidFill>
              </a:ln>
              <a:solidFill>
                <a:srgbClr val="FD5312"/>
              </a:solidFill>
              <a:latin typeface="나눔바른고딕" panose="020B0600000101010101" charset="-127"/>
              <a:ea typeface="나눔바른고딕" panose="020B0600000101010101" charset="-127"/>
            </a:endParaRPr>
          </a:p>
        </p:txBody>
      </p:sp>
      <p:sp>
        <p:nvSpPr>
          <p:cNvPr id="7" name="타원 6"/>
          <p:cNvSpPr/>
          <p:nvPr/>
        </p:nvSpPr>
        <p:spPr>
          <a:xfrm>
            <a:off x="1465670" y="2721490"/>
            <a:ext cx="182880" cy="182880"/>
          </a:xfrm>
          <a:prstGeom prst="ellipse">
            <a:avLst/>
          </a:prstGeom>
          <a:solidFill>
            <a:srgbClr val="FD5312"/>
          </a:solidFill>
          <a:ln w="25400">
            <a:solidFill>
              <a:srgbClr val="FD531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b="1" dirty="0">
                <a:latin typeface="+mn-ea"/>
              </a:rPr>
              <a:t>1</a:t>
            </a:r>
            <a:endParaRPr lang="ko-KR" altLang="en-US" sz="1100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58763757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그룹 2"/>
          <p:cNvGrpSpPr/>
          <p:nvPr/>
        </p:nvGrpSpPr>
        <p:grpSpPr>
          <a:xfrm>
            <a:off x="2633098" y="1841871"/>
            <a:ext cx="4236315" cy="2849760"/>
            <a:chOff x="5098878" y="1757639"/>
            <a:chExt cx="4236315" cy="2849760"/>
          </a:xfrm>
        </p:grpSpPr>
        <p:sp>
          <p:nvSpPr>
            <p:cNvPr id="20" name="TextBox 19"/>
            <p:cNvSpPr txBox="1"/>
            <p:nvPr/>
          </p:nvSpPr>
          <p:spPr>
            <a:xfrm>
              <a:off x="5307954" y="2117487"/>
              <a:ext cx="1699676" cy="248991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ko-KR" altLang="en-US" sz="1200" b="1" spc="-50" dirty="0">
                  <a:ln>
                    <a:solidFill>
                      <a:schemeClr val="accent5">
                        <a:alpha val="1000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  <a:cs typeface="Poppins Light" panose="02000000000000000000" pitchFamily="2" charset="0"/>
                </a:rPr>
                <a:t>자료관리</a:t>
              </a:r>
              <a:endParaRPr lang="en-US" altLang="ko-KR" sz="1200" b="1" spc="-50" dirty="0">
                <a:ln>
                  <a:solidFill>
                    <a:schemeClr val="accent5">
                      <a:alpha val="1000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Poppins Light" panose="02000000000000000000" pitchFamily="2" charset="0"/>
              </a:endParaRPr>
            </a:p>
            <a:p>
              <a:pPr marL="130175" lvl="0" indent="-130175">
                <a:lnSpc>
                  <a:spcPct val="140000"/>
                </a:lnSpc>
                <a:buFontTx/>
                <a:buChar char="-"/>
              </a:pPr>
              <a:r>
                <a:rPr lang="ko-KR" altLang="en-US" sz="1050" spc="-50" dirty="0">
                  <a:ln>
                    <a:solidFill>
                      <a:srgbClr val="4472C4">
                        <a:alpha val="10000"/>
                      </a:srgbClr>
                    </a:solidFill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  <a:cs typeface="Poppins Light" panose="02000000000000000000" pitchFamily="2" charset="0"/>
                </a:rPr>
                <a:t>공지사항관리</a:t>
              </a:r>
              <a:endParaRPr lang="en-US" altLang="ko-KR" sz="1050" spc="-50" dirty="0">
                <a:ln>
                  <a:solidFill>
                    <a:srgbClr val="4472C4">
                      <a:alpha val="10000"/>
                    </a:srgbClr>
                  </a:solidFill>
                </a:ln>
                <a:solidFill>
                  <a:prstClr val="black">
                    <a:lumMod val="50000"/>
                    <a:lumOff val="50000"/>
                  </a:prst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Poppins Light" panose="02000000000000000000" pitchFamily="2" charset="0"/>
              </a:endParaRPr>
            </a:p>
            <a:p>
              <a:pPr lvl="0">
                <a:lnSpc>
                  <a:spcPct val="140000"/>
                </a:lnSpc>
              </a:pPr>
              <a:r>
                <a:rPr lang="en-US" altLang="ko-KR" sz="1050" spc="-50" dirty="0">
                  <a:ln>
                    <a:solidFill>
                      <a:srgbClr val="4472C4">
                        <a:alpha val="10000"/>
                      </a:srgbClr>
                    </a:solidFill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  <a:cs typeface="Poppins Light" panose="02000000000000000000" pitchFamily="2" charset="0"/>
                </a:rPr>
                <a:t>-  </a:t>
              </a:r>
              <a:r>
                <a:rPr lang="ko-KR" altLang="en-US" sz="1050" spc="-50" dirty="0">
                  <a:ln>
                    <a:solidFill>
                      <a:srgbClr val="4472C4">
                        <a:alpha val="10000"/>
                      </a:srgbClr>
                    </a:solidFill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  <a:cs typeface="Poppins Light" panose="02000000000000000000" pitchFamily="2" charset="0"/>
                </a:rPr>
                <a:t>검사지 조회</a:t>
              </a:r>
              <a:endParaRPr lang="en-US" altLang="ko-KR" sz="1200" b="1" spc="-50" dirty="0">
                <a:ln>
                  <a:solidFill>
                    <a:schemeClr val="accent5">
                      <a:alpha val="1000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Poppins Light" panose="02000000000000000000" pitchFamily="2" charset="0"/>
              </a:endParaRPr>
            </a:p>
            <a:p>
              <a:pPr>
                <a:lnSpc>
                  <a:spcPct val="140000"/>
                </a:lnSpc>
              </a:pPr>
              <a:r>
                <a:rPr lang="ko-KR" altLang="en-US" sz="1200" b="1" spc="-50" dirty="0">
                  <a:ln>
                    <a:solidFill>
                      <a:schemeClr val="accent5">
                        <a:alpha val="1000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  <a:cs typeface="Poppins Light" panose="02000000000000000000" pitchFamily="2" charset="0"/>
                </a:rPr>
                <a:t>기본사항관리</a:t>
              </a:r>
              <a:endParaRPr lang="en-US" altLang="ko-KR" sz="1050" spc="-50" dirty="0">
                <a:ln>
                  <a:solidFill>
                    <a:schemeClr val="accent5">
                      <a:alpha val="10000"/>
                    </a:schemeClr>
                  </a:solidFill>
                </a:ln>
                <a:solidFill>
                  <a:schemeClr val="tx1">
                    <a:lumMod val="50000"/>
                    <a:lumOff val="50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Poppins Light" panose="02000000000000000000" pitchFamily="2" charset="0"/>
              </a:endParaRPr>
            </a:p>
            <a:p>
              <a:pPr marL="130175" indent="-130175">
                <a:lnSpc>
                  <a:spcPct val="140000"/>
                </a:lnSpc>
                <a:buFontTx/>
                <a:buChar char="-"/>
              </a:pPr>
              <a:r>
                <a:rPr lang="ko-KR" altLang="en-US" sz="1050" spc="-50" dirty="0">
                  <a:ln>
                    <a:solidFill>
                      <a:schemeClr val="accent5">
                        <a:alpha val="10000"/>
                      </a:schemeClr>
                    </a:solidFill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  <a:cs typeface="Poppins Light" panose="02000000000000000000" pitchFamily="2" charset="0"/>
                </a:rPr>
                <a:t>대상학교관리</a:t>
              </a:r>
              <a:endParaRPr lang="en-US" altLang="ko-KR" sz="1050" spc="-50" dirty="0">
                <a:ln>
                  <a:solidFill>
                    <a:schemeClr val="accent5">
                      <a:alpha val="10000"/>
                    </a:schemeClr>
                  </a:solidFill>
                </a:ln>
                <a:solidFill>
                  <a:schemeClr val="tx1">
                    <a:lumMod val="50000"/>
                    <a:lumOff val="50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Poppins Light" panose="02000000000000000000" pitchFamily="2" charset="0"/>
              </a:endParaRPr>
            </a:p>
            <a:p>
              <a:pPr marL="130175" indent="-130175">
                <a:lnSpc>
                  <a:spcPct val="140000"/>
                </a:lnSpc>
                <a:buFontTx/>
                <a:buChar char="-"/>
              </a:pPr>
              <a:r>
                <a:rPr lang="ko-KR" altLang="en-US" sz="1050" spc="-50" dirty="0">
                  <a:ln>
                    <a:solidFill>
                      <a:schemeClr val="accent5">
                        <a:alpha val="10000"/>
                      </a:schemeClr>
                    </a:solidFill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  <a:cs typeface="Poppins Light" panose="02000000000000000000" pitchFamily="2" charset="0"/>
                </a:rPr>
                <a:t>관할교육지원청관리</a:t>
              </a:r>
              <a:endParaRPr lang="en-US" altLang="ko-KR" sz="1050" spc="-50" dirty="0">
                <a:ln>
                  <a:solidFill>
                    <a:schemeClr val="accent5">
                      <a:alpha val="10000"/>
                    </a:schemeClr>
                  </a:solidFill>
                </a:ln>
                <a:solidFill>
                  <a:schemeClr val="tx1">
                    <a:lumMod val="50000"/>
                    <a:lumOff val="50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Poppins Light" panose="02000000000000000000" pitchFamily="2" charset="0"/>
              </a:endParaRPr>
            </a:p>
            <a:p>
              <a:pPr marL="130175" indent="-130175">
                <a:lnSpc>
                  <a:spcPct val="140000"/>
                </a:lnSpc>
                <a:buFontTx/>
                <a:buChar char="-"/>
              </a:pPr>
              <a:r>
                <a:rPr lang="ko-KR" altLang="en-US" sz="1050" spc="-50" dirty="0">
                  <a:ln>
                    <a:solidFill>
                      <a:schemeClr val="accent5">
                        <a:alpha val="10000"/>
                      </a:schemeClr>
                    </a:solidFill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  <a:cs typeface="Poppins Light" panose="02000000000000000000" pitchFamily="2" charset="0"/>
                </a:rPr>
                <a:t>온라인검사기간설정 </a:t>
              </a:r>
              <a:endParaRPr lang="en-US" altLang="ko-KR" sz="1050" spc="-50" dirty="0">
                <a:ln>
                  <a:solidFill>
                    <a:schemeClr val="accent5">
                      <a:alpha val="10000"/>
                    </a:schemeClr>
                  </a:solidFill>
                </a:ln>
                <a:solidFill>
                  <a:schemeClr val="tx1">
                    <a:lumMod val="50000"/>
                    <a:lumOff val="50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Poppins Light" panose="02000000000000000000" pitchFamily="2" charset="0"/>
              </a:endParaRPr>
            </a:p>
            <a:p>
              <a:pPr lvl="0">
                <a:lnSpc>
                  <a:spcPct val="140000"/>
                </a:lnSpc>
                <a:spcBef>
                  <a:spcPts val="300"/>
                </a:spcBef>
              </a:pPr>
              <a:r>
                <a:rPr lang="ko-KR" altLang="en-US" sz="1200" b="1" spc="-50" dirty="0">
                  <a:ln>
                    <a:solidFill>
                      <a:srgbClr val="4472C4">
                        <a:alpha val="10000"/>
                      </a:srgb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  <a:cs typeface="Poppins Light" panose="02000000000000000000" pitchFamily="2" charset="0"/>
                </a:rPr>
                <a:t>검사진행현황</a:t>
              </a:r>
              <a:endParaRPr lang="en-US" altLang="ko-KR" sz="1100" b="1" spc="-50" dirty="0">
                <a:ln>
                  <a:solidFill>
                    <a:srgbClr val="4472C4">
                      <a:alpha val="1000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Poppins Light" panose="02000000000000000000" pitchFamily="2" charset="0"/>
              </a:endParaRPr>
            </a:p>
            <a:p>
              <a:pPr marL="130175" indent="-130175">
                <a:lnSpc>
                  <a:spcPct val="140000"/>
                </a:lnSpc>
                <a:buFontTx/>
                <a:buChar char="-"/>
              </a:pPr>
              <a:r>
                <a:rPr lang="ko-KR" altLang="en-US" sz="1050" spc="-50" dirty="0" err="1">
                  <a:ln>
                    <a:solidFill>
                      <a:schemeClr val="accent5">
                        <a:alpha val="10000"/>
                      </a:schemeClr>
                    </a:solidFill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  <a:cs typeface="Poppins Light" panose="02000000000000000000" pitchFamily="2" charset="0"/>
                </a:rPr>
                <a:t>학교급별검사참여현황</a:t>
              </a:r>
              <a:endParaRPr lang="en-US" altLang="ko-KR" sz="1050" spc="-50" dirty="0">
                <a:ln>
                  <a:solidFill>
                    <a:schemeClr val="accent5">
                      <a:alpha val="10000"/>
                    </a:schemeClr>
                  </a:solidFill>
                </a:ln>
                <a:solidFill>
                  <a:schemeClr val="tx1">
                    <a:lumMod val="50000"/>
                    <a:lumOff val="50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Poppins Light" panose="02000000000000000000" pitchFamily="2" charset="0"/>
              </a:endParaRPr>
            </a:p>
            <a:p>
              <a:pPr marL="130175" indent="-130175">
                <a:lnSpc>
                  <a:spcPct val="140000"/>
                </a:lnSpc>
                <a:buFontTx/>
                <a:buChar char="-"/>
              </a:pPr>
              <a:r>
                <a:rPr lang="ko-KR" altLang="en-US" sz="1050" spc="-50" dirty="0">
                  <a:ln>
                    <a:solidFill>
                      <a:schemeClr val="accent5">
                        <a:alpha val="10000"/>
                      </a:schemeClr>
                    </a:solidFill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  <a:cs typeface="Poppins Light" panose="02000000000000000000" pitchFamily="2" charset="0"/>
                </a:rPr>
                <a:t>학교별검사참여율현황</a:t>
              </a:r>
              <a:endParaRPr lang="en-US" altLang="ko-KR" sz="1050" spc="-50" dirty="0">
                <a:ln>
                  <a:solidFill>
                    <a:schemeClr val="accent5">
                      <a:alpha val="10000"/>
                    </a:schemeClr>
                  </a:solidFill>
                </a:ln>
                <a:solidFill>
                  <a:schemeClr val="tx1">
                    <a:lumMod val="50000"/>
                    <a:lumOff val="50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Poppins Light" panose="02000000000000000000" pitchFamily="2" charset="0"/>
              </a:endParaRPr>
            </a:p>
          </p:txBody>
        </p:sp>
        <p:pic>
          <p:nvPicPr>
            <p:cNvPr id="22" name="그림 21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4256" t="28225" r="16806" b="66093"/>
            <a:stretch/>
          </p:blipFill>
          <p:spPr>
            <a:xfrm>
              <a:off x="5098878" y="1991476"/>
              <a:ext cx="4236315" cy="224286"/>
            </a:xfrm>
            <a:prstGeom prst="rect">
              <a:avLst/>
            </a:prstGeom>
            <a:effectLst/>
          </p:spPr>
        </p:pic>
        <p:sp>
          <p:nvSpPr>
            <p:cNvPr id="23" name="TextBox 22"/>
            <p:cNvSpPr txBox="1"/>
            <p:nvPr/>
          </p:nvSpPr>
          <p:spPr>
            <a:xfrm>
              <a:off x="5279378" y="1757639"/>
              <a:ext cx="1343492" cy="327013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>
                <a:lnSpc>
                  <a:spcPts val="1800"/>
                </a:lnSpc>
              </a:pPr>
              <a:r>
                <a:rPr lang="ko-KR" altLang="en-US" sz="1600" b="1" spc="-50" dirty="0">
                  <a:ln>
                    <a:solidFill>
                      <a:schemeClr val="accent5">
                        <a:alpha val="10000"/>
                      </a:schemeClr>
                    </a:solidFill>
                  </a:ln>
                  <a:solidFill>
                    <a:srgbClr val="003300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  <a:cs typeface="Poppins Light" panose="02000000000000000000" pitchFamily="2" charset="0"/>
                </a:rPr>
                <a:t>교육청 메뉴</a:t>
              </a:r>
              <a:endParaRPr lang="en-US" altLang="ko-KR" sz="1600" b="1" spc="-50" dirty="0">
                <a:ln>
                  <a:solidFill>
                    <a:schemeClr val="accent5">
                      <a:alpha val="10000"/>
                    </a:schemeClr>
                  </a:solidFill>
                </a:ln>
                <a:solidFill>
                  <a:srgbClr val="0033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Poppins Light" panose="02000000000000000000" pitchFamily="2" charset="0"/>
              </a:endParaRPr>
            </a:p>
          </p:txBody>
        </p:sp>
        <p:sp>
          <p:nvSpPr>
            <p:cNvPr id="74" name="TextBox 73"/>
            <p:cNvSpPr txBox="1"/>
            <p:nvPr/>
          </p:nvSpPr>
          <p:spPr>
            <a:xfrm>
              <a:off x="7289965" y="2117487"/>
              <a:ext cx="2045228" cy="2386807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lvl="0">
                <a:lnSpc>
                  <a:spcPct val="140000"/>
                </a:lnSpc>
                <a:spcBef>
                  <a:spcPts val="300"/>
                </a:spcBef>
              </a:pPr>
              <a:r>
                <a:rPr lang="ko-KR" altLang="en-US" sz="1200" b="1" spc="-50" dirty="0">
                  <a:ln>
                    <a:solidFill>
                      <a:srgbClr val="4472C4">
                        <a:alpha val="10000"/>
                      </a:srgbClr>
                    </a:solidFill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  <a:cs typeface="Poppins Light" panose="02000000000000000000" pitchFamily="2" charset="0"/>
                </a:rPr>
                <a:t>검사결과관리</a:t>
              </a:r>
            </a:p>
            <a:p>
              <a:pPr marL="130175" lvl="0" indent="-130175">
                <a:lnSpc>
                  <a:spcPct val="140000"/>
                </a:lnSpc>
                <a:buFontTx/>
                <a:buChar char="-"/>
              </a:pPr>
              <a:r>
                <a:rPr lang="ko-KR" altLang="en-US" sz="1050" spc="-50" dirty="0">
                  <a:ln>
                    <a:solidFill>
                      <a:srgbClr val="4472C4">
                        <a:alpha val="10000"/>
                      </a:srgbClr>
                    </a:solidFill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  <a:cs typeface="Poppins Light" panose="02000000000000000000" pitchFamily="2" charset="0"/>
                </a:rPr>
                <a:t>학교별검사결과마감현황</a:t>
              </a:r>
              <a:endParaRPr lang="en-US" altLang="ko-KR" sz="1050" spc="-50" dirty="0">
                <a:ln>
                  <a:solidFill>
                    <a:srgbClr val="4472C4">
                      <a:alpha val="10000"/>
                    </a:srgbClr>
                  </a:solidFill>
                </a:ln>
                <a:solidFill>
                  <a:prstClr val="black">
                    <a:lumMod val="50000"/>
                    <a:lumOff val="50000"/>
                  </a:prst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Poppins Light" panose="02000000000000000000" pitchFamily="2" charset="0"/>
              </a:endParaRPr>
            </a:p>
            <a:p>
              <a:pPr marL="130175" lvl="0" indent="-130175">
                <a:lnSpc>
                  <a:spcPct val="140000"/>
                </a:lnSpc>
                <a:buFontTx/>
                <a:buChar char="-"/>
              </a:pPr>
              <a:r>
                <a:rPr lang="ko-KR" altLang="en-US" sz="1050" spc="-50" dirty="0">
                  <a:ln>
                    <a:solidFill>
                      <a:srgbClr val="4472C4">
                        <a:alpha val="10000"/>
                      </a:srgbClr>
                    </a:solidFill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  <a:cs typeface="Poppins Light" panose="02000000000000000000" pitchFamily="2" charset="0"/>
                </a:rPr>
                <a:t>학교별검사결과조회</a:t>
              </a:r>
              <a:endParaRPr lang="en-US" altLang="ko-KR" sz="1050" spc="-50" dirty="0">
                <a:ln>
                  <a:solidFill>
                    <a:srgbClr val="4472C4">
                      <a:alpha val="10000"/>
                    </a:srgbClr>
                  </a:solidFill>
                </a:ln>
                <a:solidFill>
                  <a:prstClr val="black">
                    <a:lumMod val="50000"/>
                    <a:lumOff val="50000"/>
                  </a:prst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Poppins Light" panose="02000000000000000000" pitchFamily="2" charset="0"/>
              </a:endParaRPr>
            </a:p>
            <a:p>
              <a:pPr marL="130175" lvl="0" indent="-130175">
                <a:lnSpc>
                  <a:spcPct val="140000"/>
                </a:lnSpc>
                <a:buFontTx/>
                <a:buChar char="-"/>
              </a:pPr>
              <a:r>
                <a:rPr lang="ko-KR" altLang="en-US" sz="1050" spc="-50" dirty="0" err="1">
                  <a:ln>
                    <a:solidFill>
                      <a:srgbClr val="4472C4">
                        <a:alpha val="10000"/>
                      </a:srgbClr>
                    </a:solidFill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  <a:cs typeface="Poppins Light" panose="02000000000000000000" pitchFamily="2" charset="0"/>
                </a:rPr>
                <a:t>학교급별검사결과통계</a:t>
              </a:r>
              <a:endParaRPr lang="en-US" altLang="ko-KR" sz="1050" spc="-50" dirty="0">
                <a:ln>
                  <a:solidFill>
                    <a:srgbClr val="4472C4">
                      <a:alpha val="10000"/>
                    </a:srgbClr>
                  </a:solidFill>
                </a:ln>
                <a:solidFill>
                  <a:prstClr val="black">
                    <a:lumMod val="50000"/>
                    <a:lumOff val="50000"/>
                  </a:prst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Poppins Light" panose="02000000000000000000" pitchFamily="2" charset="0"/>
              </a:endParaRPr>
            </a:p>
            <a:p>
              <a:pPr marL="130175" lvl="0" indent="-130175">
                <a:lnSpc>
                  <a:spcPct val="140000"/>
                </a:lnSpc>
                <a:buFontTx/>
                <a:buChar char="-"/>
              </a:pPr>
              <a:r>
                <a:rPr lang="ko-KR" altLang="en-US" sz="1050" spc="-50" dirty="0">
                  <a:ln>
                    <a:solidFill>
                      <a:srgbClr val="4472C4">
                        <a:alpha val="10000"/>
                      </a:srgbClr>
                    </a:solidFill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  <a:cs typeface="Poppins Light" panose="02000000000000000000" pitchFamily="2" charset="0"/>
                </a:rPr>
                <a:t>검사결과마감처리</a:t>
              </a:r>
              <a:endParaRPr lang="en-US" altLang="ko-KR" sz="1050" spc="-50" dirty="0">
                <a:ln>
                  <a:solidFill>
                    <a:srgbClr val="4472C4">
                      <a:alpha val="10000"/>
                    </a:srgbClr>
                  </a:solidFill>
                </a:ln>
                <a:solidFill>
                  <a:prstClr val="black">
                    <a:lumMod val="50000"/>
                    <a:lumOff val="50000"/>
                  </a:prst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Poppins Light" panose="02000000000000000000" pitchFamily="2" charset="0"/>
              </a:endParaRPr>
            </a:p>
            <a:p>
              <a:pPr marL="130175" lvl="0" indent="-130175">
                <a:lnSpc>
                  <a:spcPct val="140000"/>
                </a:lnSpc>
                <a:buFontTx/>
                <a:buChar char="-"/>
              </a:pPr>
              <a:r>
                <a:rPr lang="ko-KR" altLang="en-US" sz="1050" spc="-50" dirty="0" err="1">
                  <a:ln>
                    <a:solidFill>
                      <a:srgbClr val="4472C4">
                        <a:alpha val="10000"/>
                      </a:srgbClr>
                    </a:solidFill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  <a:cs typeface="Poppins Light" panose="02000000000000000000" pitchFamily="2" charset="0"/>
                </a:rPr>
                <a:t>학교별조치결과마감현황</a:t>
              </a:r>
              <a:endParaRPr lang="en-US" altLang="ko-KR" sz="1050" spc="-50" dirty="0">
                <a:ln>
                  <a:solidFill>
                    <a:srgbClr val="4472C4">
                      <a:alpha val="10000"/>
                    </a:srgbClr>
                  </a:solidFill>
                </a:ln>
                <a:solidFill>
                  <a:prstClr val="black">
                    <a:lumMod val="50000"/>
                    <a:lumOff val="50000"/>
                  </a:prst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Poppins Light" panose="02000000000000000000" pitchFamily="2" charset="0"/>
              </a:endParaRPr>
            </a:p>
            <a:p>
              <a:pPr marL="130175" lvl="0" indent="-130175">
                <a:lnSpc>
                  <a:spcPct val="140000"/>
                </a:lnSpc>
                <a:buFontTx/>
                <a:buChar char="-"/>
              </a:pPr>
              <a:r>
                <a:rPr lang="ko-KR" altLang="en-US" sz="1050" spc="-50" dirty="0">
                  <a:ln>
                    <a:solidFill>
                      <a:srgbClr val="4472C4">
                        <a:alpha val="10000"/>
                      </a:srgbClr>
                    </a:solidFill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  <a:cs typeface="Poppins Light" panose="02000000000000000000" pitchFamily="2" charset="0"/>
                </a:rPr>
                <a:t>학교별조치결과조회</a:t>
              </a:r>
              <a:endParaRPr lang="en-US" altLang="ko-KR" sz="1050" spc="-50" dirty="0">
                <a:ln>
                  <a:solidFill>
                    <a:srgbClr val="4472C4">
                      <a:alpha val="10000"/>
                    </a:srgbClr>
                  </a:solidFill>
                </a:ln>
                <a:solidFill>
                  <a:prstClr val="black">
                    <a:lumMod val="50000"/>
                    <a:lumOff val="50000"/>
                  </a:prst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Poppins Light" panose="02000000000000000000" pitchFamily="2" charset="0"/>
              </a:endParaRPr>
            </a:p>
            <a:p>
              <a:pPr marL="130175" lvl="0" indent="-130175">
                <a:lnSpc>
                  <a:spcPct val="140000"/>
                </a:lnSpc>
                <a:buFontTx/>
                <a:buChar char="-"/>
              </a:pPr>
              <a:r>
                <a:rPr lang="ko-KR" altLang="en-US" sz="1050" spc="-50" dirty="0" err="1">
                  <a:ln>
                    <a:solidFill>
                      <a:srgbClr val="4472C4">
                        <a:alpha val="10000"/>
                      </a:srgbClr>
                    </a:solidFill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  <a:cs typeface="Poppins Light" panose="02000000000000000000" pitchFamily="2" charset="0"/>
                </a:rPr>
                <a:t>학교급별조치결과통꼐</a:t>
              </a:r>
              <a:endParaRPr lang="en-US" altLang="ko-KR" sz="1050" spc="-50" dirty="0">
                <a:ln>
                  <a:solidFill>
                    <a:srgbClr val="4472C4">
                      <a:alpha val="10000"/>
                    </a:srgbClr>
                  </a:solidFill>
                </a:ln>
                <a:solidFill>
                  <a:prstClr val="black">
                    <a:lumMod val="50000"/>
                    <a:lumOff val="50000"/>
                  </a:prst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Poppins Light" panose="02000000000000000000" pitchFamily="2" charset="0"/>
              </a:endParaRPr>
            </a:p>
            <a:p>
              <a:pPr marL="130175" lvl="0" indent="-130175">
                <a:lnSpc>
                  <a:spcPct val="140000"/>
                </a:lnSpc>
                <a:buFontTx/>
                <a:buChar char="-"/>
              </a:pPr>
              <a:r>
                <a:rPr lang="ko-KR" altLang="en-US" sz="1050" spc="-50" dirty="0">
                  <a:ln>
                    <a:solidFill>
                      <a:srgbClr val="4472C4">
                        <a:alpha val="10000"/>
                      </a:srgbClr>
                    </a:solidFill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  <a:cs typeface="Poppins Light" panose="02000000000000000000" pitchFamily="2" charset="0"/>
                </a:rPr>
                <a:t>조치결과마감처리</a:t>
              </a:r>
              <a:endParaRPr lang="en-US" altLang="ko-KR" sz="1050" spc="-50" dirty="0">
                <a:ln>
                  <a:solidFill>
                    <a:srgbClr val="4472C4">
                      <a:alpha val="10000"/>
                    </a:srgbClr>
                  </a:solidFill>
                </a:ln>
                <a:solidFill>
                  <a:prstClr val="black">
                    <a:lumMod val="50000"/>
                    <a:lumOff val="50000"/>
                  </a:prst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Poppins Light" panose="02000000000000000000" pitchFamily="2" charset="0"/>
              </a:endParaRPr>
            </a:p>
            <a:p>
              <a:pPr marL="130175" lvl="0" indent="-130175">
                <a:lnSpc>
                  <a:spcPct val="140000"/>
                </a:lnSpc>
                <a:buFontTx/>
                <a:buChar char="-"/>
              </a:pPr>
              <a:r>
                <a:rPr lang="ko-KR" altLang="en-US" sz="1050" spc="-50" dirty="0">
                  <a:ln>
                    <a:solidFill>
                      <a:srgbClr val="4472C4">
                        <a:alpha val="10000"/>
                      </a:srgbClr>
                    </a:solidFill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  <a:cs typeface="Poppins Light" panose="02000000000000000000" pitchFamily="2" charset="0"/>
                </a:rPr>
                <a:t>원시자료관리</a:t>
              </a:r>
              <a:endParaRPr lang="en-US" altLang="ko-KR" sz="1050" spc="-50" dirty="0">
                <a:ln>
                  <a:solidFill>
                    <a:srgbClr val="4472C4">
                      <a:alpha val="10000"/>
                    </a:srgbClr>
                  </a:solidFill>
                </a:ln>
                <a:solidFill>
                  <a:prstClr val="black">
                    <a:lumMod val="50000"/>
                    <a:lumOff val="50000"/>
                  </a:prst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Poppins Light" panose="02000000000000000000" pitchFamily="2" charset="0"/>
              </a:endParaRPr>
            </a:p>
          </p:txBody>
        </p:sp>
      </p:grpSp>
      <p:sp>
        <p:nvSpPr>
          <p:cNvPr id="17" name="TextBox 4">
            <a:extLst>
              <a:ext uri="{FF2B5EF4-FFF2-40B4-BE49-F238E27FC236}">
                <a16:creationId xmlns:a16="http://schemas.microsoft.com/office/drawing/2014/main" xmlns="" id="{B2A2134E-34A5-422C-8D66-092F6558A4F0}"/>
              </a:ext>
            </a:extLst>
          </p:cNvPr>
          <p:cNvSpPr txBox="1"/>
          <p:nvPr/>
        </p:nvSpPr>
        <p:spPr>
          <a:xfrm>
            <a:off x="96327" y="39171"/>
            <a:ext cx="51569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2000" b="1" spc="-7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2026</a:t>
            </a:r>
            <a:r>
              <a:rPr lang="ko-KR" altLang="en-US" sz="2000" b="1" spc="-7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년 학생정서</a:t>
            </a:r>
            <a:r>
              <a:rPr lang="ko-KR" altLang="en-US" sz="2000" b="1" spc="-7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맑은 고딕" panose="020B0503020000020004" pitchFamily="50" charset="-127"/>
              </a:rPr>
              <a:t>∙</a:t>
            </a:r>
            <a:r>
              <a:rPr lang="ko-KR" altLang="en-US" sz="2000" b="1" spc="-7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행동특성검사 주요 안내 사항</a:t>
            </a:r>
          </a:p>
        </p:txBody>
      </p:sp>
      <p:grpSp>
        <p:nvGrpSpPr>
          <p:cNvPr id="4" name="그룹 3"/>
          <p:cNvGrpSpPr/>
          <p:nvPr/>
        </p:nvGrpSpPr>
        <p:grpSpPr>
          <a:xfrm>
            <a:off x="379149" y="1848221"/>
            <a:ext cx="2156579" cy="3431264"/>
            <a:chOff x="337584" y="1848221"/>
            <a:chExt cx="2156579" cy="3431264"/>
          </a:xfrm>
        </p:grpSpPr>
        <p:grpSp>
          <p:nvGrpSpPr>
            <p:cNvPr id="2" name="그룹 1"/>
            <p:cNvGrpSpPr/>
            <p:nvPr/>
          </p:nvGrpSpPr>
          <p:grpSpPr>
            <a:xfrm>
              <a:off x="437360" y="1848221"/>
              <a:ext cx="1982012" cy="3431264"/>
              <a:chOff x="437360" y="1763989"/>
              <a:chExt cx="1982012" cy="3431264"/>
            </a:xfrm>
          </p:grpSpPr>
          <p:sp>
            <p:nvSpPr>
              <p:cNvPr id="14" name="TextBox 13"/>
              <p:cNvSpPr txBox="1"/>
              <p:nvPr/>
            </p:nvSpPr>
            <p:spPr>
              <a:xfrm>
                <a:off x="437360" y="2117487"/>
                <a:ext cx="1982012" cy="3077766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40000"/>
                  </a:lnSpc>
                </a:pPr>
                <a:r>
                  <a:rPr lang="ko-KR" altLang="en-US" sz="1200" b="1" spc="-50" dirty="0">
                    <a:ln>
                      <a:solidFill>
                        <a:schemeClr val="accent5">
                          <a:alpha val="10000"/>
                        </a:schemeClr>
                      </a:solidFill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나눔바른고딕" panose="020B0603020101020101" pitchFamily="50" charset="-127"/>
                    <a:ea typeface="나눔바른고딕" panose="020B0603020101020101" pitchFamily="50" charset="-127"/>
                    <a:cs typeface="Poppins Light" panose="02000000000000000000" pitchFamily="2" charset="0"/>
                  </a:rPr>
                  <a:t>자료관리</a:t>
                </a:r>
                <a:endParaRPr lang="en-US" altLang="ko-KR" sz="1200" b="1" spc="-50" dirty="0">
                  <a:ln>
                    <a:solidFill>
                      <a:schemeClr val="accent5">
                        <a:alpha val="1000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  <a:cs typeface="Poppins Light" panose="02000000000000000000" pitchFamily="2" charset="0"/>
                </a:endParaRPr>
              </a:p>
              <a:p>
                <a:pPr marL="130175" indent="-130175">
                  <a:lnSpc>
                    <a:spcPct val="140000"/>
                  </a:lnSpc>
                  <a:buFontTx/>
                  <a:buChar char="-"/>
                </a:pPr>
                <a:r>
                  <a:rPr lang="ko-KR" altLang="en-US" sz="1050" spc="-50" dirty="0">
                    <a:ln>
                      <a:solidFill>
                        <a:schemeClr val="accent5">
                          <a:alpha val="10000"/>
                        </a:schemeClr>
                      </a:solidFill>
                    </a:ln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3020101020101" pitchFamily="50" charset="-127"/>
                    <a:ea typeface="나눔바른고딕" panose="020B0603020101020101" pitchFamily="50" charset="-127"/>
                    <a:cs typeface="Poppins Light" panose="02000000000000000000" pitchFamily="2" charset="0"/>
                  </a:rPr>
                  <a:t>공지사항관리</a:t>
                </a:r>
                <a:endParaRPr lang="en-US" altLang="ko-KR" sz="1050" spc="-50" dirty="0">
                  <a:ln>
                    <a:solidFill>
                      <a:schemeClr val="accent5">
                        <a:alpha val="10000"/>
                      </a:schemeClr>
                    </a:solidFill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  <a:cs typeface="Poppins Light" panose="02000000000000000000" pitchFamily="2" charset="0"/>
                </a:endParaRPr>
              </a:p>
              <a:p>
                <a:pPr marL="130175" indent="-130175">
                  <a:lnSpc>
                    <a:spcPct val="140000"/>
                  </a:lnSpc>
                  <a:buFontTx/>
                  <a:buChar char="-"/>
                </a:pPr>
                <a:r>
                  <a:rPr lang="ko-KR" altLang="en-US" sz="1050" spc="-50" dirty="0" err="1">
                    <a:ln>
                      <a:solidFill>
                        <a:schemeClr val="accent5">
                          <a:alpha val="10000"/>
                        </a:schemeClr>
                      </a:solidFill>
                    </a:ln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3020101020101" pitchFamily="50" charset="-127"/>
                    <a:ea typeface="나눔바른고딕" panose="020B0603020101020101" pitchFamily="50" charset="-127"/>
                    <a:cs typeface="Poppins Light" panose="02000000000000000000" pitchFamily="2" charset="0"/>
                  </a:rPr>
                  <a:t>검사지관리</a:t>
                </a:r>
                <a:endParaRPr lang="en-US" altLang="ko-KR" sz="1050" spc="-50" dirty="0">
                  <a:ln>
                    <a:solidFill>
                      <a:schemeClr val="accent5">
                        <a:alpha val="10000"/>
                      </a:schemeClr>
                    </a:solidFill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  <a:cs typeface="Poppins Light" panose="02000000000000000000" pitchFamily="2" charset="0"/>
                </a:endParaRPr>
              </a:p>
              <a:p>
                <a:pPr marL="130175" indent="-130175">
                  <a:lnSpc>
                    <a:spcPct val="140000"/>
                  </a:lnSpc>
                  <a:buFontTx/>
                  <a:buChar char="-"/>
                </a:pPr>
                <a:r>
                  <a:rPr lang="ko-KR" altLang="en-US" sz="1050" spc="-50" dirty="0" err="1">
                    <a:ln>
                      <a:solidFill>
                        <a:schemeClr val="accent5">
                          <a:alpha val="10000"/>
                        </a:schemeClr>
                      </a:solidFill>
                    </a:ln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3020101020101" pitchFamily="50" charset="-127"/>
                    <a:ea typeface="나눔바른고딕" panose="020B0603020101020101" pitchFamily="50" charset="-127"/>
                    <a:cs typeface="Poppins Light" panose="02000000000000000000" pitchFamily="2" charset="0"/>
                  </a:rPr>
                  <a:t>검사지조회</a:t>
                </a:r>
                <a:endParaRPr lang="en-US" altLang="ko-KR" sz="1050" spc="-50" dirty="0">
                  <a:ln>
                    <a:solidFill>
                      <a:schemeClr val="accent5">
                        <a:alpha val="10000"/>
                      </a:schemeClr>
                    </a:solidFill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  <a:cs typeface="Poppins Light" panose="02000000000000000000" pitchFamily="2" charset="0"/>
                </a:endParaRPr>
              </a:p>
              <a:p>
                <a:pPr marL="130175" indent="-130175">
                  <a:lnSpc>
                    <a:spcPct val="140000"/>
                  </a:lnSpc>
                  <a:buFontTx/>
                  <a:buChar char="-"/>
                </a:pPr>
                <a:r>
                  <a:rPr lang="en-US" altLang="ko-KR" sz="1050" spc="-50" dirty="0">
                    <a:ln>
                      <a:solidFill>
                        <a:schemeClr val="accent5">
                          <a:alpha val="10000"/>
                        </a:schemeClr>
                      </a:solidFill>
                    </a:ln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3020101020101" pitchFamily="50" charset="-127"/>
                    <a:ea typeface="나눔바른고딕" panose="020B0603020101020101" pitchFamily="50" charset="-127"/>
                    <a:cs typeface="Poppins Light" panose="02000000000000000000" pitchFamily="2" charset="0"/>
                  </a:rPr>
                  <a:t>FAQ</a:t>
                </a:r>
                <a:r>
                  <a:rPr lang="ko-KR" altLang="en-US" sz="1050" spc="-50" dirty="0">
                    <a:ln>
                      <a:solidFill>
                        <a:schemeClr val="accent5">
                          <a:alpha val="10000"/>
                        </a:schemeClr>
                      </a:solidFill>
                    </a:ln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3020101020101" pitchFamily="50" charset="-127"/>
                    <a:ea typeface="나눔바른고딕" panose="020B0603020101020101" pitchFamily="50" charset="-127"/>
                    <a:cs typeface="Poppins Light" panose="02000000000000000000" pitchFamily="2" charset="0"/>
                  </a:rPr>
                  <a:t>관리</a:t>
                </a:r>
                <a:endParaRPr lang="en-US" altLang="ko-KR" sz="1050" spc="-50" dirty="0">
                  <a:ln>
                    <a:solidFill>
                      <a:schemeClr val="accent5">
                        <a:alpha val="10000"/>
                      </a:schemeClr>
                    </a:solidFill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  <a:cs typeface="Poppins Light" panose="02000000000000000000" pitchFamily="2" charset="0"/>
                </a:endParaRPr>
              </a:p>
              <a:p>
                <a:pPr lvl="0">
                  <a:lnSpc>
                    <a:spcPct val="140000"/>
                  </a:lnSpc>
                  <a:spcBef>
                    <a:spcPts val="300"/>
                  </a:spcBef>
                </a:pPr>
                <a:r>
                  <a:rPr lang="ko-KR" altLang="en-US" sz="1200" b="1" spc="-50" dirty="0">
                    <a:ln>
                      <a:solidFill>
                        <a:srgbClr val="4472C4">
                          <a:alpha val="10000"/>
                        </a:srgbClr>
                      </a:solidFill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나눔바른고딕" panose="020B0603020101020101" pitchFamily="50" charset="-127"/>
                    <a:ea typeface="나눔바른고딕" panose="020B0603020101020101" pitchFamily="50" charset="-127"/>
                    <a:cs typeface="Poppins Light" panose="02000000000000000000" pitchFamily="2" charset="0"/>
                  </a:rPr>
                  <a:t>검사진행현황</a:t>
                </a:r>
                <a:endParaRPr lang="en-US" altLang="ko-KR" sz="1200" b="1" spc="-50" dirty="0">
                  <a:ln>
                    <a:solidFill>
                      <a:srgbClr val="4472C4">
                        <a:alpha val="10000"/>
                      </a:srgb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  <a:cs typeface="Poppins Light" panose="02000000000000000000" pitchFamily="2" charset="0"/>
                </a:endParaRPr>
              </a:p>
              <a:p>
                <a:pPr marL="130175" indent="-130175">
                  <a:lnSpc>
                    <a:spcPct val="140000"/>
                  </a:lnSpc>
                  <a:buFontTx/>
                  <a:buChar char="-"/>
                </a:pPr>
                <a:r>
                  <a:rPr lang="ko-KR" altLang="en-US" sz="1050" spc="-50" dirty="0">
                    <a:ln>
                      <a:solidFill>
                        <a:schemeClr val="accent5">
                          <a:alpha val="10000"/>
                        </a:schemeClr>
                      </a:solidFill>
                    </a:ln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3020101020101" pitchFamily="50" charset="-127"/>
                    <a:ea typeface="나눔바른고딕" panose="020B0603020101020101" pitchFamily="50" charset="-127"/>
                    <a:cs typeface="Poppins Light" panose="02000000000000000000" pitchFamily="2" charset="0"/>
                  </a:rPr>
                  <a:t>시도별참여율현황</a:t>
                </a:r>
                <a:endParaRPr lang="en-US" altLang="ko-KR" sz="1050" spc="-50" dirty="0">
                  <a:ln>
                    <a:solidFill>
                      <a:schemeClr val="accent5">
                        <a:alpha val="10000"/>
                      </a:schemeClr>
                    </a:solidFill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  <a:cs typeface="Poppins Light" panose="02000000000000000000" pitchFamily="2" charset="0"/>
                </a:endParaRPr>
              </a:p>
              <a:p>
                <a:pPr>
                  <a:lnSpc>
                    <a:spcPct val="140000"/>
                  </a:lnSpc>
                  <a:spcBef>
                    <a:spcPts val="300"/>
                  </a:spcBef>
                </a:pPr>
                <a:r>
                  <a:rPr lang="ko-KR" altLang="en-US" sz="1200" b="1" spc="-50" dirty="0">
                    <a:ln>
                      <a:solidFill>
                        <a:schemeClr val="accent5">
                          <a:alpha val="10000"/>
                        </a:schemeClr>
                      </a:solidFill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나눔바른고딕" panose="020B0603020101020101" pitchFamily="50" charset="-127"/>
                    <a:ea typeface="나눔바른고딕" panose="020B0603020101020101" pitchFamily="50" charset="-127"/>
                    <a:cs typeface="Poppins Light" panose="02000000000000000000" pitchFamily="2" charset="0"/>
                  </a:rPr>
                  <a:t>검사결과관리</a:t>
                </a:r>
                <a:endParaRPr lang="en-US" altLang="ko-KR" sz="1100" b="1" spc="-50" dirty="0">
                  <a:ln>
                    <a:solidFill>
                      <a:schemeClr val="accent5">
                        <a:alpha val="1000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  <a:cs typeface="Poppins Light" panose="02000000000000000000" pitchFamily="2" charset="0"/>
                </a:endParaRPr>
              </a:p>
              <a:p>
                <a:pPr marL="130175" lvl="0" indent="-130175">
                  <a:lnSpc>
                    <a:spcPct val="140000"/>
                  </a:lnSpc>
                  <a:buFontTx/>
                  <a:buChar char="-"/>
                </a:pPr>
                <a:r>
                  <a:rPr lang="ko-KR" altLang="en-US" sz="1050" spc="-50" dirty="0">
                    <a:ln>
                      <a:solidFill>
                        <a:schemeClr val="accent5">
                          <a:alpha val="10000"/>
                        </a:schemeClr>
                      </a:solidFill>
                    </a:ln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3020101020101" pitchFamily="50" charset="-127"/>
                    <a:ea typeface="나눔바른고딕" panose="020B0603020101020101" pitchFamily="50" charset="-127"/>
                    <a:cs typeface="Poppins Light" panose="02000000000000000000" pitchFamily="2" charset="0"/>
                  </a:rPr>
                  <a:t>시도마감처리현황</a:t>
                </a:r>
                <a:endParaRPr lang="en-US" altLang="ko-KR" sz="1050" spc="-50" dirty="0">
                  <a:ln>
                    <a:solidFill>
                      <a:schemeClr val="accent5">
                        <a:alpha val="10000"/>
                      </a:schemeClr>
                    </a:solidFill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  <a:cs typeface="Poppins Light" panose="02000000000000000000" pitchFamily="2" charset="0"/>
                </a:endParaRPr>
              </a:p>
              <a:p>
                <a:pPr marL="130175" lvl="0" indent="-130175">
                  <a:lnSpc>
                    <a:spcPct val="140000"/>
                  </a:lnSpc>
                  <a:buFontTx/>
                  <a:buChar char="-"/>
                </a:pPr>
                <a:r>
                  <a:rPr lang="ko-KR" altLang="en-US" sz="1050" spc="-50" dirty="0">
                    <a:ln>
                      <a:solidFill>
                        <a:schemeClr val="accent5">
                          <a:alpha val="10000"/>
                        </a:schemeClr>
                      </a:solidFill>
                    </a:ln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3020101020101" pitchFamily="50" charset="-127"/>
                    <a:ea typeface="나눔바른고딕" panose="020B0603020101020101" pitchFamily="50" charset="-127"/>
                    <a:cs typeface="Poppins Light" panose="02000000000000000000" pitchFamily="2" charset="0"/>
                  </a:rPr>
                  <a:t>검사결과통계표</a:t>
                </a:r>
                <a:endParaRPr lang="en-US" altLang="ko-KR" sz="1050" spc="-50" dirty="0">
                  <a:ln>
                    <a:solidFill>
                      <a:schemeClr val="accent5">
                        <a:alpha val="10000"/>
                      </a:schemeClr>
                    </a:solidFill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  <a:cs typeface="Poppins Light" panose="02000000000000000000" pitchFamily="2" charset="0"/>
                </a:endParaRPr>
              </a:p>
              <a:p>
                <a:pPr marL="130175" lvl="0" indent="-130175">
                  <a:lnSpc>
                    <a:spcPct val="140000"/>
                  </a:lnSpc>
                  <a:buFontTx/>
                  <a:buChar char="-"/>
                </a:pPr>
                <a:r>
                  <a:rPr lang="ko-KR" altLang="en-US" sz="1050" spc="-50" dirty="0">
                    <a:ln>
                      <a:solidFill>
                        <a:schemeClr val="accent5">
                          <a:alpha val="10000"/>
                        </a:schemeClr>
                      </a:solidFill>
                    </a:ln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3020101020101" pitchFamily="50" charset="-127"/>
                    <a:ea typeface="나눔바른고딕" panose="020B0603020101020101" pitchFamily="50" charset="-127"/>
                    <a:cs typeface="Poppins Light" panose="02000000000000000000" pitchFamily="2" charset="0"/>
                  </a:rPr>
                  <a:t>조치결과통계표</a:t>
                </a:r>
                <a:endParaRPr lang="en-US" altLang="ko-KR" sz="1050" spc="-50" dirty="0">
                  <a:ln>
                    <a:solidFill>
                      <a:schemeClr val="accent5">
                        <a:alpha val="10000"/>
                      </a:schemeClr>
                    </a:solidFill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  <a:cs typeface="Poppins Light" panose="02000000000000000000" pitchFamily="2" charset="0"/>
                </a:endParaRPr>
              </a:p>
              <a:p>
                <a:pPr marL="130175" lvl="0" indent="-130175">
                  <a:lnSpc>
                    <a:spcPct val="140000"/>
                  </a:lnSpc>
                  <a:buFontTx/>
                  <a:buChar char="-"/>
                </a:pPr>
                <a:r>
                  <a:rPr lang="ko-KR" altLang="en-US" sz="1050" spc="-50" dirty="0">
                    <a:ln>
                      <a:solidFill>
                        <a:schemeClr val="accent5">
                          <a:alpha val="10000"/>
                        </a:schemeClr>
                      </a:solidFill>
                    </a:ln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3020101020101" pitchFamily="50" charset="-127"/>
                    <a:ea typeface="나눔바른고딕" panose="020B0603020101020101" pitchFamily="50" charset="-127"/>
                    <a:cs typeface="Poppins Light" panose="02000000000000000000" pitchFamily="2" charset="0"/>
                  </a:rPr>
                  <a:t>원시자료조회</a:t>
                </a:r>
                <a:endParaRPr lang="en-US" altLang="ko-KR" sz="1050" spc="-50" dirty="0">
                  <a:ln>
                    <a:solidFill>
                      <a:schemeClr val="accent5">
                        <a:alpha val="10000"/>
                      </a:schemeClr>
                    </a:solidFill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  <a:cs typeface="Poppins Light" panose="02000000000000000000" pitchFamily="2" charset="0"/>
                </a:endParaRPr>
              </a:p>
            </p:txBody>
          </p:sp>
          <p:sp>
            <p:nvSpPr>
              <p:cNvPr id="16" name="TextBox 15"/>
              <p:cNvSpPr txBox="1"/>
              <p:nvPr/>
            </p:nvSpPr>
            <p:spPr>
              <a:xfrm>
                <a:off x="437360" y="1763989"/>
                <a:ext cx="1343492" cy="327013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800"/>
                  </a:lnSpc>
                </a:pPr>
                <a:r>
                  <a:rPr lang="ko-KR" altLang="en-US" sz="1600" b="1" spc="-50" dirty="0">
                    <a:ln>
                      <a:solidFill>
                        <a:schemeClr val="accent5">
                          <a:alpha val="10000"/>
                        </a:schemeClr>
                      </a:solidFill>
                    </a:ln>
                    <a:solidFill>
                      <a:srgbClr val="003300"/>
                    </a:solidFill>
                    <a:latin typeface="나눔바른고딕" panose="020B0603020101020101" pitchFamily="50" charset="-127"/>
                    <a:ea typeface="나눔바른고딕" panose="020B0603020101020101" pitchFamily="50" charset="-127"/>
                    <a:cs typeface="Poppins Light" panose="02000000000000000000" pitchFamily="2" charset="0"/>
                  </a:rPr>
                  <a:t>교육부 메뉴</a:t>
                </a:r>
                <a:endParaRPr lang="en-US" altLang="ko-KR" sz="1600" b="1" spc="-50" dirty="0">
                  <a:ln>
                    <a:solidFill>
                      <a:schemeClr val="accent5">
                        <a:alpha val="10000"/>
                      </a:schemeClr>
                    </a:solidFill>
                  </a:ln>
                  <a:solidFill>
                    <a:srgbClr val="003300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  <a:cs typeface="Poppins Light" panose="02000000000000000000" pitchFamily="2" charset="0"/>
                </a:endParaRPr>
              </a:p>
            </p:txBody>
          </p:sp>
        </p:grpSp>
        <p:pic>
          <p:nvPicPr>
            <p:cNvPr id="18" name="그림 17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4256" t="28225" r="16806" b="66093"/>
            <a:stretch/>
          </p:blipFill>
          <p:spPr>
            <a:xfrm>
              <a:off x="337584" y="2075708"/>
              <a:ext cx="2156579" cy="224286"/>
            </a:xfrm>
            <a:prstGeom prst="rect">
              <a:avLst/>
            </a:prstGeom>
            <a:effectLst/>
          </p:spPr>
        </p:pic>
      </p:grpSp>
      <p:grpSp>
        <p:nvGrpSpPr>
          <p:cNvPr id="19" name="그룹 18"/>
          <p:cNvGrpSpPr/>
          <p:nvPr/>
        </p:nvGrpSpPr>
        <p:grpSpPr>
          <a:xfrm>
            <a:off x="7015405" y="1841871"/>
            <a:ext cx="2228823" cy="4445582"/>
            <a:chOff x="296019" y="1757639"/>
            <a:chExt cx="2228823" cy="4445582"/>
          </a:xfrm>
        </p:grpSpPr>
        <p:pic>
          <p:nvPicPr>
            <p:cNvPr id="21" name="그림 20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4256" t="28225" r="16806" b="66093"/>
            <a:stretch/>
          </p:blipFill>
          <p:spPr>
            <a:xfrm>
              <a:off x="296019" y="1991476"/>
              <a:ext cx="2156579" cy="224286"/>
            </a:xfrm>
            <a:prstGeom prst="rect">
              <a:avLst/>
            </a:prstGeom>
            <a:effectLst/>
          </p:spPr>
        </p:pic>
        <p:sp>
          <p:nvSpPr>
            <p:cNvPr id="24" name="TextBox 23"/>
            <p:cNvSpPr txBox="1"/>
            <p:nvPr/>
          </p:nvSpPr>
          <p:spPr>
            <a:xfrm>
              <a:off x="476519" y="1757639"/>
              <a:ext cx="1476972" cy="327013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>
                <a:lnSpc>
                  <a:spcPts val="1800"/>
                </a:lnSpc>
              </a:pPr>
              <a:r>
                <a:rPr lang="ko-KR" altLang="en-US" sz="1600" b="1" spc="-50" dirty="0" err="1">
                  <a:ln>
                    <a:solidFill>
                      <a:schemeClr val="accent5">
                        <a:alpha val="10000"/>
                      </a:schemeClr>
                    </a:solidFill>
                  </a:ln>
                  <a:solidFill>
                    <a:srgbClr val="003300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  <a:cs typeface="Poppins Light" panose="02000000000000000000" pitchFamily="2" charset="0"/>
                </a:rPr>
                <a:t>교육지원청</a:t>
              </a:r>
              <a:r>
                <a:rPr lang="ko-KR" altLang="en-US" sz="1600" b="1" spc="-50" dirty="0">
                  <a:ln>
                    <a:solidFill>
                      <a:schemeClr val="accent5">
                        <a:alpha val="10000"/>
                      </a:schemeClr>
                    </a:solidFill>
                  </a:ln>
                  <a:solidFill>
                    <a:srgbClr val="003300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  <a:cs typeface="Poppins Light" panose="02000000000000000000" pitchFamily="2" charset="0"/>
                </a:rPr>
                <a:t> 메뉴</a:t>
              </a:r>
              <a:endParaRPr lang="en-US" altLang="ko-KR" sz="1600" b="1" spc="-50" dirty="0">
                <a:ln>
                  <a:solidFill>
                    <a:schemeClr val="accent5">
                      <a:alpha val="10000"/>
                    </a:schemeClr>
                  </a:solidFill>
                </a:ln>
                <a:solidFill>
                  <a:srgbClr val="0033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Poppins Light" panose="02000000000000000000" pitchFamily="2" charset="0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505094" y="2117487"/>
              <a:ext cx="2019748" cy="4085734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ko-KR" altLang="en-US" sz="1200" b="1" spc="-50" dirty="0">
                  <a:ln>
                    <a:solidFill>
                      <a:schemeClr val="accent5">
                        <a:alpha val="1000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  <a:cs typeface="Poppins Light" panose="02000000000000000000" pitchFamily="2" charset="0"/>
                </a:rPr>
                <a:t>자료관리</a:t>
              </a:r>
              <a:endParaRPr lang="en-US" altLang="ko-KR" sz="1100" b="1" spc="-50" dirty="0">
                <a:ln>
                  <a:solidFill>
                    <a:schemeClr val="accent5">
                      <a:alpha val="1000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Poppins Light" panose="02000000000000000000" pitchFamily="2" charset="0"/>
              </a:endParaRPr>
            </a:p>
            <a:p>
              <a:pPr marL="130175" indent="-130175">
                <a:lnSpc>
                  <a:spcPct val="140000"/>
                </a:lnSpc>
                <a:buFontTx/>
                <a:buChar char="-"/>
              </a:pPr>
              <a:r>
                <a:rPr lang="ko-KR" altLang="en-US" sz="1050" spc="-50" dirty="0">
                  <a:ln>
                    <a:solidFill>
                      <a:schemeClr val="accent5">
                        <a:alpha val="10000"/>
                      </a:schemeClr>
                    </a:solidFill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  <a:cs typeface="Poppins Light" panose="02000000000000000000" pitchFamily="2" charset="0"/>
                </a:rPr>
                <a:t>공지사항관리</a:t>
              </a:r>
              <a:endParaRPr lang="en-US" altLang="ko-KR" sz="1050" spc="-50" dirty="0">
                <a:ln>
                  <a:solidFill>
                    <a:schemeClr val="accent5">
                      <a:alpha val="10000"/>
                    </a:schemeClr>
                  </a:solidFill>
                </a:ln>
                <a:solidFill>
                  <a:schemeClr val="tx1">
                    <a:lumMod val="50000"/>
                    <a:lumOff val="50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Poppins Light" panose="02000000000000000000" pitchFamily="2" charset="0"/>
              </a:endParaRPr>
            </a:p>
            <a:p>
              <a:pPr marL="130175" indent="-130175">
                <a:lnSpc>
                  <a:spcPct val="140000"/>
                </a:lnSpc>
                <a:buFontTx/>
                <a:buChar char="-"/>
              </a:pPr>
              <a:r>
                <a:rPr lang="ko-KR" altLang="en-US" sz="1050" spc="-50" dirty="0" err="1">
                  <a:ln>
                    <a:solidFill>
                      <a:schemeClr val="accent5">
                        <a:alpha val="10000"/>
                      </a:schemeClr>
                    </a:solidFill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  <a:cs typeface="Poppins Light" panose="02000000000000000000" pitchFamily="2" charset="0"/>
                </a:rPr>
                <a:t>검사지조회</a:t>
              </a:r>
              <a:endParaRPr lang="en-US" altLang="ko-KR" sz="1050" spc="-50" dirty="0">
                <a:ln>
                  <a:solidFill>
                    <a:schemeClr val="accent5">
                      <a:alpha val="10000"/>
                    </a:schemeClr>
                  </a:solidFill>
                </a:ln>
                <a:solidFill>
                  <a:schemeClr val="tx1">
                    <a:lumMod val="50000"/>
                    <a:lumOff val="50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Poppins Light" panose="02000000000000000000" pitchFamily="2" charset="0"/>
              </a:endParaRPr>
            </a:p>
            <a:p>
              <a:pPr lvl="0">
                <a:lnSpc>
                  <a:spcPct val="140000"/>
                </a:lnSpc>
                <a:spcBef>
                  <a:spcPts val="300"/>
                </a:spcBef>
              </a:pPr>
              <a:r>
                <a:rPr lang="ko-KR" altLang="en-US" sz="1200" b="1" spc="-50" dirty="0">
                  <a:ln>
                    <a:solidFill>
                      <a:srgbClr val="4472C4">
                        <a:alpha val="10000"/>
                      </a:srgbClr>
                    </a:solidFill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  <a:cs typeface="Poppins Light" panose="02000000000000000000" pitchFamily="2" charset="0"/>
                </a:rPr>
                <a:t>기본사항관리</a:t>
              </a:r>
              <a:endParaRPr lang="en-US" altLang="ko-KR" sz="1100" b="1" spc="-50" dirty="0">
                <a:ln>
                  <a:solidFill>
                    <a:srgbClr val="4472C4">
                      <a:alpha val="10000"/>
                    </a:srgb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Poppins Light" panose="02000000000000000000" pitchFamily="2" charset="0"/>
              </a:endParaRPr>
            </a:p>
            <a:p>
              <a:pPr marL="130175" lvl="0" indent="-130175">
                <a:lnSpc>
                  <a:spcPct val="140000"/>
                </a:lnSpc>
                <a:buFontTx/>
                <a:buChar char="-"/>
              </a:pPr>
              <a:r>
                <a:rPr lang="ko-KR" altLang="en-US" sz="1050" spc="-50" dirty="0">
                  <a:ln>
                    <a:solidFill>
                      <a:srgbClr val="4472C4">
                        <a:alpha val="10000"/>
                      </a:srgbClr>
                    </a:solidFill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  <a:cs typeface="Poppins Light" panose="02000000000000000000" pitchFamily="2" charset="0"/>
                </a:rPr>
                <a:t>대상학교조회</a:t>
              </a:r>
              <a:endParaRPr lang="en-US" altLang="ko-KR" sz="1050" spc="-50" dirty="0">
                <a:ln>
                  <a:solidFill>
                    <a:srgbClr val="4472C4">
                      <a:alpha val="10000"/>
                    </a:srgbClr>
                  </a:solidFill>
                </a:ln>
                <a:solidFill>
                  <a:prstClr val="black">
                    <a:lumMod val="50000"/>
                    <a:lumOff val="50000"/>
                  </a:prst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Poppins Light" panose="02000000000000000000" pitchFamily="2" charset="0"/>
              </a:endParaRPr>
            </a:p>
            <a:p>
              <a:pPr marL="130175" lvl="0" indent="-130175">
                <a:lnSpc>
                  <a:spcPct val="140000"/>
                </a:lnSpc>
                <a:buFontTx/>
                <a:buChar char="-"/>
              </a:pPr>
              <a:r>
                <a:rPr lang="ko-KR" altLang="en-US" sz="1050" spc="-50" dirty="0">
                  <a:ln>
                    <a:solidFill>
                      <a:srgbClr val="4472C4">
                        <a:alpha val="10000"/>
                      </a:srgbClr>
                    </a:solidFill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  <a:cs typeface="Poppins Light" panose="02000000000000000000" pitchFamily="2" charset="0"/>
                </a:rPr>
                <a:t>온라인검사기간조회</a:t>
              </a:r>
              <a:endParaRPr lang="en-US" altLang="ko-KR" sz="1050" spc="-50" dirty="0">
                <a:ln>
                  <a:solidFill>
                    <a:srgbClr val="4472C4">
                      <a:alpha val="10000"/>
                    </a:srgbClr>
                  </a:solidFill>
                </a:ln>
                <a:solidFill>
                  <a:prstClr val="black">
                    <a:lumMod val="50000"/>
                    <a:lumOff val="50000"/>
                  </a:prst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Poppins Light" panose="02000000000000000000" pitchFamily="2" charset="0"/>
              </a:endParaRPr>
            </a:p>
            <a:p>
              <a:pPr lvl="0">
                <a:lnSpc>
                  <a:spcPct val="140000"/>
                </a:lnSpc>
                <a:spcBef>
                  <a:spcPts val="300"/>
                </a:spcBef>
              </a:pPr>
              <a:r>
                <a:rPr lang="ko-KR" altLang="en-US" sz="1200" b="1" spc="-50" dirty="0">
                  <a:ln>
                    <a:solidFill>
                      <a:srgbClr val="4472C4">
                        <a:alpha val="10000"/>
                      </a:srgbClr>
                    </a:solidFill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  <a:cs typeface="Poppins Light" panose="02000000000000000000" pitchFamily="2" charset="0"/>
                </a:rPr>
                <a:t>검사진행현황</a:t>
              </a:r>
              <a:endParaRPr lang="en-US" altLang="ko-KR" sz="1200" b="1" spc="-50" dirty="0">
                <a:ln>
                  <a:solidFill>
                    <a:srgbClr val="4472C4">
                      <a:alpha val="10000"/>
                    </a:srgb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Poppins Light" panose="02000000000000000000" pitchFamily="2" charset="0"/>
              </a:endParaRPr>
            </a:p>
            <a:p>
              <a:pPr marL="130175" lvl="0" indent="-130175">
                <a:lnSpc>
                  <a:spcPct val="140000"/>
                </a:lnSpc>
                <a:buFontTx/>
                <a:buChar char="-"/>
              </a:pPr>
              <a:r>
                <a:rPr lang="ko-KR" altLang="en-US" sz="1050" spc="-50" dirty="0" err="1">
                  <a:ln>
                    <a:solidFill>
                      <a:srgbClr val="4472C4">
                        <a:alpha val="10000"/>
                      </a:srgbClr>
                    </a:solidFill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  <a:cs typeface="Poppins Light" panose="02000000000000000000" pitchFamily="2" charset="0"/>
                </a:rPr>
                <a:t>학교급별검사참여현황</a:t>
              </a:r>
              <a:endParaRPr lang="en-US" altLang="ko-KR" sz="1050" spc="-50" dirty="0">
                <a:ln>
                  <a:solidFill>
                    <a:srgbClr val="4472C4">
                      <a:alpha val="10000"/>
                    </a:srgbClr>
                  </a:solidFill>
                </a:ln>
                <a:solidFill>
                  <a:prstClr val="black">
                    <a:lumMod val="50000"/>
                    <a:lumOff val="50000"/>
                  </a:prst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Poppins Light" panose="02000000000000000000" pitchFamily="2" charset="0"/>
              </a:endParaRPr>
            </a:p>
            <a:p>
              <a:pPr marL="130175" lvl="0" indent="-130175">
                <a:lnSpc>
                  <a:spcPct val="140000"/>
                </a:lnSpc>
                <a:buFontTx/>
                <a:buChar char="-"/>
              </a:pPr>
              <a:r>
                <a:rPr lang="ko-KR" altLang="en-US" sz="1050" spc="-50" dirty="0">
                  <a:ln>
                    <a:solidFill>
                      <a:srgbClr val="4472C4">
                        <a:alpha val="10000"/>
                      </a:srgbClr>
                    </a:solidFill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  <a:cs typeface="Poppins Light" panose="02000000000000000000" pitchFamily="2" charset="0"/>
                </a:rPr>
                <a:t>학교별검사참여율현황</a:t>
              </a:r>
              <a:endParaRPr lang="en-US" altLang="ko-KR" sz="1200" b="1" spc="-50" dirty="0">
                <a:ln>
                  <a:solidFill>
                    <a:srgbClr val="4472C4">
                      <a:alpha val="10000"/>
                    </a:srgb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Poppins Light" panose="02000000000000000000" pitchFamily="2" charset="0"/>
              </a:endParaRPr>
            </a:p>
            <a:p>
              <a:pPr lvl="0">
                <a:lnSpc>
                  <a:spcPct val="140000"/>
                </a:lnSpc>
                <a:spcBef>
                  <a:spcPts val="300"/>
                </a:spcBef>
              </a:pPr>
              <a:r>
                <a:rPr lang="ko-KR" altLang="en-US" sz="1200" b="1" spc="-50" dirty="0">
                  <a:ln>
                    <a:solidFill>
                      <a:srgbClr val="4472C4">
                        <a:alpha val="10000"/>
                      </a:srgbClr>
                    </a:solidFill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  <a:cs typeface="Poppins Light" panose="02000000000000000000" pitchFamily="2" charset="0"/>
                </a:rPr>
                <a:t>검사결과관리</a:t>
              </a:r>
            </a:p>
            <a:p>
              <a:pPr marL="130175" lvl="0" indent="-130175">
                <a:lnSpc>
                  <a:spcPct val="140000"/>
                </a:lnSpc>
                <a:buFontTx/>
                <a:buChar char="-"/>
              </a:pPr>
              <a:r>
                <a:rPr lang="ko-KR" altLang="en-US" sz="1050" spc="-50" dirty="0">
                  <a:ln>
                    <a:solidFill>
                      <a:srgbClr val="4472C4">
                        <a:alpha val="10000"/>
                      </a:srgbClr>
                    </a:solidFill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  <a:cs typeface="Poppins Light" panose="02000000000000000000" pitchFamily="2" charset="0"/>
                </a:rPr>
                <a:t>학교별검사결과마감현황</a:t>
              </a:r>
              <a:endParaRPr lang="en-US" altLang="ko-KR" sz="1050" spc="-50" dirty="0">
                <a:ln>
                  <a:solidFill>
                    <a:srgbClr val="4472C4">
                      <a:alpha val="10000"/>
                    </a:srgbClr>
                  </a:solidFill>
                </a:ln>
                <a:solidFill>
                  <a:prstClr val="black">
                    <a:lumMod val="50000"/>
                    <a:lumOff val="50000"/>
                  </a:prst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Poppins Light" panose="02000000000000000000" pitchFamily="2" charset="0"/>
              </a:endParaRPr>
            </a:p>
            <a:p>
              <a:pPr marL="130175" lvl="0" indent="-130175">
                <a:lnSpc>
                  <a:spcPct val="140000"/>
                </a:lnSpc>
                <a:buFontTx/>
                <a:buChar char="-"/>
              </a:pPr>
              <a:r>
                <a:rPr lang="ko-KR" altLang="en-US" sz="1050" spc="-50" dirty="0">
                  <a:ln>
                    <a:solidFill>
                      <a:srgbClr val="4472C4">
                        <a:alpha val="10000"/>
                      </a:srgbClr>
                    </a:solidFill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  <a:cs typeface="Poppins Light" panose="02000000000000000000" pitchFamily="2" charset="0"/>
                </a:rPr>
                <a:t>학교별검사결과조회</a:t>
              </a:r>
              <a:endParaRPr lang="en-US" altLang="ko-KR" sz="1050" spc="-50" dirty="0">
                <a:ln>
                  <a:solidFill>
                    <a:srgbClr val="4472C4">
                      <a:alpha val="10000"/>
                    </a:srgbClr>
                  </a:solidFill>
                </a:ln>
                <a:solidFill>
                  <a:prstClr val="black">
                    <a:lumMod val="50000"/>
                    <a:lumOff val="50000"/>
                  </a:prst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Poppins Light" panose="02000000000000000000" pitchFamily="2" charset="0"/>
              </a:endParaRPr>
            </a:p>
            <a:p>
              <a:pPr marL="130175" lvl="0" indent="-130175">
                <a:lnSpc>
                  <a:spcPct val="140000"/>
                </a:lnSpc>
                <a:buFontTx/>
                <a:buChar char="-"/>
              </a:pPr>
              <a:r>
                <a:rPr lang="ko-KR" altLang="en-US" sz="1050" spc="-50" dirty="0" err="1">
                  <a:ln>
                    <a:solidFill>
                      <a:srgbClr val="4472C4">
                        <a:alpha val="10000"/>
                      </a:srgbClr>
                    </a:solidFill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  <a:cs typeface="Poppins Light" panose="02000000000000000000" pitchFamily="2" charset="0"/>
                </a:rPr>
                <a:t>학교급별검사결과통계</a:t>
              </a:r>
              <a:endParaRPr lang="en-US" altLang="ko-KR" sz="1050" spc="-50" dirty="0">
                <a:ln>
                  <a:solidFill>
                    <a:srgbClr val="4472C4">
                      <a:alpha val="10000"/>
                    </a:srgbClr>
                  </a:solidFill>
                </a:ln>
                <a:solidFill>
                  <a:prstClr val="black">
                    <a:lumMod val="50000"/>
                    <a:lumOff val="50000"/>
                  </a:prst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Poppins Light" panose="02000000000000000000" pitchFamily="2" charset="0"/>
              </a:endParaRPr>
            </a:p>
            <a:p>
              <a:pPr marL="130175" lvl="0" indent="-130175">
                <a:lnSpc>
                  <a:spcPct val="140000"/>
                </a:lnSpc>
                <a:buFontTx/>
                <a:buChar char="-"/>
              </a:pPr>
              <a:r>
                <a:rPr lang="ko-KR" altLang="en-US" sz="1050" spc="-50" dirty="0" err="1">
                  <a:ln>
                    <a:solidFill>
                      <a:srgbClr val="4472C4">
                        <a:alpha val="10000"/>
                      </a:srgbClr>
                    </a:solidFill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  <a:cs typeface="Poppins Light" panose="02000000000000000000" pitchFamily="2" charset="0"/>
                </a:rPr>
                <a:t>학교별조치결과마감현황</a:t>
              </a:r>
              <a:endParaRPr lang="en-US" altLang="ko-KR" sz="1050" spc="-50" dirty="0">
                <a:ln>
                  <a:solidFill>
                    <a:srgbClr val="4472C4">
                      <a:alpha val="10000"/>
                    </a:srgbClr>
                  </a:solidFill>
                </a:ln>
                <a:solidFill>
                  <a:prstClr val="black">
                    <a:lumMod val="50000"/>
                    <a:lumOff val="50000"/>
                  </a:prst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Poppins Light" panose="02000000000000000000" pitchFamily="2" charset="0"/>
              </a:endParaRPr>
            </a:p>
            <a:p>
              <a:pPr marL="130175" lvl="0" indent="-130175">
                <a:lnSpc>
                  <a:spcPct val="140000"/>
                </a:lnSpc>
                <a:buFontTx/>
                <a:buChar char="-"/>
              </a:pPr>
              <a:r>
                <a:rPr lang="ko-KR" altLang="en-US" sz="1050" spc="-50" dirty="0">
                  <a:ln>
                    <a:solidFill>
                      <a:srgbClr val="4472C4">
                        <a:alpha val="10000"/>
                      </a:srgbClr>
                    </a:solidFill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  <a:cs typeface="Poppins Light" panose="02000000000000000000" pitchFamily="2" charset="0"/>
                </a:rPr>
                <a:t>학교별조치결과조회</a:t>
              </a:r>
              <a:endParaRPr lang="en-US" altLang="ko-KR" sz="1050" spc="-50" dirty="0">
                <a:ln>
                  <a:solidFill>
                    <a:srgbClr val="4472C4">
                      <a:alpha val="10000"/>
                    </a:srgbClr>
                  </a:solidFill>
                </a:ln>
                <a:solidFill>
                  <a:prstClr val="black">
                    <a:lumMod val="50000"/>
                    <a:lumOff val="50000"/>
                  </a:prst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Poppins Light" panose="02000000000000000000" pitchFamily="2" charset="0"/>
              </a:endParaRPr>
            </a:p>
            <a:p>
              <a:pPr marL="130175" lvl="0" indent="-130175">
                <a:lnSpc>
                  <a:spcPct val="140000"/>
                </a:lnSpc>
                <a:buFontTx/>
                <a:buChar char="-"/>
              </a:pPr>
              <a:r>
                <a:rPr lang="ko-KR" altLang="en-US" sz="1050" spc="-50" dirty="0" err="1">
                  <a:ln>
                    <a:solidFill>
                      <a:srgbClr val="4472C4">
                        <a:alpha val="10000"/>
                      </a:srgbClr>
                    </a:solidFill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  <a:cs typeface="Poppins Light" panose="02000000000000000000" pitchFamily="2" charset="0"/>
                </a:rPr>
                <a:t>학교급별조치결과통계</a:t>
              </a:r>
              <a:endParaRPr lang="en-US" altLang="ko-KR" sz="1050" spc="-50" dirty="0">
                <a:ln>
                  <a:solidFill>
                    <a:srgbClr val="4472C4">
                      <a:alpha val="10000"/>
                    </a:srgbClr>
                  </a:solidFill>
                </a:ln>
                <a:solidFill>
                  <a:prstClr val="black">
                    <a:lumMod val="50000"/>
                    <a:lumOff val="50000"/>
                  </a:prst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Poppins Light" panose="02000000000000000000" pitchFamily="2" charset="0"/>
              </a:endParaRPr>
            </a:p>
          </p:txBody>
        </p:sp>
      </p:grpSp>
      <p:sp>
        <p:nvSpPr>
          <p:cNvPr id="26" name="모서리가 둥근 직사각형 25">
            <a:extLst>
              <a:ext uri="{FF2B5EF4-FFF2-40B4-BE49-F238E27FC236}">
                <a16:creationId xmlns:a16="http://schemas.microsoft.com/office/drawing/2014/main" xmlns="" id="{A48839FD-54EA-214C-BE98-4BDD2DF3094C}"/>
              </a:ext>
            </a:extLst>
          </p:cNvPr>
          <p:cNvSpPr/>
          <p:nvPr/>
        </p:nvSpPr>
        <p:spPr>
          <a:xfrm>
            <a:off x="151038" y="773606"/>
            <a:ext cx="5388708" cy="532421"/>
          </a:xfrm>
          <a:prstGeom prst="roundRect">
            <a:avLst>
              <a:gd name="adj" fmla="val 50000"/>
            </a:avLst>
          </a:prstGeom>
          <a:solidFill>
            <a:schemeClr val="accent6">
              <a:lumMod val="20000"/>
              <a:lumOff val="8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0" lang="ko-KR" altLang="en-US" sz="2200" b="1" i="0" u="none" strike="noStrike" kern="1200" cap="none" spc="-100" normalizeH="0" baseline="0" noProof="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effectLst/>
                <a:uLnTx/>
                <a:uFillTx/>
                <a:latin typeface="나눔바른고딕" panose="020B0603020101020101" pitchFamily="50" charset="-127"/>
                <a:ea typeface="나눔바른고딕" panose="020B0603020101020101" pitchFamily="50" charset="-127"/>
                <a:cs typeface="+mn-cs"/>
              </a:rPr>
              <a:t>학생정서</a:t>
            </a:r>
            <a:r>
              <a:rPr kumimoji="0" lang="ko-KR" altLang="en-US" sz="2200" b="1" i="0" u="none" strike="noStrike" kern="1200" cap="none" spc="-100" normalizeH="0" baseline="0" noProof="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∙</a:t>
            </a:r>
            <a:r>
              <a:rPr kumimoji="0" lang="ko-KR" altLang="en-US" sz="2200" b="1" i="0" u="none" strike="noStrike" kern="1200" cap="none" spc="-100" normalizeH="0" baseline="0" noProof="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effectLst/>
                <a:uLnTx/>
                <a:uFillTx/>
                <a:latin typeface="나눔바른고딕" panose="020B0603020101020101" pitchFamily="50" charset="-127"/>
                <a:ea typeface="나눔바른고딕" panose="020B0603020101020101" pitchFamily="50" charset="-127"/>
                <a:cs typeface="+mn-cs"/>
              </a:rPr>
              <a:t>행동특성검사 </a:t>
            </a:r>
            <a:r>
              <a:rPr lang="ko-KR" altLang="en-US" sz="2200" b="1" spc="-1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메뉴 구성</a:t>
            </a:r>
            <a:r>
              <a:rPr lang="en-US" altLang="ko-KR" sz="2200" b="1" spc="-1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(1/2)</a:t>
            </a:r>
            <a:endParaRPr kumimoji="1" lang="x-none" altLang="en-US" sz="2200" dirty="0">
              <a:solidFill>
                <a:srgbClr val="0066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3961887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TextBox 4">
            <a:extLst>
              <a:ext uri="{FF2B5EF4-FFF2-40B4-BE49-F238E27FC236}">
                <a16:creationId xmlns:a16="http://schemas.microsoft.com/office/drawing/2014/main" xmlns="" id="{B2A2134E-34A5-422C-8D66-092F6558A4F0}"/>
              </a:ext>
            </a:extLst>
          </p:cNvPr>
          <p:cNvSpPr txBox="1"/>
          <p:nvPr/>
        </p:nvSpPr>
        <p:spPr>
          <a:xfrm>
            <a:off x="96327" y="39171"/>
            <a:ext cx="51569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000" b="1" spc="-7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학교 주요 업무처리 방법</a:t>
            </a:r>
          </a:p>
        </p:txBody>
      </p:sp>
      <p:sp>
        <p:nvSpPr>
          <p:cNvPr id="39" name="모서리가 둥근 직사각형 38">
            <a:extLst>
              <a:ext uri="{FF2B5EF4-FFF2-40B4-BE49-F238E27FC236}">
                <a16:creationId xmlns:a16="http://schemas.microsoft.com/office/drawing/2014/main" xmlns="" id="{A48839FD-54EA-214C-BE98-4BDD2DF3094C}"/>
              </a:ext>
            </a:extLst>
          </p:cNvPr>
          <p:cNvSpPr/>
          <p:nvPr/>
        </p:nvSpPr>
        <p:spPr>
          <a:xfrm>
            <a:off x="163006" y="802347"/>
            <a:ext cx="3637470" cy="669006"/>
          </a:xfrm>
          <a:prstGeom prst="roundRect">
            <a:avLst>
              <a:gd name="adj" fmla="val 50000"/>
            </a:avLst>
          </a:prstGeom>
          <a:solidFill>
            <a:srgbClr val="E2F0D9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3. </a:t>
            </a:r>
            <a:r>
              <a:rPr lang="ko-KR" altLang="en-US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학교 </a:t>
            </a:r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– </a:t>
            </a:r>
            <a:r>
              <a:rPr lang="ko-KR" altLang="en-US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검사진행현황</a:t>
            </a:r>
            <a:endParaRPr lang="en-US" altLang="ko-KR" sz="1400" b="1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66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r>
              <a:rPr lang="en-US" altLang="ko-KR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3.2. </a:t>
            </a:r>
            <a:r>
              <a:rPr lang="ko-KR" altLang="en-US" b="1" dirty="0" err="1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반별참여현황조회</a:t>
            </a:r>
            <a:endParaRPr lang="ko-KR" altLang="en-US" b="1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66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5595" y="1780858"/>
            <a:ext cx="9273418" cy="3960000"/>
          </a:xfrm>
          <a:prstGeom prst="rect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</a:ln>
        </p:spPr>
      </p:pic>
      <p:sp>
        <p:nvSpPr>
          <p:cNvPr id="5" name="직사각형 4">
            <a:extLst>
              <a:ext uri="{FF2B5EF4-FFF2-40B4-BE49-F238E27FC236}">
                <a16:creationId xmlns:a16="http://schemas.microsoft.com/office/drawing/2014/main" xmlns="" id="{7E13B21E-D9E5-4BE6-AB9C-ADCDEF6AE8BD}"/>
              </a:ext>
            </a:extLst>
          </p:cNvPr>
          <p:cNvSpPr/>
          <p:nvPr/>
        </p:nvSpPr>
        <p:spPr>
          <a:xfrm>
            <a:off x="380274" y="5928040"/>
            <a:ext cx="7895589" cy="203133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000">
              <a:lnSpc>
                <a:spcPct val="120000"/>
              </a:lnSpc>
            </a:pPr>
            <a:r>
              <a:rPr lang="ko-KR" altLang="en-US" sz="1100" b="1" spc="-90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①  반별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참여여부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(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참여일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)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을 조회함</a:t>
            </a:r>
            <a:endParaRPr lang="en-US" altLang="ko-KR" sz="1100" b="1" dirty="0">
              <a:ln>
                <a:solidFill>
                  <a:schemeClr val="tx1">
                    <a:lumMod val="85000"/>
                    <a:lumOff val="15000"/>
                    <a:alpha val="0"/>
                  </a:schemeClr>
                </a:solidFill>
              </a:ln>
              <a:solidFill>
                <a:srgbClr val="FD5312"/>
              </a:solidFill>
              <a:latin typeface="나눔바른고딕" panose="020B0600000101010101" charset="-127"/>
              <a:ea typeface="나눔바른고딕" panose="020B0600000101010101" charset="-127"/>
            </a:endParaRPr>
          </a:p>
        </p:txBody>
      </p:sp>
      <p:sp>
        <p:nvSpPr>
          <p:cNvPr id="6" name="직사각형 5"/>
          <p:cNvSpPr/>
          <p:nvPr/>
        </p:nvSpPr>
        <p:spPr>
          <a:xfrm>
            <a:off x="1602075" y="2812930"/>
            <a:ext cx="7941973" cy="754863"/>
          </a:xfrm>
          <a:prstGeom prst="rect">
            <a:avLst/>
          </a:prstGeom>
          <a:noFill/>
          <a:ln w="25400">
            <a:solidFill>
              <a:srgbClr val="FD531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타원 6"/>
          <p:cNvSpPr/>
          <p:nvPr/>
        </p:nvSpPr>
        <p:spPr>
          <a:xfrm>
            <a:off x="1465670" y="2721490"/>
            <a:ext cx="182880" cy="138078"/>
          </a:xfrm>
          <a:prstGeom prst="ellipse">
            <a:avLst/>
          </a:prstGeom>
          <a:solidFill>
            <a:srgbClr val="FD5312"/>
          </a:solidFill>
          <a:ln w="25400">
            <a:solidFill>
              <a:srgbClr val="FD531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b="1" dirty="0">
                <a:latin typeface="+mn-ea"/>
              </a:rPr>
              <a:t>1</a:t>
            </a:r>
            <a:endParaRPr lang="ko-KR" altLang="en-US" sz="1100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604764396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0162" y="1780858"/>
            <a:ext cx="9273418" cy="3960000"/>
          </a:xfrm>
          <a:prstGeom prst="rect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</a:ln>
        </p:spPr>
      </p:pic>
      <p:sp>
        <p:nvSpPr>
          <p:cNvPr id="93" name="TextBox 4">
            <a:extLst>
              <a:ext uri="{FF2B5EF4-FFF2-40B4-BE49-F238E27FC236}">
                <a16:creationId xmlns:a16="http://schemas.microsoft.com/office/drawing/2014/main" xmlns="" id="{B2A2134E-34A5-422C-8D66-092F6558A4F0}"/>
              </a:ext>
            </a:extLst>
          </p:cNvPr>
          <p:cNvSpPr txBox="1"/>
          <p:nvPr/>
        </p:nvSpPr>
        <p:spPr>
          <a:xfrm>
            <a:off x="96327" y="39171"/>
            <a:ext cx="51569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000" b="1" spc="-7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학교 주요 업무처리 방법</a:t>
            </a:r>
          </a:p>
        </p:txBody>
      </p:sp>
      <p:sp>
        <p:nvSpPr>
          <p:cNvPr id="15" name="모서리가 둥근 직사각형 14">
            <a:extLst>
              <a:ext uri="{FF2B5EF4-FFF2-40B4-BE49-F238E27FC236}">
                <a16:creationId xmlns:a16="http://schemas.microsoft.com/office/drawing/2014/main" xmlns="" id="{A48839FD-54EA-214C-BE98-4BDD2DF3094C}"/>
              </a:ext>
            </a:extLst>
          </p:cNvPr>
          <p:cNvSpPr/>
          <p:nvPr/>
        </p:nvSpPr>
        <p:spPr>
          <a:xfrm>
            <a:off x="163006" y="802347"/>
            <a:ext cx="3637470" cy="669006"/>
          </a:xfrm>
          <a:prstGeom prst="roundRect">
            <a:avLst>
              <a:gd name="adj" fmla="val 50000"/>
            </a:avLst>
          </a:prstGeom>
          <a:solidFill>
            <a:srgbClr val="E2F0D9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3. </a:t>
            </a:r>
            <a:r>
              <a:rPr lang="ko-KR" altLang="en-US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학교 </a:t>
            </a:r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– </a:t>
            </a:r>
            <a:r>
              <a:rPr lang="ko-KR" altLang="en-US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검사진행현황</a:t>
            </a:r>
            <a:endParaRPr lang="en-US" altLang="ko-KR" sz="1400" b="1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66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r>
              <a:rPr lang="en-US" altLang="ko-KR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3.3. </a:t>
            </a:r>
            <a:r>
              <a:rPr lang="ko-KR" altLang="en-US" b="1" dirty="0" err="1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검사및</a:t>
            </a:r>
            <a:r>
              <a:rPr lang="en-US" altLang="ko-KR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2</a:t>
            </a:r>
            <a:r>
              <a:rPr lang="ko-KR" altLang="en-US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차조치일자관리</a:t>
            </a:r>
            <a:r>
              <a:rPr lang="en-US" altLang="ko-KR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(1/4)</a:t>
            </a:r>
            <a:endParaRPr lang="ko-KR" altLang="en-US" b="1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66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7" name="직사각형 6"/>
          <p:cNvSpPr/>
          <p:nvPr/>
        </p:nvSpPr>
        <p:spPr>
          <a:xfrm>
            <a:off x="4486455" y="3556474"/>
            <a:ext cx="2164535" cy="214488"/>
          </a:xfrm>
          <a:prstGeom prst="rect">
            <a:avLst/>
          </a:prstGeom>
          <a:noFill/>
          <a:ln w="25400">
            <a:solidFill>
              <a:srgbClr val="FD531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타원 7"/>
          <p:cNvSpPr/>
          <p:nvPr/>
        </p:nvSpPr>
        <p:spPr>
          <a:xfrm>
            <a:off x="4399776" y="3444379"/>
            <a:ext cx="179145" cy="182880"/>
          </a:xfrm>
          <a:prstGeom prst="ellipse">
            <a:avLst/>
          </a:prstGeom>
          <a:solidFill>
            <a:srgbClr val="FD5312"/>
          </a:solidFill>
          <a:ln w="25400">
            <a:solidFill>
              <a:srgbClr val="FD531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b="1" dirty="0">
                <a:latin typeface="+mn-ea"/>
              </a:rPr>
              <a:t>1</a:t>
            </a:r>
            <a:endParaRPr lang="ko-KR" altLang="en-US" sz="1100" b="1" dirty="0">
              <a:latin typeface="+mn-ea"/>
            </a:endParaRPr>
          </a:p>
        </p:txBody>
      </p:sp>
      <p:sp>
        <p:nvSpPr>
          <p:cNvPr id="11" name="직사각형 10">
            <a:extLst>
              <a:ext uri="{FF2B5EF4-FFF2-40B4-BE49-F238E27FC236}">
                <a16:creationId xmlns:a16="http://schemas.microsoft.com/office/drawing/2014/main" xmlns="" id="{7E13B21E-D9E5-4BE6-AB9C-ADCDEF6AE8BD}"/>
              </a:ext>
            </a:extLst>
          </p:cNvPr>
          <p:cNvSpPr/>
          <p:nvPr/>
        </p:nvSpPr>
        <p:spPr>
          <a:xfrm>
            <a:off x="320162" y="5948796"/>
            <a:ext cx="7895589" cy="203133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000">
              <a:lnSpc>
                <a:spcPct val="120000"/>
              </a:lnSpc>
            </a:pPr>
            <a:r>
              <a:rPr lang="ko-KR" altLang="en-US" sz="1100" b="1" spc="-90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+mn-ea"/>
              </a:rPr>
              <a:t>①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전입학생의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경우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전입일자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및 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전출교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학생정서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·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행동특성검사 여부가 표시됨</a:t>
            </a:r>
            <a:endParaRPr lang="en-US" altLang="ko-KR" sz="1100" b="1" dirty="0">
              <a:ln>
                <a:solidFill>
                  <a:schemeClr val="tx1">
                    <a:lumMod val="85000"/>
                    <a:lumOff val="15000"/>
                    <a:alpha val="0"/>
                  </a:schemeClr>
                </a:solidFill>
              </a:ln>
              <a:solidFill>
                <a:srgbClr val="FD5312"/>
              </a:solidFill>
              <a:latin typeface="나눔바른고딕" panose="020B0600000101010101" charset="-127"/>
              <a:ea typeface="나눔바른고딕" panose="020B0600000101010101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814500426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5595" y="1780316"/>
            <a:ext cx="9273418" cy="3960000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</p:pic>
      <p:sp>
        <p:nvSpPr>
          <p:cNvPr id="93" name="TextBox 4">
            <a:extLst>
              <a:ext uri="{FF2B5EF4-FFF2-40B4-BE49-F238E27FC236}">
                <a16:creationId xmlns:a16="http://schemas.microsoft.com/office/drawing/2014/main" xmlns="" id="{B2A2134E-34A5-422C-8D66-092F6558A4F0}"/>
              </a:ext>
            </a:extLst>
          </p:cNvPr>
          <p:cNvSpPr txBox="1"/>
          <p:nvPr/>
        </p:nvSpPr>
        <p:spPr>
          <a:xfrm>
            <a:off x="96327" y="39171"/>
            <a:ext cx="51569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000" b="1" spc="-7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학교 주요 업무처리 방법</a:t>
            </a:r>
          </a:p>
        </p:txBody>
      </p:sp>
      <p:sp>
        <p:nvSpPr>
          <p:cNvPr id="15" name="모서리가 둥근 직사각형 14">
            <a:extLst>
              <a:ext uri="{FF2B5EF4-FFF2-40B4-BE49-F238E27FC236}">
                <a16:creationId xmlns:a16="http://schemas.microsoft.com/office/drawing/2014/main" xmlns="" id="{A48839FD-54EA-214C-BE98-4BDD2DF3094C}"/>
              </a:ext>
            </a:extLst>
          </p:cNvPr>
          <p:cNvSpPr/>
          <p:nvPr/>
        </p:nvSpPr>
        <p:spPr>
          <a:xfrm>
            <a:off x="163006" y="802347"/>
            <a:ext cx="3637470" cy="669006"/>
          </a:xfrm>
          <a:prstGeom prst="roundRect">
            <a:avLst>
              <a:gd name="adj" fmla="val 50000"/>
            </a:avLst>
          </a:prstGeom>
          <a:solidFill>
            <a:srgbClr val="E2F0D9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3. </a:t>
            </a:r>
            <a:r>
              <a:rPr lang="ko-KR" altLang="en-US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학교 </a:t>
            </a:r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– </a:t>
            </a:r>
            <a:r>
              <a:rPr lang="ko-KR" altLang="en-US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검사진행현황</a:t>
            </a:r>
            <a:endParaRPr lang="en-US" altLang="ko-KR" sz="1400" b="1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66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r>
              <a:rPr lang="en-US" altLang="ko-KR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3.3. </a:t>
            </a:r>
            <a:r>
              <a:rPr lang="ko-KR" altLang="en-US" b="1" dirty="0" err="1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검사및</a:t>
            </a:r>
            <a:r>
              <a:rPr lang="en-US" altLang="ko-KR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2</a:t>
            </a:r>
            <a:r>
              <a:rPr lang="ko-KR" altLang="en-US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차조치일자관리</a:t>
            </a:r>
            <a:r>
              <a:rPr lang="en-US" altLang="ko-KR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(2/4)</a:t>
            </a:r>
            <a:endParaRPr lang="ko-KR" altLang="en-US" b="1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66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14" name="직사각형 13"/>
          <p:cNvSpPr/>
          <p:nvPr/>
        </p:nvSpPr>
        <p:spPr>
          <a:xfrm>
            <a:off x="8832762" y="3751427"/>
            <a:ext cx="689197" cy="180000"/>
          </a:xfrm>
          <a:prstGeom prst="rect">
            <a:avLst/>
          </a:prstGeom>
          <a:noFill/>
          <a:ln w="25400">
            <a:solidFill>
              <a:srgbClr val="FD531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타원 15"/>
          <p:cNvSpPr/>
          <p:nvPr/>
        </p:nvSpPr>
        <p:spPr>
          <a:xfrm>
            <a:off x="9473160" y="3691738"/>
            <a:ext cx="182880" cy="182880"/>
          </a:xfrm>
          <a:prstGeom prst="ellipse">
            <a:avLst/>
          </a:prstGeom>
          <a:solidFill>
            <a:srgbClr val="FD5312"/>
          </a:solidFill>
          <a:ln w="25400">
            <a:solidFill>
              <a:srgbClr val="FD531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b="1" dirty="0">
                <a:latin typeface="+mn-ea"/>
              </a:rPr>
              <a:t>4</a:t>
            </a:r>
            <a:endParaRPr lang="ko-KR" altLang="en-US" sz="1100" b="1" dirty="0">
              <a:latin typeface="+mn-ea"/>
            </a:endParaRP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81071" y="3765543"/>
            <a:ext cx="678859" cy="600717"/>
          </a:xfrm>
          <a:prstGeom prst="rect">
            <a:avLst/>
          </a:prstGeom>
        </p:spPr>
      </p:pic>
      <p:sp>
        <p:nvSpPr>
          <p:cNvPr id="18" name="직사각형 17"/>
          <p:cNvSpPr/>
          <p:nvPr/>
        </p:nvSpPr>
        <p:spPr>
          <a:xfrm>
            <a:off x="8122033" y="3756028"/>
            <a:ext cx="671264" cy="488312"/>
          </a:xfrm>
          <a:prstGeom prst="rect">
            <a:avLst/>
          </a:prstGeom>
          <a:noFill/>
          <a:ln w="25400">
            <a:solidFill>
              <a:srgbClr val="FD531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3" name="타원 22"/>
          <p:cNvSpPr/>
          <p:nvPr/>
        </p:nvSpPr>
        <p:spPr>
          <a:xfrm>
            <a:off x="8032455" y="3691736"/>
            <a:ext cx="182880" cy="182880"/>
          </a:xfrm>
          <a:prstGeom prst="ellipse">
            <a:avLst/>
          </a:prstGeom>
          <a:solidFill>
            <a:srgbClr val="FD5312"/>
          </a:solidFill>
          <a:ln w="25400">
            <a:solidFill>
              <a:srgbClr val="FD531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b="1" dirty="0">
                <a:latin typeface="+mn-ea"/>
              </a:rPr>
              <a:t>3</a:t>
            </a:r>
            <a:endParaRPr lang="ko-KR" altLang="en-US" sz="1100" b="1" dirty="0">
              <a:latin typeface="+mn-ea"/>
            </a:endParaRPr>
          </a:p>
        </p:txBody>
      </p:sp>
      <p:sp>
        <p:nvSpPr>
          <p:cNvPr id="20" name="직사각형 19"/>
          <p:cNvSpPr/>
          <p:nvPr/>
        </p:nvSpPr>
        <p:spPr>
          <a:xfrm>
            <a:off x="6684382" y="3758410"/>
            <a:ext cx="666579" cy="616733"/>
          </a:xfrm>
          <a:prstGeom prst="rect">
            <a:avLst/>
          </a:prstGeom>
          <a:noFill/>
          <a:ln w="25400">
            <a:solidFill>
              <a:srgbClr val="FD531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" name="타원 20"/>
          <p:cNvSpPr/>
          <p:nvPr/>
        </p:nvSpPr>
        <p:spPr>
          <a:xfrm>
            <a:off x="6592942" y="3676496"/>
            <a:ext cx="182880" cy="182880"/>
          </a:xfrm>
          <a:prstGeom prst="ellipse">
            <a:avLst/>
          </a:prstGeom>
          <a:solidFill>
            <a:srgbClr val="FD5312"/>
          </a:solidFill>
          <a:ln w="25400">
            <a:solidFill>
              <a:srgbClr val="FD531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b="1" dirty="0">
                <a:latin typeface="+mn-ea"/>
              </a:rPr>
              <a:t>2</a:t>
            </a:r>
            <a:endParaRPr lang="ko-KR" altLang="en-US" sz="1100" b="1" dirty="0">
              <a:latin typeface="+mn-ea"/>
            </a:endParaRPr>
          </a:p>
        </p:txBody>
      </p:sp>
      <p:sp>
        <p:nvSpPr>
          <p:cNvPr id="13" name="직사각형 12">
            <a:extLst>
              <a:ext uri="{FF2B5EF4-FFF2-40B4-BE49-F238E27FC236}">
                <a16:creationId xmlns:a16="http://schemas.microsoft.com/office/drawing/2014/main" xmlns="" id="{7E13B21E-D9E5-4BE6-AB9C-ADCDEF6AE8BD}"/>
              </a:ext>
            </a:extLst>
          </p:cNvPr>
          <p:cNvSpPr/>
          <p:nvPr/>
        </p:nvSpPr>
        <p:spPr>
          <a:xfrm>
            <a:off x="319746" y="5859843"/>
            <a:ext cx="7895589" cy="609398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000">
              <a:lnSpc>
                <a:spcPct val="120000"/>
              </a:lnSpc>
            </a:pP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② 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1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차검사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미실시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학생에 대해 검사거부여부를 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미실시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또는 검사거부로 선택함</a:t>
            </a:r>
            <a:endParaRPr lang="en-US" altLang="ko-KR" sz="1100" b="1" dirty="0">
              <a:ln>
                <a:solidFill>
                  <a:schemeClr val="tx1">
                    <a:lumMod val="85000"/>
                    <a:lumOff val="15000"/>
                    <a:alpha val="0"/>
                  </a:schemeClr>
                </a:solidFill>
              </a:ln>
              <a:solidFill>
                <a:srgbClr val="FD5312"/>
              </a:solidFill>
              <a:latin typeface="나눔바른고딕" panose="020B0600000101010101" charset="-127"/>
              <a:ea typeface="나눔바른고딕" panose="020B0600000101010101" charset="-127"/>
            </a:endParaRPr>
          </a:p>
          <a:p>
            <a:pPr marL="36000">
              <a:lnSpc>
                <a:spcPct val="120000"/>
              </a:lnSpc>
            </a:pP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③ 상담을 통하여 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관심군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여부가 최종 확인되었을 경우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관심군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여부를  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O, X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로 선택함</a:t>
            </a:r>
            <a:endParaRPr lang="en-US" altLang="ko-KR" sz="1100" b="1" dirty="0">
              <a:ln>
                <a:solidFill>
                  <a:schemeClr val="tx1">
                    <a:lumMod val="85000"/>
                    <a:lumOff val="15000"/>
                    <a:alpha val="0"/>
                  </a:schemeClr>
                </a:solidFill>
              </a:ln>
              <a:solidFill>
                <a:srgbClr val="FD5312"/>
              </a:solidFill>
              <a:latin typeface="나눔바른고딕" panose="020B0600000101010101" charset="-127"/>
              <a:ea typeface="나눔바른고딕" panose="020B0600000101010101" charset="-127"/>
            </a:endParaRPr>
          </a:p>
          <a:p>
            <a:pPr marL="36000">
              <a:lnSpc>
                <a:spcPct val="120000"/>
              </a:lnSpc>
            </a:pP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④ 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관심군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학생을 조치한 날짜를 전문기관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2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차조치일자에 입력하고 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[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저장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] 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버튼을 클릭함</a:t>
            </a:r>
            <a:endParaRPr lang="en-US" altLang="ko-KR" sz="1100" b="1" dirty="0">
              <a:ln>
                <a:solidFill>
                  <a:schemeClr val="tx1">
                    <a:lumMod val="85000"/>
                    <a:lumOff val="15000"/>
                    <a:alpha val="0"/>
                  </a:schemeClr>
                </a:solidFill>
              </a:ln>
              <a:solidFill>
                <a:srgbClr val="FD5312"/>
              </a:solidFill>
              <a:latin typeface="나눔바른고딕" panose="020B0600000101010101" charset="-127"/>
              <a:ea typeface="나눔바른고딕" panose="020B0600000101010101" charset="-127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9339943" y="3022500"/>
            <a:ext cx="226064" cy="137080"/>
          </a:xfrm>
          <a:prstGeom prst="rect">
            <a:avLst/>
          </a:prstGeom>
          <a:noFill/>
          <a:ln w="25400">
            <a:solidFill>
              <a:srgbClr val="FD531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23070121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그림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0162" y="1781079"/>
            <a:ext cx="9273418" cy="3960000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</p:pic>
      <p:sp>
        <p:nvSpPr>
          <p:cNvPr id="93" name="TextBox 4">
            <a:extLst>
              <a:ext uri="{FF2B5EF4-FFF2-40B4-BE49-F238E27FC236}">
                <a16:creationId xmlns:a16="http://schemas.microsoft.com/office/drawing/2014/main" xmlns="" id="{B2A2134E-34A5-422C-8D66-092F6558A4F0}"/>
              </a:ext>
            </a:extLst>
          </p:cNvPr>
          <p:cNvSpPr txBox="1"/>
          <p:nvPr/>
        </p:nvSpPr>
        <p:spPr>
          <a:xfrm>
            <a:off x="96327" y="39171"/>
            <a:ext cx="51569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000" b="1" spc="-7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학교 주요 업무처리 방법</a:t>
            </a:r>
          </a:p>
        </p:txBody>
      </p:sp>
      <p:sp>
        <p:nvSpPr>
          <p:cNvPr id="15" name="모서리가 둥근 직사각형 14">
            <a:extLst>
              <a:ext uri="{FF2B5EF4-FFF2-40B4-BE49-F238E27FC236}">
                <a16:creationId xmlns:a16="http://schemas.microsoft.com/office/drawing/2014/main" xmlns="" id="{A48839FD-54EA-214C-BE98-4BDD2DF3094C}"/>
              </a:ext>
            </a:extLst>
          </p:cNvPr>
          <p:cNvSpPr/>
          <p:nvPr/>
        </p:nvSpPr>
        <p:spPr>
          <a:xfrm>
            <a:off x="163006" y="802347"/>
            <a:ext cx="3637470" cy="669006"/>
          </a:xfrm>
          <a:prstGeom prst="roundRect">
            <a:avLst>
              <a:gd name="adj" fmla="val 50000"/>
            </a:avLst>
          </a:prstGeom>
          <a:solidFill>
            <a:srgbClr val="E2F0D9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3. </a:t>
            </a:r>
            <a:r>
              <a:rPr lang="ko-KR" altLang="en-US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학교 </a:t>
            </a:r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– </a:t>
            </a:r>
            <a:r>
              <a:rPr lang="ko-KR" altLang="en-US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검사진행현황</a:t>
            </a:r>
            <a:endParaRPr lang="en-US" altLang="ko-KR" sz="1400" b="1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66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r>
              <a:rPr lang="en-US" altLang="ko-KR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3.3. </a:t>
            </a:r>
            <a:r>
              <a:rPr lang="ko-KR" altLang="en-US" b="1" dirty="0" err="1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검사및</a:t>
            </a:r>
            <a:r>
              <a:rPr lang="en-US" altLang="ko-KR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2</a:t>
            </a:r>
            <a:r>
              <a:rPr lang="ko-KR" altLang="en-US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차조치일자관리</a:t>
            </a:r>
            <a:r>
              <a:rPr lang="en-US" altLang="ko-KR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(3/4)</a:t>
            </a:r>
            <a:endParaRPr lang="ko-KR" altLang="en-US" b="1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66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3813235" y="3394710"/>
            <a:ext cx="644465" cy="194310"/>
          </a:xfrm>
          <a:prstGeom prst="rect">
            <a:avLst/>
          </a:prstGeom>
          <a:noFill/>
          <a:ln w="25400">
            <a:solidFill>
              <a:srgbClr val="FD531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/>
          <p:cNvSpPr/>
          <p:nvPr/>
        </p:nvSpPr>
        <p:spPr>
          <a:xfrm>
            <a:off x="3721795" y="3315306"/>
            <a:ext cx="182880" cy="182880"/>
          </a:xfrm>
          <a:prstGeom prst="ellipse">
            <a:avLst/>
          </a:prstGeom>
          <a:solidFill>
            <a:srgbClr val="FD5312"/>
          </a:solidFill>
          <a:ln w="25400">
            <a:solidFill>
              <a:srgbClr val="FD531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b="1" dirty="0">
                <a:latin typeface="+mn-ea"/>
              </a:rPr>
              <a:t>5</a:t>
            </a:r>
            <a:endParaRPr lang="ko-KR" altLang="en-US" sz="1100" b="1" dirty="0">
              <a:latin typeface="+mn-ea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xmlns="" id="{7E13B21E-D9E5-4BE6-AB9C-ADCDEF6AE8BD}"/>
              </a:ext>
            </a:extLst>
          </p:cNvPr>
          <p:cNvSpPr/>
          <p:nvPr/>
        </p:nvSpPr>
        <p:spPr>
          <a:xfrm>
            <a:off x="320162" y="5847672"/>
            <a:ext cx="8973845" cy="203133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80000" indent="-180000">
              <a:lnSpc>
                <a:spcPct val="120000"/>
              </a:lnSpc>
            </a:pP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⑤ 학생 성명을 클릭하여 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검사및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2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차조치일자관리이력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팝업에서 해당 학생에 대한 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3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년 동안의 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1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차 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검사일자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, 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전문기관 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2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차 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조치일자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, 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검사거부여부 이력을 조회함</a:t>
            </a:r>
            <a:endParaRPr lang="en-US" altLang="ko-KR" sz="1100" b="1" dirty="0">
              <a:ln>
                <a:solidFill>
                  <a:schemeClr val="tx1">
                    <a:lumMod val="85000"/>
                    <a:lumOff val="15000"/>
                    <a:alpha val="0"/>
                  </a:schemeClr>
                </a:solidFill>
              </a:ln>
              <a:solidFill>
                <a:srgbClr val="FD5312"/>
              </a:solidFill>
              <a:latin typeface="나눔바른고딕" panose="020B0600000101010101" charset="-127"/>
              <a:ea typeface="나눔바른고딕" panose="020B0600000101010101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055713502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5595" y="1780858"/>
            <a:ext cx="9273418" cy="3960000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</p:pic>
      <p:sp>
        <p:nvSpPr>
          <p:cNvPr id="93" name="TextBox 4">
            <a:extLst>
              <a:ext uri="{FF2B5EF4-FFF2-40B4-BE49-F238E27FC236}">
                <a16:creationId xmlns:a16="http://schemas.microsoft.com/office/drawing/2014/main" xmlns="" id="{B2A2134E-34A5-422C-8D66-092F6558A4F0}"/>
              </a:ext>
            </a:extLst>
          </p:cNvPr>
          <p:cNvSpPr txBox="1"/>
          <p:nvPr/>
        </p:nvSpPr>
        <p:spPr>
          <a:xfrm>
            <a:off x="96327" y="39171"/>
            <a:ext cx="51569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000" b="1" spc="-7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학교 주요 업무처리 방법</a:t>
            </a:r>
          </a:p>
        </p:txBody>
      </p:sp>
      <p:sp>
        <p:nvSpPr>
          <p:cNvPr id="15" name="모서리가 둥근 직사각형 14">
            <a:extLst>
              <a:ext uri="{FF2B5EF4-FFF2-40B4-BE49-F238E27FC236}">
                <a16:creationId xmlns:a16="http://schemas.microsoft.com/office/drawing/2014/main" xmlns="" id="{A48839FD-54EA-214C-BE98-4BDD2DF3094C}"/>
              </a:ext>
            </a:extLst>
          </p:cNvPr>
          <p:cNvSpPr/>
          <p:nvPr/>
        </p:nvSpPr>
        <p:spPr>
          <a:xfrm>
            <a:off x="163006" y="802347"/>
            <a:ext cx="3637470" cy="669006"/>
          </a:xfrm>
          <a:prstGeom prst="roundRect">
            <a:avLst>
              <a:gd name="adj" fmla="val 50000"/>
            </a:avLst>
          </a:prstGeom>
          <a:solidFill>
            <a:srgbClr val="E2F0D9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3. </a:t>
            </a:r>
            <a:r>
              <a:rPr lang="ko-KR" altLang="en-US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학교 </a:t>
            </a:r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– </a:t>
            </a:r>
            <a:r>
              <a:rPr lang="ko-KR" altLang="en-US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검사진행현황</a:t>
            </a:r>
            <a:endParaRPr lang="en-US" altLang="ko-KR" sz="1400" b="1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66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r>
              <a:rPr lang="en-US" altLang="ko-KR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3.3. </a:t>
            </a:r>
            <a:r>
              <a:rPr lang="ko-KR" altLang="en-US" b="1" dirty="0" err="1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검사및</a:t>
            </a:r>
            <a:r>
              <a:rPr lang="en-US" altLang="ko-KR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2</a:t>
            </a:r>
            <a:r>
              <a:rPr lang="ko-KR" altLang="en-US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차조치일자관리</a:t>
            </a:r>
            <a:r>
              <a:rPr lang="en-US" altLang="ko-KR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(4/4)</a:t>
            </a:r>
            <a:endParaRPr lang="ko-KR" altLang="en-US" b="1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66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8854757" y="2999421"/>
            <a:ext cx="472123" cy="178119"/>
          </a:xfrm>
          <a:prstGeom prst="rect">
            <a:avLst/>
          </a:prstGeom>
          <a:noFill/>
          <a:ln w="25400">
            <a:solidFill>
              <a:srgbClr val="FD531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/>
          <p:cNvSpPr/>
          <p:nvPr/>
        </p:nvSpPr>
        <p:spPr>
          <a:xfrm>
            <a:off x="8732837" y="2895338"/>
            <a:ext cx="166123" cy="183535"/>
          </a:xfrm>
          <a:prstGeom prst="ellipse">
            <a:avLst/>
          </a:prstGeom>
          <a:solidFill>
            <a:srgbClr val="FD5312"/>
          </a:solidFill>
          <a:ln w="25400">
            <a:solidFill>
              <a:srgbClr val="FD531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b="1" dirty="0">
                <a:latin typeface="+mn-ea"/>
              </a:rPr>
              <a:t>6</a:t>
            </a:r>
            <a:endParaRPr lang="ko-KR" altLang="en-US" sz="1100" b="1" dirty="0">
              <a:latin typeface="+mn-ea"/>
            </a:endParaRPr>
          </a:p>
        </p:txBody>
      </p:sp>
      <p:sp>
        <p:nvSpPr>
          <p:cNvPr id="11" name="직사각형 10">
            <a:extLst>
              <a:ext uri="{FF2B5EF4-FFF2-40B4-BE49-F238E27FC236}">
                <a16:creationId xmlns:a16="http://schemas.microsoft.com/office/drawing/2014/main" xmlns="" id="{7E13B21E-D9E5-4BE6-AB9C-ADCDEF6AE8BD}"/>
              </a:ext>
            </a:extLst>
          </p:cNvPr>
          <p:cNvSpPr/>
          <p:nvPr/>
        </p:nvSpPr>
        <p:spPr>
          <a:xfrm>
            <a:off x="431411" y="5948796"/>
            <a:ext cx="5536681" cy="203133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80000" indent="-180000">
              <a:lnSpc>
                <a:spcPct val="120000"/>
              </a:lnSpc>
            </a:pP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⑥ 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[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반별저장여부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] 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버튼을 클릭하여 반별마감현황에서 반별 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검사일자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저장여부를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조회함</a:t>
            </a:r>
            <a:endParaRPr lang="en-US" altLang="ko-KR" sz="1100" b="1" dirty="0">
              <a:ln>
                <a:solidFill>
                  <a:schemeClr val="tx1">
                    <a:lumMod val="85000"/>
                    <a:lumOff val="15000"/>
                    <a:alpha val="0"/>
                  </a:schemeClr>
                </a:solidFill>
              </a:ln>
              <a:solidFill>
                <a:srgbClr val="FD5312"/>
              </a:solidFill>
              <a:latin typeface="나눔바른고딕" panose="020B0600000101010101" charset="-127"/>
              <a:ea typeface="나눔바른고딕" panose="020B0600000101010101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71136769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그림 10">
            <a:extLst>
              <a:ext uri="{FF2B5EF4-FFF2-40B4-BE49-F238E27FC236}">
                <a16:creationId xmlns:a16="http://schemas.microsoft.com/office/drawing/2014/main" xmlns="" id="{B88B50FA-69E5-EF71-BE35-B0DC423891A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5530" y="1773017"/>
            <a:ext cx="9272908" cy="3960000"/>
          </a:xfrm>
          <a:prstGeom prst="rect">
            <a:avLst/>
          </a:prstGeom>
        </p:spPr>
      </p:pic>
      <p:sp>
        <p:nvSpPr>
          <p:cNvPr id="93" name="TextBox 4">
            <a:extLst>
              <a:ext uri="{FF2B5EF4-FFF2-40B4-BE49-F238E27FC236}">
                <a16:creationId xmlns:a16="http://schemas.microsoft.com/office/drawing/2014/main" xmlns="" id="{B2A2134E-34A5-422C-8D66-092F6558A4F0}"/>
              </a:ext>
            </a:extLst>
          </p:cNvPr>
          <p:cNvSpPr txBox="1"/>
          <p:nvPr/>
        </p:nvSpPr>
        <p:spPr>
          <a:xfrm>
            <a:off x="96327" y="39171"/>
            <a:ext cx="51569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000" b="1" spc="-7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학교 주요 업무처리 방법</a:t>
            </a:r>
          </a:p>
        </p:txBody>
      </p:sp>
      <p:sp>
        <p:nvSpPr>
          <p:cNvPr id="14" name="모서리가 둥근 직사각형 13">
            <a:extLst>
              <a:ext uri="{FF2B5EF4-FFF2-40B4-BE49-F238E27FC236}">
                <a16:creationId xmlns:a16="http://schemas.microsoft.com/office/drawing/2014/main" xmlns="" id="{A48839FD-54EA-214C-BE98-4BDD2DF3094C}"/>
              </a:ext>
            </a:extLst>
          </p:cNvPr>
          <p:cNvSpPr/>
          <p:nvPr/>
        </p:nvSpPr>
        <p:spPr>
          <a:xfrm>
            <a:off x="163006" y="802346"/>
            <a:ext cx="3642849" cy="669007"/>
          </a:xfrm>
          <a:prstGeom prst="roundRect">
            <a:avLst>
              <a:gd name="adj" fmla="val 50000"/>
            </a:avLst>
          </a:prstGeom>
          <a:solidFill>
            <a:srgbClr val="E2F0D9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4. </a:t>
            </a:r>
            <a:r>
              <a:rPr lang="ko-KR" altLang="en-US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학교 </a:t>
            </a:r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– </a:t>
            </a:r>
            <a:r>
              <a:rPr lang="ko-KR" altLang="en-US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검사결과관리</a:t>
            </a:r>
            <a:endParaRPr lang="en-US" altLang="ko-KR" sz="1600" b="1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66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r>
              <a:rPr lang="en-US" altLang="ko-KR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4.1. </a:t>
            </a:r>
            <a:r>
              <a:rPr lang="ko-KR" altLang="en-US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반별검사결과관리</a:t>
            </a:r>
            <a:r>
              <a:rPr lang="en-US" altLang="ko-KR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(1/13)</a:t>
            </a:r>
            <a:endParaRPr lang="ko-KR" altLang="en-US" b="1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66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5" name="사각형: 둥근 모서리 81">
            <a:extLst>
              <a:ext uri="{FF2B5EF4-FFF2-40B4-BE49-F238E27FC236}">
                <a16:creationId xmlns:a16="http://schemas.microsoft.com/office/drawing/2014/main" xmlns="" id="{E908EED5-9D07-442C-87CA-697451B62CB7}"/>
              </a:ext>
            </a:extLst>
          </p:cNvPr>
          <p:cNvSpPr/>
          <p:nvPr/>
        </p:nvSpPr>
        <p:spPr>
          <a:xfrm>
            <a:off x="3970021" y="802347"/>
            <a:ext cx="5662930" cy="550546"/>
          </a:xfrm>
          <a:prstGeom prst="roundRect">
            <a:avLst>
              <a:gd name="adj" fmla="val 6492"/>
            </a:avLst>
          </a:prstGeom>
          <a:solidFill>
            <a:schemeClr val="bg1"/>
          </a:solidFill>
          <a:ln w="6350">
            <a:solidFill>
              <a:schemeClr val="bg1">
                <a:lumMod val="75000"/>
              </a:schemeClr>
            </a:solidFill>
          </a:ln>
          <a:effectLst>
            <a:outerShdw blurRad="889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defTabSz="1090746" fontAlgn="ctr" latinLnBrk="0">
              <a:buClr>
                <a:srgbClr val="336699"/>
              </a:buClr>
              <a:defRPr/>
            </a:pPr>
            <a:endParaRPr kumimoji="1" lang="en-US" altLang="ko-KR" sz="200" b="1" kern="0" dirty="0">
              <a:ln w="0">
                <a:solidFill>
                  <a:srgbClr val="0B4355">
                    <a:alpha val="5000"/>
                  </a:srgbClr>
                </a:solidFill>
              </a:ln>
              <a:solidFill>
                <a:srgbClr val="C00000"/>
              </a:solidFill>
              <a:latin typeface="나눔바른고딕" panose="020B0600000101010101" charset="-127"/>
              <a:ea typeface="나눔바른고딕" panose="020B0600000101010101" charset="-127"/>
              <a:sym typeface="Wingdings" pitchFamily="2" charset="2"/>
            </a:endParaRPr>
          </a:p>
        </p:txBody>
      </p:sp>
      <p:grpSp>
        <p:nvGrpSpPr>
          <p:cNvPr id="33" name="그룹 32"/>
          <p:cNvGrpSpPr/>
          <p:nvPr/>
        </p:nvGrpSpPr>
        <p:grpSpPr>
          <a:xfrm>
            <a:off x="4079992" y="907605"/>
            <a:ext cx="5451357" cy="364742"/>
            <a:chOff x="4079993" y="907605"/>
            <a:chExt cx="5345874" cy="364742"/>
          </a:xfrm>
        </p:grpSpPr>
        <p:cxnSp>
          <p:nvCxnSpPr>
            <p:cNvPr id="7" name="직선 화살표 연결선 6"/>
            <p:cNvCxnSpPr/>
            <p:nvPr/>
          </p:nvCxnSpPr>
          <p:spPr>
            <a:xfrm>
              <a:off x="4614193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직선 화살표 연결선 7"/>
            <p:cNvCxnSpPr/>
            <p:nvPr/>
          </p:nvCxnSpPr>
          <p:spPr>
            <a:xfrm>
              <a:off x="5292563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직선 화살표 연결선 8"/>
            <p:cNvCxnSpPr/>
            <p:nvPr/>
          </p:nvCxnSpPr>
          <p:spPr>
            <a:xfrm>
              <a:off x="6090136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직선 화살표 연결선 9"/>
            <p:cNvCxnSpPr/>
            <p:nvPr/>
          </p:nvCxnSpPr>
          <p:spPr>
            <a:xfrm>
              <a:off x="7002067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7" name="그룹 26"/>
            <p:cNvGrpSpPr/>
            <p:nvPr/>
          </p:nvGrpSpPr>
          <p:grpSpPr>
            <a:xfrm>
              <a:off x="4753326" y="907606"/>
              <a:ext cx="567815" cy="364740"/>
              <a:chOff x="5693299" y="907606"/>
              <a:chExt cx="687056" cy="364740"/>
            </a:xfrm>
          </p:grpSpPr>
          <p:sp>
            <p:nvSpPr>
              <p:cNvPr id="12" name="Rectangle 113"/>
              <p:cNvSpPr>
                <a:spLocks noChangeArrowheads="1"/>
              </p:cNvSpPr>
              <p:nvPr/>
            </p:nvSpPr>
            <p:spPr bwMode="auto">
              <a:xfrm>
                <a:off x="5693301" y="1076885"/>
                <a:ext cx="687054" cy="195461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반별검사결과</a:t>
                </a:r>
              </a:p>
            </p:txBody>
          </p:sp>
          <p:sp>
            <p:nvSpPr>
              <p:cNvPr id="13" name="Rectangle 113"/>
              <p:cNvSpPr>
                <a:spLocks noChangeArrowheads="1"/>
              </p:cNvSpPr>
              <p:nvPr/>
            </p:nvSpPr>
            <p:spPr bwMode="auto">
              <a:xfrm>
                <a:off x="5693299" y="907606"/>
                <a:ext cx="687056" cy="169279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spc="-5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spc="-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grpSp>
          <p:nvGrpSpPr>
            <p:cNvPr id="28" name="그룹 27"/>
            <p:cNvGrpSpPr/>
            <p:nvPr/>
          </p:nvGrpSpPr>
          <p:grpSpPr>
            <a:xfrm>
              <a:off x="5434914" y="907606"/>
              <a:ext cx="687056" cy="364740"/>
              <a:chOff x="6497545" y="907606"/>
              <a:chExt cx="687056" cy="364740"/>
            </a:xfrm>
          </p:grpSpPr>
          <p:sp>
            <p:nvSpPr>
              <p:cNvPr id="17" name="Rectangle 113"/>
              <p:cNvSpPr>
                <a:spLocks noChangeArrowheads="1"/>
              </p:cNvSpPr>
              <p:nvPr/>
            </p:nvSpPr>
            <p:spPr bwMode="auto">
              <a:xfrm>
                <a:off x="6497547" y="1076885"/>
                <a:ext cx="687054" cy="195461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spc="-5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검사결과통계및제출</a:t>
                </a:r>
                <a:endParaRPr lang="ko-KR" altLang="en-US" sz="700" spc="-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  <p:sp>
            <p:nvSpPr>
              <p:cNvPr id="18" name="Rectangle 113"/>
              <p:cNvSpPr>
                <a:spLocks noChangeArrowheads="1"/>
              </p:cNvSpPr>
              <p:nvPr/>
            </p:nvSpPr>
            <p:spPr bwMode="auto">
              <a:xfrm>
                <a:off x="6497545" y="907606"/>
                <a:ext cx="687056" cy="169279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spc="-5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spc="-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grpSp>
          <p:nvGrpSpPr>
            <p:cNvPr id="21" name="그룹 20"/>
            <p:cNvGrpSpPr/>
            <p:nvPr/>
          </p:nvGrpSpPr>
          <p:grpSpPr>
            <a:xfrm>
              <a:off x="4079993" y="907606"/>
              <a:ext cx="567815" cy="364740"/>
              <a:chOff x="4984309" y="907606"/>
              <a:chExt cx="662776" cy="364740"/>
            </a:xfrm>
          </p:grpSpPr>
          <p:sp>
            <p:nvSpPr>
              <p:cNvPr id="22" name="Rectangle 113"/>
              <p:cNvSpPr>
                <a:spLocks noChangeArrowheads="1"/>
              </p:cNvSpPr>
              <p:nvPr/>
            </p:nvSpPr>
            <p:spPr bwMode="auto">
              <a:xfrm>
                <a:off x="4984311" y="1076885"/>
                <a:ext cx="662774" cy="195461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spc="-100" dirty="0">
                    <a:solidFill>
                      <a:srgbClr val="000000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반별검사결과관리</a:t>
                </a:r>
              </a:p>
            </p:txBody>
          </p:sp>
          <p:sp>
            <p:nvSpPr>
              <p:cNvPr id="23" name="Rectangle 113"/>
              <p:cNvSpPr>
                <a:spLocks noChangeArrowheads="1"/>
              </p:cNvSpPr>
              <p:nvPr/>
            </p:nvSpPr>
            <p:spPr bwMode="auto">
              <a:xfrm>
                <a:off x="4984309" y="907606"/>
                <a:ext cx="662776" cy="169279"/>
              </a:xfrm>
              <a:prstGeom prst="rect">
                <a:avLst/>
              </a:prstGeom>
              <a:solidFill>
                <a:srgbClr val="006600"/>
              </a:solidFill>
              <a:ln>
                <a:solidFill>
                  <a:srgbClr val="006600"/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b="1" spc="-100" dirty="0" err="1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b="1" spc="-100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b="1" spc="-100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</a:t>
                </a:r>
                <a:r>
                  <a:rPr lang="en-US" altLang="ko-KR" sz="800" b="1" spc="-100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b="1" spc="-100" dirty="0">
                  <a:solidFill>
                    <a:schemeClr val="bg1"/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cxnSp>
          <p:nvCxnSpPr>
            <p:cNvPr id="26" name="직선 화살표 연결선 25"/>
            <p:cNvCxnSpPr/>
            <p:nvPr/>
          </p:nvCxnSpPr>
          <p:spPr>
            <a:xfrm>
              <a:off x="7908866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0" name="그룹 29"/>
            <p:cNvGrpSpPr/>
            <p:nvPr/>
          </p:nvGrpSpPr>
          <p:grpSpPr>
            <a:xfrm>
              <a:off x="7145810" y="907605"/>
              <a:ext cx="800684" cy="364740"/>
              <a:chOff x="8096684" y="907605"/>
              <a:chExt cx="687056" cy="364740"/>
            </a:xfrm>
          </p:grpSpPr>
          <p:sp>
            <p:nvSpPr>
              <p:cNvPr id="15" name="Rectangle 113"/>
              <p:cNvSpPr>
                <a:spLocks noChangeArrowheads="1"/>
              </p:cNvSpPr>
              <p:nvPr/>
            </p:nvSpPr>
            <p:spPr bwMode="auto">
              <a:xfrm>
                <a:off x="8096685" y="1076883"/>
                <a:ext cx="68705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ko-KR" altLang="en-US" sz="7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학교급별검사결과통계</a:t>
                </a:r>
                <a:endParaRPr lang="ko-KR" altLang="en-US" sz="7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  <p:sp>
            <p:nvSpPr>
              <p:cNvPr id="16" name="Rectangle 113"/>
              <p:cNvSpPr>
                <a:spLocks noChangeArrowheads="1"/>
              </p:cNvSpPr>
              <p:nvPr/>
            </p:nvSpPr>
            <p:spPr bwMode="auto">
              <a:xfrm>
                <a:off x="8096684" y="907605"/>
                <a:ext cx="687056" cy="16927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ctr"/>
                <a:r>
                  <a:rPr lang="ko-KR" altLang="en-US" sz="800" kern="600" spc="-100" dirty="0" err="1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지원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r>
                  <a:rPr lang="ko-KR" altLang="en-US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청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kern="600" spc="-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grpSp>
          <p:nvGrpSpPr>
            <p:cNvPr id="29" name="그룹 28"/>
            <p:cNvGrpSpPr/>
            <p:nvPr/>
          </p:nvGrpSpPr>
          <p:grpSpPr>
            <a:xfrm>
              <a:off x="6233548" y="907607"/>
              <a:ext cx="800684" cy="364740"/>
              <a:chOff x="7298520" y="907607"/>
              <a:chExt cx="687056" cy="364740"/>
            </a:xfrm>
          </p:grpSpPr>
          <p:sp>
            <p:nvSpPr>
              <p:cNvPr id="19" name="Rectangle 113"/>
              <p:cNvSpPr>
                <a:spLocks noChangeArrowheads="1"/>
              </p:cNvSpPr>
              <p:nvPr/>
            </p:nvSpPr>
            <p:spPr bwMode="auto">
              <a:xfrm>
                <a:off x="7298521" y="1076885"/>
                <a:ext cx="68705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spc="-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학교별검사결과마감현황</a:t>
                </a:r>
              </a:p>
            </p:txBody>
          </p:sp>
          <p:sp>
            <p:nvSpPr>
              <p:cNvPr id="20" name="Rectangle 113"/>
              <p:cNvSpPr>
                <a:spLocks noChangeArrowheads="1"/>
              </p:cNvSpPr>
              <p:nvPr/>
            </p:nvSpPr>
            <p:spPr bwMode="auto">
              <a:xfrm>
                <a:off x="7298520" y="907607"/>
                <a:ext cx="687056" cy="16927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kern="600" spc="-100" dirty="0" err="1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지원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r>
                  <a:rPr lang="ko-KR" altLang="en-US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청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kern="600" spc="-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grpSp>
          <p:nvGrpSpPr>
            <p:cNvPr id="34" name="그룹 33"/>
            <p:cNvGrpSpPr/>
            <p:nvPr/>
          </p:nvGrpSpPr>
          <p:grpSpPr>
            <a:xfrm>
              <a:off x="8793581" y="907605"/>
              <a:ext cx="632286" cy="364740"/>
              <a:chOff x="8885570" y="907605"/>
              <a:chExt cx="687057" cy="364740"/>
            </a:xfrm>
          </p:grpSpPr>
          <p:sp>
            <p:nvSpPr>
              <p:cNvPr id="35" name="Rectangle 113"/>
              <p:cNvSpPr>
                <a:spLocks noChangeArrowheads="1"/>
              </p:cNvSpPr>
              <p:nvPr/>
            </p:nvSpPr>
            <p:spPr bwMode="auto">
              <a:xfrm>
                <a:off x="8885572" y="1076883"/>
                <a:ext cx="68705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ko-KR" altLang="en-US" sz="7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검사결과통계표</a:t>
                </a:r>
              </a:p>
            </p:txBody>
          </p:sp>
          <p:sp>
            <p:nvSpPr>
              <p:cNvPr id="36" name="Rectangle 113"/>
              <p:cNvSpPr>
                <a:spLocks noChangeArrowheads="1"/>
              </p:cNvSpPr>
              <p:nvPr/>
            </p:nvSpPr>
            <p:spPr bwMode="auto">
              <a:xfrm>
                <a:off x="8885570" y="907605"/>
                <a:ext cx="687056" cy="16927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ko-KR" altLang="en-US" sz="800" spc="-5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교육부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spc="-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cxnSp>
          <p:nvCxnSpPr>
            <p:cNvPr id="37" name="직선 화살표 연결선 36"/>
            <p:cNvCxnSpPr/>
            <p:nvPr/>
          </p:nvCxnSpPr>
          <p:spPr>
            <a:xfrm>
              <a:off x="8649838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1" name="그룹 30"/>
            <p:cNvGrpSpPr/>
            <p:nvPr/>
          </p:nvGrpSpPr>
          <p:grpSpPr>
            <a:xfrm>
              <a:off x="8052609" y="907605"/>
              <a:ext cx="632286" cy="364740"/>
              <a:chOff x="8885570" y="907605"/>
              <a:chExt cx="687057" cy="364740"/>
            </a:xfrm>
          </p:grpSpPr>
          <p:sp>
            <p:nvSpPr>
              <p:cNvPr id="24" name="Rectangle 113"/>
              <p:cNvSpPr>
                <a:spLocks noChangeArrowheads="1"/>
              </p:cNvSpPr>
              <p:nvPr/>
            </p:nvSpPr>
            <p:spPr bwMode="auto">
              <a:xfrm>
                <a:off x="8885572" y="1076883"/>
                <a:ext cx="68705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ko-KR" altLang="en-US" sz="7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검사결과마감처리</a:t>
                </a:r>
              </a:p>
            </p:txBody>
          </p:sp>
          <p:sp>
            <p:nvSpPr>
              <p:cNvPr id="25" name="Rectangle 113"/>
              <p:cNvSpPr>
                <a:spLocks noChangeArrowheads="1"/>
              </p:cNvSpPr>
              <p:nvPr/>
            </p:nvSpPr>
            <p:spPr bwMode="auto">
              <a:xfrm>
                <a:off x="8885570" y="907605"/>
                <a:ext cx="687056" cy="16927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ko-KR" altLang="en-US" sz="800" spc="-5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교육청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spc="-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</p:grpSp>
      <p:sp>
        <p:nvSpPr>
          <p:cNvPr id="2" name="직사각형 1">
            <a:extLst>
              <a:ext uri="{FF2B5EF4-FFF2-40B4-BE49-F238E27FC236}">
                <a16:creationId xmlns:a16="http://schemas.microsoft.com/office/drawing/2014/main" xmlns="" id="{CD8B4B37-D35B-F6D7-7499-D238AB9537EC}"/>
              </a:ext>
            </a:extLst>
          </p:cNvPr>
          <p:cNvSpPr/>
          <p:nvPr/>
        </p:nvSpPr>
        <p:spPr>
          <a:xfrm>
            <a:off x="1372941" y="2821395"/>
            <a:ext cx="8215497" cy="2911622"/>
          </a:xfrm>
          <a:prstGeom prst="rect">
            <a:avLst/>
          </a:prstGeom>
          <a:noFill/>
          <a:ln w="25400">
            <a:solidFill>
              <a:srgbClr val="FD531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" name="타원 3">
            <a:extLst>
              <a:ext uri="{FF2B5EF4-FFF2-40B4-BE49-F238E27FC236}">
                <a16:creationId xmlns:a16="http://schemas.microsoft.com/office/drawing/2014/main" xmlns="" id="{B544B089-40CF-9374-401A-8FD4976CD642}"/>
              </a:ext>
            </a:extLst>
          </p:cNvPr>
          <p:cNvSpPr/>
          <p:nvPr/>
        </p:nvSpPr>
        <p:spPr>
          <a:xfrm>
            <a:off x="1278993" y="2709628"/>
            <a:ext cx="178782" cy="174142"/>
          </a:xfrm>
          <a:prstGeom prst="ellipse">
            <a:avLst/>
          </a:prstGeom>
          <a:solidFill>
            <a:srgbClr val="FD5312"/>
          </a:solidFill>
          <a:ln w="25400">
            <a:solidFill>
              <a:srgbClr val="FD531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b="1" dirty="0">
                <a:latin typeface="+mn-ea"/>
              </a:rPr>
              <a:t>1</a:t>
            </a:r>
            <a:endParaRPr lang="ko-KR" altLang="en-US" sz="1100" b="1" dirty="0">
              <a:latin typeface="+mn-ea"/>
            </a:endParaRPr>
          </a:p>
        </p:txBody>
      </p:sp>
      <p:sp>
        <p:nvSpPr>
          <p:cNvPr id="38" name="직사각형 37">
            <a:extLst>
              <a:ext uri="{FF2B5EF4-FFF2-40B4-BE49-F238E27FC236}">
                <a16:creationId xmlns:a16="http://schemas.microsoft.com/office/drawing/2014/main" xmlns="" id="{7E13B21E-D9E5-4BE6-AB9C-ADCDEF6AE8BD}"/>
              </a:ext>
            </a:extLst>
          </p:cNvPr>
          <p:cNvSpPr/>
          <p:nvPr/>
        </p:nvSpPr>
        <p:spPr>
          <a:xfrm>
            <a:off x="422630" y="5843156"/>
            <a:ext cx="7893742" cy="599523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80000" indent="-180000">
              <a:lnSpc>
                <a:spcPct val="120000"/>
              </a:lnSpc>
            </a:pP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① 초등학교일 경우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아동 정서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·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행동특성검사지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(CPSQ-Ⅱ-Ⅰ) 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반별검사결과 정보를 입력함</a:t>
            </a:r>
            <a:endParaRPr lang="en-US" altLang="ko-KR" sz="1100" b="1" dirty="0">
              <a:ln>
                <a:solidFill>
                  <a:schemeClr val="tx1">
                    <a:lumMod val="85000"/>
                    <a:lumOff val="15000"/>
                    <a:alpha val="0"/>
                  </a:schemeClr>
                </a:solidFill>
              </a:ln>
              <a:solidFill>
                <a:srgbClr val="FD5312"/>
              </a:solidFill>
              <a:latin typeface="나눔바른고딕" panose="020B0600000101010101" charset="-127"/>
              <a:ea typeface="나눔바른고딕" panose="020B0600000101010101" charset="-127"/>
            </a:endParaRPr>
          </a:p>
          <a:p>
            <a:pPr marL="180000" indent="-180000">
              <a:lnSpc>
                <a:spcPct val="120000"/>
              </a:lnSpc>
            </a:pP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     중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/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고등학교일 경우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청소년 정서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·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행동특성검사지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(AMPQ-Ⅲ-Ⅰ) 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반별검사결과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정보를 입력함</a:t>
            </a:r>
            <a:endParaRPr lang="en-US" altLang="ko-KR" sz="1100" b="1" dirty="0">
              <a:ln>
                <a:solidFill>
                  <a:schemeClr val="tx1">
                    <a:lumMod val="85000"/>
                    <a:lumOff val="15000"/>
                    <a:alpha val="0"/>
                  </a:schemeClr>
                </a:solidFill>
              </a:ln>
              <a:solidFill>
                <a:srgbClr val="FD5312"/>
              </a:solidFill>
              <a:latin typeface="나눔바른고딕" panose="020B0600000101010101" charset="-127"/>
              <a:ea typeface="나눔바른고딕" panose="020B0600000101010101" charset="-127"/>
            </a:endParaRPr>
          </a:p>
          <a:p>
            <a:pPr marL="36000">
              <a:lnSpc>
                <a:spcPct val="120000"/>
              </a:lnSpc>
            </a:pP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    ※ 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청소년 정서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·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행동특성검사지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(AMPQ-Ⅲ-Ⅰ) 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반별검사결과는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교사용검사 영역이 활성화됨 </a:t>
            </a:r>
            <a:endParaRPr lang="en-US" altLang="ko-KR" sz="1100" b="1" dirty="0">
              <a:ln>
                <a:solidFill>
                  <a:schemeClr val="tx1">
                    <a:lumMod val="85000"/>
                    <a:lumOff val="15000"/>
                    <a:alpha val="0"/>
                  </a:schemeClr>
                </a:solidFill>
              </a:ln>
              <a:solidFill>
                <a:srgbClr val="FD5312"/>
              </a:solidFill>
              <a:latin typeface="나눔바른고딕" panose="020B0600000101010101" charset="-127"/>
              <a:ea typeface="나눔바른고딕" panose="020B0600000101010101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126145923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xmlns="" id="{50E2ABFC-6F3E-81E5-9EDB-87ACED46381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5530" y="1775650"/>
            <a:ext cx="9273418" cy="3960000"/>
          </a:xfrm>
          <a:prstGeom prst="rect">
            <a:avLst/>
          </a:prstGeom>
        </p:spPr>
      </p:pic>
      <p:sp>
        <p:nvSpPr>
          <p:cNvPr id="93" name="TextBox 4">
            <a:extLst>
              <a:ext uri="{FF2B5EF4-FFF2-40B4-BE49-F238E27FC236}">
                <a16:creationId xmlns:a16="http://schemas.microsoft.com/office/drawing/2014/main" xmlns="" id="{B2A2134E-34A5-422C-8D66-092F6558A4F0}"/>
              </a:ext>
            </a:extLst>
          </p:cNvPr>
          <p:cNvSpPr txBox="1"/>
          <p:nvPr/>
        </p:nvSpPr>
        <p:spPr>
          <a:xfrm>
            <a:off x="96327" y="39171"/>
            <a:ext cx="51569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000" b="1" spc="-7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학교 주요 업무처리 방법</a:t>
            </a:r>
          </a:p>
        </p:txBody>
      </p:sp>
      <p:sp>
        <p:nvSpPr>
          <p:cNvPr id="14" name="모서리가 둥근 직사각형 13">
            <a:extLst>
              <a:ext uri="{FF2B5EF4-FFF2-40B4-BE49-F238E27FC236}">
                <a16:creationId xmlns:a16="http://schemas.microsoft.com/office/drawing/2014/main" xmlns="" id="{A48839FD-54EA-214C-BE98-4BDD2DF3094C}"/>
              </a:ext>
            </a:extLst>
          </p:cNvPr>
          <p:cNvSpPr/>
          <p:nvPr/>
        </p:nvSpPr>
        <p:spPr>
          <a:xfrm>
            <a:off x="163006" y="802346"/>
            <a:ext cx="3642849" cy="669007"/>
          </a:xfrm>
          <a:prstGeom prst="roundRect">
            <a:avLst>
              <a:gd name="adj" fmla="val 50000"/>
            </a:avLst>
          </a:prstGeom>
          <a:solidFill>
            <a:srgbClr val="E2F0D9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4. </a:t>
            </a:r>
            <a:r>
              <a:rPr lang="ko-KR" altLang="en-US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학교 </a:t>
            </a:r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– </a:t>
            </a:r>
            <a:r>
              <a:rPr lang="ko-KR" altLang="en-US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검사결과관리</a:t>
            </a:r>
            <a:endParaRPr lang="en-US" altLang="ko-KR" sz="1600" b="1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66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r>
              <a:rPr lang="en-US" altLang="ko-KR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4.1. </a:t>
            </a:r>
            <a:r>
              <a:rPr lang="ko-KR" altLang="en-US" b="1" dirty="0" err="1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반별검사결과관리</a:t>
            </a:r>
            <a:r>
              <a:rPr lang="en-US" altLang="ko-KR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(2/13)</a:t>
            </a:r>
            <a:endParaRPr lang="ko-KR" altLang="en-US" b="1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66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5" name="사각형: 둥근 모서리 81">
            <a:extLst>
              <a:ext uri="{FF2B5EF4-FFF2-40B4-BE49-F238E27FC236}">
                <a16:creationId xmlns:a16="http://schemas.microsoft.com/office/drawing/2014/main" xmlns="" id="{E908EED5-9D07-442C-87CA-697451B62CB7}"/>
              </a:ext>
            </a:extLst>
          </p:cNvPr>
          <p:cNvSpPr/>
          <p:nvPr/>
        </p:nvSpPr>
        <p:spPr>
          <a:xfrm>
            <a:off x="3970021" y="802347"/>
            <a:ext cx="5662930" cy="550546"/>
          </a:xfrm>
          <a:prstGeom prst="roundRect">
            <a:avLst>
              <a:gd name="adj" fmla="val 6492"/>
            </a:avLst>
          </a:prstGeom>
          <a:solidFill>
            <a:schemeClr val="bg1"/>
          </a:solidFill>
          <a:ln w="6350">
            <a:solidFill>
              <a:schemeClr val="bg1">
                <a:lumMod val="75000"/>
              </a:schemeClr>
            </a:solidFill>
          </a:ln>
          <a:effectLst>
            <a:outerShdw blurRad="889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defTabSz="1090746" fontAlgn="ctr" latinLnBrk="0">
              <a:buClr>
                <a:srgbClr val="336699"/>
              </a:buClr>
              <a:defRPr/>
            </a:pPr>
            <a:endParaRPr kumimoji="1" lang="en-US" altLang="ko-KR" sz="200" b="1" kern="0" dirty="0">
              <a:ln w="0">
                <a:solidFill>
                  <a:srgbClr val="0B4355">
                    <a:alpha val="5000"/>
                  </a:srgbClr>
                </a:solidFill>
              </a:ln>
              <a:solidFill>
                <a:srgbClr val="C00000"/>
              </a:solidFill>
              <a:latin typeface="나눔바른고딕" panose="020B0600000101010101" charset="-127"/>
              <a:ea typeface="나눔바른고딕" panose="020B0600000101010101" charset="-127"/>
              <a:sym typeface="Wingdings" pitchFamily="2" charset="2"/>
            </a:endParaRPr>
          </a:p>
        </p:txBody>
      </p:sp>
      <p:grpSp>
        <p:nvGrpSpPr>
          <p:cNvPr id="33" name="그룹 32"/>
          <p:cNvGrpSpPr/>
          <p:nvPr/>
        </p:nvGrpSpPr>
        <p:grpSpPr>
          <a:xfrm>
            <a:off x="4079992" y="907605"/>
            <a:ext cx="5451357" cy="364742"/>
            <a:chOff x="4079993" y="907605"/>
            <a:chExt cx="5345874" cy="364742"/>
          </a:xfrm>
        </p:grpSpPr>
        <p:cxnSp>
          <p:nvCxnSpPr>
            <p:cNvPr id="7" name="직선 화살표 연결선 6"/>
            <p:cNvCxnSpPr/>
            <p:nvPr/>
          </p:nvCxnSpPr>
          <p:spPr>
            <a:xfrm>
              <a:off x="4614193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직선 화살표 연결선 7"/>
            <p:cNvCxnSpPr/>
            <p:nvPr/>
          </p:nvCxnSpPr>
          <p:spPr>
            <a:xfrm>
              <a:off x="5292563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직선 화살표 연결선 8"/>
            <p:cNvCxnSpPr/>
            <p:nvPr/>
          </p:nvCxnSpPr>
          <p:spPr>
            <a:xfrm>
              <a:off x="6090136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직선 화살표 연결선 9"/>
            <p:cNvCxnSpPr/>
            <p:nvPr/>
          </p:nvCxnSpPr>
          <p:spPr>
            <a:xfrm>
              <a:off x="7002067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7" name="그룹 26"/>
            <p:cNvGrpSpPr/>
            <p:nvPr/>
          </p:nvGrpSpPr>
          <p:grpSpPr>
            <a:xfrm>
              <a:off x="4753326" y="907606"/>
              <a:ext cx="567815" cy="364740"/>
              <a:chOff x="5693299" y="907606"/>
              <a:chExt cx="687056" cy="364740"/>
            </a:xfrm>
          </p:grpSpPr>
          <p:sp>
            <p:nvSpPr>
              <p:cNvPr id="12" name="Rectangle 113"/>
              <p:cNvSpPr>
                <a:spLocks noChangeArrowheads="1"/>
              </p:cNvSpPr>
              <p:nvPr/>
            </p:nvSpPr>
            <p:spPr bwMode="auto">
              <a:xfrm>
                <a:off x="5693301" y="1076885"/>
                <a:ext cx="687054" cy="195461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반별검사결과</a:t>
                </a:r>
              </a:p>
            </p:txBody>
          </p:sp>
          <p:sp>
            <p:nvSpPr>
              <p:cNvPr id="13" name="Rectangle 113"/>
              <p:cNvSpPr>
                <a:spLocks noChangeArrowheads="1"/>
              </p:cNvSpPr>
              <p:nvPr/>
            </p:nvSpPr>
            <p:spPr bwMode="auto">
              <a:xfrm>
                <a:off x="5693299" y="907606"/>
                <a:ext cx="687056" cy="169279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spc="-5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spc="-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grpSp>
          <p:nvGrpSpPr>
            <p:cNvPr id="28" name="그룹 27"/>
            <p:cNvGrpSpPr/>
            <p:nvPr/>
          </p:nvGrpSpPr>
          <p:grpSpPr>
            <a:xfrm>
              <a:off x="5434914" y="907606"/>
              <a:ext cx="687056" cy="364740"/>
              <a:chOff x="6497545" y="907606"/>
              <a:chExt cx="687056" cy="364740"/>
            </a:xfrm>
          </p:grpSpPr>
          <p:sp>
            <p:nvSpPr>
              <p:cNvPr id="17" name="Rectangle 113"/>
              <p:cNvSpPr>
                <a:spLocks noChangeArrowheads="1"/>
              </p:cNvSpPr>
              <p:nvPr/>
            </p:nvSpPr>
            <p:spPr bwMode="auto">
              <a:xfrm>
                <a:off x="6497547" y="1076885"/>
                <a:ext cx="687054" cy="195461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spc="-5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검사결과통계및제출</a:t>
                </a:r>
                <a:endParaRPr lang="ko-KR" altLang="en-US" sz="700" spc="-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  <p:sp>
            <p:nvSpPr>
              <p:cNvPr id="18" name="Rectangle 113"/>
              <p:cNvSpPr>
                <a:spLocks noChangeArrowheads="1"/>
              </p:cNvSpPr>
              <p:nvPr/>
            </p:nvSpPr>
            <p:spPr bwMode="auto">
              <a:xfrm>
                <a:off x="6497545" y="907606"/>
                <a:ext cx="687056" cy="169279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spc="-5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spc="-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grpSp>
          <p:nvGrpSpPr>
            <p:cNvPr id="21" name="그룹 20"/>
            <p:cNvGrpSpPr/>
            <p:nvPr/>
          </p:nvGrpSpPr>
          <p:grpSpPr>
            <a:xfrm>
              <a:off x="4079993" y="907606"/>
              <a:ext cx="567815" cy="364740"/>
              <a:chOff x="4984309" y="907606"/>
              <a:chExt cx="662776" cy="364740"/>
            </a:xfrm>
          </p:grpSpPr>
          <p:sp>
            <p:nvSpPr>
              <p:cNvPr id="22" name="Rectangle 113"/>
              <p:cNvSpPr>
                <a:spLocks noChangeArrowheads="1"/>
              </p:cNvSpPr>
              <p:nvPr/>
            </p:nvSpPr>
            <p:spPr bwMode="auto">
              <a:xfrm>
                <a:off x="4984311" y="1076885"/>
                <a:ext cx="662774" cy="195461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spc="-100" dirty="0">
                    <a:solidFill>
                      <a:srgbClr val="000000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반별검사결과관리</a:t>
                </a:r>
              </a:p>
            </p:txBody>
          </p:sp>
          <p:sp>
            <p:nvSpPr>
              <p:cNvPr id="23" name="Rectangle 113"/>
              <p:cNvSpPr>
                <a:spLocks noChangeArrowheads="1"/>
              </p:cNvSpPr>
              <p:nvPr/>
            </p:nvSpPr>
            <p:spPr bwMode="auto">
              <a:xfrm>
                <a:off x="4984309" y="907606"/>
                <a:ext cx="662776" cy="169279"/>
              </a:xfrm>
              <a:prstGeom prst="rect">
                <a:avLst/>
              </a:prstGeom>
              <a:solidFill>
                <a:srgbClr val="006600"/>
              </a:solidFill>
              <a:ln>
                <a:solidFill>
                  <a:srgbClr val="006600"/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b="1" spc="-100" dirty="0" err="1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b="1" spc="-100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b="1" spc="-100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</a:t>
                </a:r>
                <a:r>
                  <a:rPr lang="en-US" altLang="ko-KR" sz="800" b="1" spc="-100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b="1" spc="-100" dirty="0">
                  <a:solidFill>
                    <a:schemeClr val="bg1"/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cxnSp>
          <p:nvCxnSpPr>
            <p:cNvPr id="26" name="직선 화살표 연결선 25"/>
            <p:cNvCxnSpPr/>
            <p:nvPr/>
          </p:nvCxnSpPr>
          <p:spPr>
            <a:xfrm>
              <a:off x="7908866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0" name="그룹 29"/>
            <p:cNvGrpSpPr/>
            <p:nvPr/>
          </p:nvGrpSpPr>
          <p:grpSpPr>
            <a:xfrm>
              <a:off x="7145810" y="907605"/>
              <a:ext cx="800684" cy="364740"/>
              <a:chOff x="8096684" y="907605"/>
              <a:chExt cx="687056" cy="364740"/>
            </a:xfrm>
          </p:grpSpPr>
          <p:sp>
            <p:nvSpPr>
              <p:cNvPr id="15" name="Rectangle 113"/>
              <p:cNvSpPr>
                <a:spLocks noChangeArrowheads="1"/>
              </p:cNvSpPr>
              <p:nvPr/>
            </p:nvSpPr>
            <p:spPr bwMode="auto">
              <a:xfrm>
                <a:off x="8096685" y="1076883"/>
                <a:ext cx="68705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ko-KR" altLang="en-US" sz="7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학교급별검사결과통계</a:t>
                </a:r>
                <a:endParaRPr lang="ko-KR" altLang="en-US" sz="7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  <p:sp>
            <p:nvSpPr>
              <p:cNvPr id="16" name="Rectangle 113"/>
              <p:cNvSpPr>
                <a:spLocks noChangeArrowheads="1"/>
              </p:cNvSpPr>
              <p:nvPr/>
            </p:nvSpPr>
            <p:spPr bwMode="auto">
              <a:xfrm>
                <a:off x="8096684" y="907605"/>
                <a:ext cx="687056" cy="16927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ctr"/>
                <a:r>
                  <a:rPr lang="ko-KR" altLang="en-US" sz="800" kern="600" spc="-100" dirty="0" err="1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지원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r>
                  <a:rPr lang="ko-KR" altLang="en-US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청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kern="600" spc="-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grpSp>
          <p:nvGrpSpPr>
            <p:cNvPr id="29" name="그룹 28"/>
            <p:cNvGrpSpPr/>
            <p:nvPr/>
          </p:nvGrpSpPr>
          <p:grpSpPr>
            <a:xfrm>
              <a:off x="6233548" y="907607"/>
              <a:ext cx="800684" cy="364740"/>
              <a:chOff x="7298520" y="907607"/>
              <a:chExt cx="687056" cy="364740"/>
            </a:xfrm>
          </p:grpSpPr>
          <p:sp>
            <p:nvSpPr>
              <p:cNvPr id="19" name="Rectangle 113"/>
              <p:cNvSpPr>
                <a:spLocks noChangeArrowheads="1"/>
              </p:cNvSpPr>
              <p:nvPr/>
            </p:nvSpPr>
            <p:spPr bwMode="auto">
              <a:xfrm>
                <a:off x="7298521" y="1076885"/>
                <a:ext cx="68705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spc="-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학교별검사결과마감현황</a:t>
                </a:r>
              </a:p>
            </p:txBody>
          </p:sp>
          <p:sp>
            <p:nvSpPr>
              <p:cNvPr id="20" name="Rectangle 113"/>
              <p:cNvSpPr>
                <a:spLocks noChangeArrowheads="1"/>
              </p:cNvSpPr>
              <p:nvPr/>
            </p:nvSpPr>
            <p:spPr bwMode="auto">
              <a:xfrm>
                <a:off x="7298520" y="907607"/>
                <a:ext cx="687056" cy="16927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kern="600" spc="-100" dirty="0" err="1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지원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r>
                  <a:rPr lang="ko-KR" altLang="en-US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청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kern="600" spc="-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grpSp>
          <p:nvGrpSpPr>
            <p:cNvPr id="34" name="그룹 33"/>
            <p:cNvGrpSpPr/>
            <p:nvPr/>
          </p:nvGrpSpPr>
          <p:grpSpPr>
            <a:xfrm>
              <a:off x="8793581" y="907605"/>
              <a:ext cx="632286" cy="364740"/>
              <a:chOff x="8885570" y="907605"/>
              <a:chExt cx="687057" cy="364740"/>
            </a:xfrm>
          </p:grpSpPr>
          <p:sp>
            <p:nvSpPr>
              <p:cNvPr id="35" name="Rectangle 113"/>
              <p:cNvSpPr>
                <a:spLocks noChangeArrowheads="1"/>
              </p:cNvSpPr>
              <p:nvPr/>
            </p:nvSpPr>
            <p:spPr bwMode="auto">
              <a:xfrm>
                <a:off x="8885572" y="1076883"/>
                <a:ext cx="68705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ko-KR" altLang="en-US" sz="7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검사결과통계표</a:t>
                </a:r>
              </a:p>
            </p:txBody>
          </p:sp>
          <p:sp>
            <p:nvSpPr>
              <p:cNvPr id="36" name="Rectangle 113"/>
              <p:cNvSpPr>
                <a:spLocks noChangeArrowheads="1"/>
              </p:cNvSpPr>
              <p:nvPr/>
            </p:nvSpPr>
            <p:spPr bwMode="auto">
              <a:xfrm>
                <a:off x="8885570" y="907605"/>
                <a:ext cx="687056" cy="16927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ko-KR" altLang="en-US" sz="800" spc="-5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교육부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spc="-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cxnSp>
          <p:nvCxnSpPr>
            <p:cNvPr id="37" name="직선 화살표 연결선 36"/>
            <p:cNvCxnSpPr/>
            <p:nvPr/>
          </p:nvCxnSpPr>
          <p:spPr>
            <a:xfrm>
              <a:off x="8649838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1" name="그룹 30"/>
            <p:cNvGrpSpPr/>
            <p:nvPr/>
          </p:nvGrpSpPr>
          <p:grpSpPr>
            <a:xfrm>
              <a:off x="8052609" y="907605"/>
              <a:ext cx="632286" cy="364740"/>
              <a:chOff x="8885570" y="907605"/>
              <a:chExt cx="687057" cy="364740"/>
            </a:xfrm>
          </p:grpSpPr>
          <p:sp>
            <p:nvSpPr>
              <p:cNvPr id="24" name="Rectangle 113"/>
              <p:cNvSpPr>
                <a:spLocks noChangeArrowheads="1"/>
              </p:cNvSpPr>
              <p:nvPr/>
            </p:nvSpPr>
            <p:spPr bwMode="auto">
              <a:xfrm>
                <a:off x="8885572" y="1076883"/>
                <a:ext cx="68705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ko-KR" altLang="en-US" sz="7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검사결과마감처리</a:t>
                </a:r>
              </a:p>
            </p:txBody>
          </p:sp>
          <p:sp>
            <p:nvSpPr>
              <p:cNvPr id="25" name="Rectangle 113"/>
              <p:cNvSpPr>
                <a:spLocks noChangeArrowheads="1"/>
              </p:cNvSpPr>
              <p:nvPr/>
            </p:nvSpPr>
            <p:spPr bwMode="auto">
              <a:xfrm>
                <a:off x="8885570" y="907605"/>
                <a:ext cx="687056" cy="16927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ko-KR" altLang="en-US" sz="800" spc="-5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교육청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spc="-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</p:grpSp>
      <p:sp>
        <p:nvSpPr>
          <p:cNvPr id="45" name="직사각형 44"/>
          <p:cNvSpPr/>
          <p:nvPr/>
        </p:nvSpPr>
        <p:spPr>
          <a:xfrm>
            <a:off x="5567211" y="3027815"/>
            <a:ext cx="382739" cy="293235"/>
          </a:xfrm>
          <a:prstGeom prst="rect">
            <a:avLst/>
          </a:prstGeom>
          <a:noFill/>
          <a:ln w="25400">
            <a:solidFill>
              <a:srgbClr val="FD531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2" name="직사각형 41">
            <a:extLst>
              <a:ext uri="{FF2B5EF4-FFF2-40B4-BE49-F238E27FC236}">
                <a16:creationId xmlns:a16="http://schemas.microsoft.com/office/drawing/2014/main" xmlns="" id="{7E13B21E-D9E5-4BE6-AB9C-ADCDEF6AE8BD}"/>
              </a:ext>
            </a:extLst>
          </p:cNvPr>
          <p:cNvSpPr/>
          <p:nvPr/>
        </p:nvSpPr>
        <p:spPr>
          <a:xfrm>
            <a:off x="422630" y="5857180"/>
            <a:ext cx="7893742" cy="406265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80000" indent="-180000">
              <a:lnSpc>
                <a:spcPct val="120000"/>
              </a:lnSpc>
            </a:pP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② 학적변동이 있는 경우 이름에 노란색으로 표시되며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,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해당학생 등록버튼 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클릭시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학적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(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반정보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)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현행화 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알림창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</a:t>
            </a:r>
            <a:r>
              <a:rPr lang="ko-KR" altLang="en-US" sz="1100" b="1" dirty="0" smtClean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팝업제공</a:t>
            </a:r>
            <a:endParaRPr lang="en-US" altLang="ko-KR" sz="1100" b="1" dirty="0" smtClean="0">
              <a:ln>
                <a:solidFill>
                  <a:schemeClr val="tx1">
                    <a:lumMod val="85000"/>
                    <a:lumOff val="15000"/>
                    <a:alpha val="0"/>
                  </a:schemeClr>
                </a:solidFill>
              </a:ln>
              <a:solidFill>
                <a:srgbClr val="FD5312"/>
              </a:solidFill>
              <a:latin typeface="나눔바른고딕" panose="020B0600000101010101" charset="-127"/>
              <a:ea typeface="나눔바른고딕" panose="020B0600000101010101" charset="-127"/>
            </a:endParaRPr>
          </a:p>
          <a:p>
            <a:pPr marL="180000" indent="-180000">
              <a:lnSpc>
                <a:spcPct val="120000"/>
              </a:lnSpc>
            </a:pP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chemeClr val="accent6"/>
                </a:solidFill>
                <a:latin typeface="나눔바른고딕" panose="020B0600000101010101" charset="-127"/>
                <a:ea typeface="나눔바른고딕" panose="020B0600000101010101" charset="-127"/>
              </a:rPr>
              <a:t> </a:t>
            </a:r>
            <a:r>
              <a:rPr lang="en-US" altLang="ko-KR" sz="1100" b="1" dirty="0" smtClean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chemeClr val="accent6"/>
                </a:solidFill>
                <a:latin typeface="나눔바른고딕" panose="020B0600000101010101" charset="-127"/>
                <a:ea typeface="나눔바른고딕" panose="020B0600000101010101" charset="-127"/>
              </a:rPr>
              <a:t>     [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chemeClr val="accent6"/>
                </a:solidFill>
                <a:latin typeface="나눔바른고딕" panose="020B0600000101010101" charset="-127"/>
                <a:ea typeface="나눔바른고딕" panose="020B0600000101010101" charset="-127"/>
              </a:rPr>
              <a:t>변경사항</a:t>
            </a:r>
            <a:r>
              <a:rPr lang="en-US" altLang="ko-KR" sz="1100" b="1" dirty="0" smtClean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chemeClr val="accent6"/>
                </a:solidFill>
                <a:latin typeface="나눔바른고딕" panose="020B0600000101010101" charset="-127"/>
                <a:ea typeface="나눔바른고딕" panose="020B0600000101010101" charset="-127"/>
              </a:rPr>
              <a:t>] 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chemeClr val="accent6"/>
                </a:solidFill>
                <a:latin typeface="나눔바른고딕" panose="020B0600000101010101" charset="-127"/>
                <a:ea typeface="나눔바른고딕" panose="020B0600000101010101" charset="-127"/>
              </a:rPr>
              <a:t>검사참여후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chemeClr val="accent6"/>
                </a:solidFill>
                <a:latin typeface="나눔바른고딕" panose="020B0600000101010101" charset="-127"/>
                <a:ea typeface="나눔바른고딕" panose="020B0600000101010101" charset="-127"/>
              </a:rPr>
              <a:t> 학적 변동되면 성명에 노란색으로 표시 되며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chemeClr val="accent6"/>
                </a:solidFill>
                <a:latin typeface="나눔바른고딕" panose="020B0600000101010101" charset="-127"/>
                <a:ea typeface="나눔바른고딕" panose="020B0600000101010101" charset="-127"/>
              </a:rPr>
              <a:t>, 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chemeClr val="accent6"/>
                </a:solidFill>
                <a:latin typeface="나눔바른고딕" panose="020B0600000101010101" charset="-127"/>
                <a:ea typeface="나눔바른고딕" panose="020B0600000101010101" charset="-127"/>
              </a:rPr>
              <a:t>학적 현행화가 진행되기 전까지는 재검사 진행할 수 없도록 </a:t>
            </a:r>
            <a:r>
              <a:rPr lang="ko-KR" altLang="en-US" sz="1100" b="1" dirty="0" smtClean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chemeClr val="accent6"/>
                </a:solidFill>
                <a:latin typeface="나눔바른고딕" panose="020B0600000101010101" charset="-127"/>
                <a:ea typeface="나눔바른고딕" panose="020B0600000101010101" charset="-127"/>
              </a:rPr>
              <a:t>개선</a:t>
            </a:r>
            <a:endParaRPr lang="en-US" altLang="ko-KR" sz="1100" b="1" dirty="0">
              <a:ln>
                <a:solidFill>
                  <a:schemeClr val="tx1">
                    <a:lumMod val="85000"/>
                    <a:lumOff val="15000"/>
                    <a:alpha val="0"/>
                  </a:schemeClr>
                </a:solidFill>
              </a:ln>
              <a:solidFill>
                <a:schemeClr val="accent6"/>
              </a:solidFill>
              <a:latin typeface="나눔바른고딕" panose="020B0600000101010101" charset="-127"/>
              <a:ea typeface="나눔바른고딕" panose="020B0600000101010101" charset="-127"/>
            </a:endParaRPr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xmlns="" id="{CD2AEBA8-C066-A6BE-1BF6-D99B019FF6A3}"/>
              </a:ext>
            </a:extLst>
          </p:cNvPr>
          <p:cNvSpPr/>
          <p:nvPr/>
        </p:nvSpPr>
        <p:spPr>
          <a:xfrm>
            <a:off x="3505767" y="3027815"/>
            <a:ext cx="659833" cy="293235"/>
          </a:xfrm>
          <a:prstGeom prst="rect">
            <a:avLst/>
          </a:prstGeom>
          <a:noFill/>
          <a:ln w="25400">
            <a:solidFill>
              <a:srgbClr val="FD531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6" name="타원 5">
            <a:extLst>
              <a:ext uri="{FF2B5EF4-FFF2-40B4-BE49-F238E27FC236}">
                <a16:creationId xmlns:a16="http://schemas.microsoft.com/office/drawing/2014/main" xmlns="" id="{F9B931C2-D266-32C4-B7D5-34619F0AEB9F}"/>
              </a:ext>
            </a:extLst>
          </p:cNvPr>
          <p:cNvSpPr/>
          <p:nvPr/>
        </p:nvSpPr>
        <p:spPr>
          <a:xfrm>
            <a:off x="3414328" y="2909921"/>
            <a:ext cx="182880" cy="170538"/>
          </a:xfrm>
          <a:prstGeom prst="ellipse">
            <a:avLst/>
          </a:prstGeom>
          <a:solidFill>
            <a:srgbClr val="FD5312"/>
          </a:solidFill>
          <a:ln w="25400">
            <a:solidFill>
              <a:srgbClr val="FD531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b="1" dirty="0">
                <a:latin typeface="+mn-ea"/>
              </a:rPr>
              <a:t>2</a:t>
            </a:r>
            <a:endParaRPr lang="ko-KR" altLang="en-US" sz="1100" b="1" dirty="0">
              <a:latin typeface="+mn-ea"/>
            </a:endParaRPr>
          </a:p>
        </p:txBody>
      </p:sp>
      <p:sp>
        <p:nvSpPr>
          <p:cNvPr id="11" name="타원 10">
            <a:extLst>
              <a:ext uri="{FF2B5EF4-FFF2-40B4-BE49-F238E27FC236}">
                <a16:creationId xmlns:a16="http://schemas.microsoft.com/office/drawing/2014/main" xmlns="" id="{A27EB439-8ACD-C838-8817-30C76361531B}"/>
              </a:ext>
            </a:extLst>
          </p:cNvPr>
          <p:cNvSpPr/>
          <p:nvPr/>
        </p:nvSpPr>
        <p:spPr>
          <a:xfrm>
            <a:off x="5461648" y="2909921"/>
            <a:ext cx="182880" cy="170538"/>
          </a:xfrm>
          <a:prstGeom prst="ellipse">
            <a:avLst/>
          </a:prstGeom>
          <a:solidFill>
            <a:srgbClr val="FD5312"/>
          </a:solidFill>
          <a:ln w="25400">
            <a:solidFill>
              <a:srgbClr val="FD531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b="1" dirty="0">
                <a:latin typeface="+mn-ea"/>
              </a:rPr>
              <a:t>2</a:t>
            </a:r>
            <a:endParaRPr lang="ko-KR" altLang="en-US" sz="1100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42550358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xmlns="" id="{4F71BC9D-C86E-5019-696F-B55909219C2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5530" y="1773017"/>
            <a:ext cx="9272908" cy="3960000"/>
          </a:xfrm>
          <a:prstGeom prst="rect">
            <a:avLst/>
          </a:prstGeom>
        </p:spPr>
      </p:pic>
      <p:sp>
        <p:nvSpPr>
          <p:cNvPr id="93" name="TextBox 4">
            <a:extLst>
              <a:ext uri="{FF2B5EF4-FFF2-40B4-BE49-F238E27FC236}">
                <a16:creationId xmlns:a16="http://schemas.microsoft.com/office/drawing/2014/main" xmlns="" id="{B2A2134E-34A5-422C-8D66-092F6558A4F0}"/>
              </a:ext>
            </a:extLst>
          </p:cNvPr>
          <p:cNvSpPr txBox="1"/>
          <p:nvPr/>
        </p:nvSpPr>
        <p:spPr>
          <a:xfrm>
            <a:off x="96327" y="39171"/>
            <a:ext cx="51569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000" b="1" spc="-7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학교 주요 업무처리 방법</a:t>
            </a:r>
          </a:p>
        </p:txBody>
      </p:sp>
      <p:sp>
        <p:nvSpPr>
          <p:cNvPr id="14" name="모서리가 둥근 직사각형 13">
            <a:extLst>
              <a:ext uri="{FF2B5EF4-FFF2-40B4-BE49-F238E27FC236}">
                <a16:creationId xmlns:a16="http://schemas.microsoft.com/office/drawing/2014/main" xmlns="" id="{A48839FD-54EA-214C-BE98-4BDD2DF3094C}"/>
              </a:ext>
            </a:extLst>
          </p:cNvPr>
          <p:cNvSpPr/>
          <p:nvPr/>
        </p:nvSpPr>
        <p:spPr>
          <a:xfrm>
            <a:off x="163006" y="802346"/>
            <a:ext cx="3642849" cy="669007"/>
          </a:xfrm>
          <a:prstGeom prst="roundRect">
            <a:avLst>
              <a:gd name="adj" fmla="val 50000"/>
            </a:avLst>
          </a:prstGeom>
          <a:solidFill>
            <a:srgbClr val="E2F0D9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4. </a:t>
            </a:r>
            <a:r>
              <a:rPr lang="ko-KR" altLang="en-US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학교 </a:t>
            </a:r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– </a:t>
            </a:r>
            <a:r>
              <a:rPr lang="ko-KR" altLang="en-US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검사결과관리</a:t>
            </a:r>
            <a:endParaRPr lang="en-US" altLang="ko-KR" sz="1600" b="1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66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r>
              <a:rPr lang="en-US" altLang="ko-KR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4.1. </a:t>
            </a:r>
            <a:r>
              <a:rPr lang="ko-KR" altLang="en-US" b="1" dirty="0" err="1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반별검사결과관리</a:t>
            </a:r>
            <a:r>
              <a:rPr lang="en-US" altLang="ko-KR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(3/13)</a:t>
            </a:r>
            <a:endParaRPr lang="ko-KR" altLang="en-US" b="1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66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5" name="사각형: 둥근 모서리 81">
            <a:extLst>
              <a:ext uri="{FF2B5EF4-FFF2-40B4-BE49-F238E27FC236}">
                <a16:creationId xmlns:a16="http://schemas.microsoft.com/office/drawing/2014/main" xmlns="" id="{E908EED5-9D07-442C-87CA-697451B62CB7}"/>
              </a:ext>
            </a:extLst>
          </p:cNvPr>
          <p:cNvSpPr/>
          <p:nvPr/>
        </p:nvSpPr>
        <p:spPr>
          <a:xfrm>
            <a:off x="3970021" y="802347"/>
            <a:ext cx="5662930" cy="550546"/>
          </a:xfrm>
          <a:prstGeom prst="roundRect">
            <a:avLst>
              <a:gd name="adj" fmla="val 6492"/>
            </a:avLst>
          </a:prstGeom>
          <a:solidFill>
            <a:schemeClr val="bg1"/>
          </a:solidFill>
          <a:ln w="6350">
            <a:solidFill>
              <a:schemeClr val="bg1">
                <a:lumMod val="75000"/>
              </a:schemeClr>
            </a:solidFill>
          </a:ln>
          <a:effectLst>
            <a:outerShdw blurRad="889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defTabSz="1090746" fontAlgn="ctr" latinLnBrk="0">
              <a:buClr>
                <a:srgbClr val="336699"/>
              </a:buClr>
              <a:defRPr/>
            </a:pPr>
            <a:endParaRPr kumimoji="1" lang="en-US" altLang="ko-KR" sz="200" b="1" kern="0" dirty="0">
              <a:ln w="0">
                <a:solidFill>
                  <a:srgbClr val="0B4355">
                    <a:alpha val="5000"/>
                  </a:srgbClr>
                </a:solidFill>
              </a:ln>
              <a:solidFill>
                <a:srgbClr val="C00000"/>
              </a:solidFill>
              <a:latin typeface="나눔바른고딕" panose="020B0600000101010101" charset="-127"/>
              <a:ea typeface="나눔바른고딕" panose="020B0600000101010101" charset="-127"/>
              <a:sym typeface="Wingdings" pitchFamily="2" charset="2"/>
            </a:endParaRPr>
          </a:p>
        </p:txBody>
      </p:sp>
      <p:grpSp>
        <p:nvGrpSpPr>
          <p:cNvPr id="33" name="그룹 32"/>
          <p:cNvGrpSpPr/>
          <p:nvPr/>
        </p:nvGrpSpPr>
        <p:grpSpPr>
          <a:xfrm>
            <a:off x="4079992" y="907605"/>
            <a:ext cx="5451357" cy="364742"/>
            <a:chOff x="4079993" y="907605"/>
            <a:chExt cx="5345874" cy="364742"/>
          </a:xfrm>
        </p:grpSpPr>
        <p:cxnSp>
          <p:nvCxnSpPr>
            <p:cNvPr id="7" name="직선 화살표 연결선 6"/>
            <p:cNvCxnSpPr/>
            <p:nvPr/>
          </p:nvCxnSpPr>
          <p:spPr>
            <a:xfrm>
              <a:off x="4614193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직선 화살표 연결선 7"/>
            <p:cNvCxnSpPr/>
            <p:nvPr/>
          </p:nvCxnSpPr>
          <p:spPr>
            <a:xfrm>
              <a:off x="5292563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직선 화살표 연결선 8"/>
            <p:cNvCxnSpPr/>
            <p:nvPr/>
          </p:nvCxnSpPr>
          <p:spPr>
            <a:xfrm>
              <a:off x="6090136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직선 화살표 연결선 9"/>
            <p:cNvCxnSpPr/>
            <p:nvPr/>
          </p:nvCxnSpPr>
          <p:spPr>
            <a:xfrm>
              <a:off x="7002067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7" name="그룹 26"/>
            <p:cNvGrpSpPr/>
            <p:nvPr/>
          </p:nvGrpSpPr>
          <p:grpSpPr>
            <a:xfrm>
              <a:off x="4753326" y="907606"/>
              <a:ext cx="567815" cy="364740"/>
              <a:chOff x="5693299" y="907606"/>
              <a:chExt cx="687056" cy="364740"/>
            </a:xfrm>
          </p:grpSpPr>
          <p:sp>
            <p:nvSpPr>
              <p:cNvPr id="12" name="Rectangle 113"/>
              <p:cNvSpPr>
                <a:spLocks noChangeArrowheads="1"/>
              </p:cNvSpPr>
              <p:nvPr/>
            </p:nvSpPr>
            <p:spPr bwMode="auto">
              <a:xfrm>
                <a:off x="5693301" y="1076885"/>
                <a:ext cx="687054" cy="195461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반별검사결과</a:t>
                </a:r>
              </a:p>
            </p:txBody>
          </p:sp>
          <p:sp>
            <p:nvSpPr>
              <p:cNvPr id="13" name="Rectangle 113"/>
              <p:cNvSpPr>
                <a:spLocks noChangeArrowheads="1"/>
              </p:cNvSpPr>
              <p:nvPr/>
            </p:nvSpPr>
            <p:spPr bwMode="auto">
              <a:xfrm>
                <a:off x="5693299" y="907606"/>
                <a:ext cx="687056" cy="169279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spc="-5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spc="-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grpSp>
          <p:nvGrpSpPr>
            <p:cNvPr id="28" name="그룹 27"/>
            <p:cNvGrpSpPr/>
            <p:nvPr/>
          </p:nvGrpSpPr>
          <p:grpSpPr>
            <a:xfrm>
              <a:off x="5434914" y="907606"/>
              <a:ext cx="687056" cy="364740"/>
              <a:chOff x="6497545" y="907606"/>
              <a:chExt cx="687056" cy="364740"/>
            </a:xfrm>
          </p:grpSpPr>
          <p:sp>
            <p:nvSpPr>
              <p:cNvPr id="17" name="Rectangle 113"/>
              <p:cNvSpPr>
                <a:spLocks noChangeArrowheads="1"/>
              </p:cNvSpPr>
              <p:nvPr/>
            </p:nvSpPr>
            <p:spPr bwMode="auto">
              <a:xfrm>
                <a:off x="6497547" y="1076885"/>
                <a:ext cx="687054" cy="195461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spc="-5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검사결과통계및제출</a:t>
                </a:r>
                <a:endParaRPr lang="ko-KR" altLang="en-US" sz="700" spc="-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  <p:sp>
            <p:nvSpPr>
              <p:cNvPr id="18" name="Rectangle 113"/>
              <p:cNvSpPr>
                <a:spLocks noChangeArrowheads="1"/>
              </p:cNvSpPr>
              <p:nvPr/>
            </p:nvSpPr>
            <p:spPr bwMode="auto">
              <a:xfrm>
                <a:off x="6497545" y="907606"/>
                <a:ext cx="687056" cy="169279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spc="-5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spc="-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grpSp>
          <p:nvGrpSpPr>
            <p:cNvPr id="21" name="그룹 20"/>
            <p:cNvGrpSpPr/>
            <p:nvPr/>
          </p:nvGrpSpPr>
          <p:grpSpPr>
            <a:xfrm>
              <a:off x="4079993" y="907606"/>
              <a:ext cx="567815" cy="364740"/>
              <a:chOff x="4984309" y="907606"/>
              <a:chExt cx="662776" cy="364740"/>
            </a:xfrm>
          </p:grpSpPr>
          <p:sp>
            <p:nvSpPr>
              <p:cNvPr id="22" name="Rectangle 113"/>
              <p:cNvSpPr>
                <a:spLocks noChangeArrowheads="1"/>
              </p:cNvSpPr>
              <p:nvPr/>
            </p:nvSpPr>
            <p:spPr bwMode="auto">
              <a:xfrm>
                <a:off x="4984311" y="1076885"/>
                <a:ext cx="662774" cy="195461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spc="-100" dirty="0">
                    <a:solidFill>
                      <a:srgbClr val="000000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반별검사결과관리</a:t>
                </a:r>
              </a:p>
            </p:txBody>
          </p:sp>
          <p:sp>
            <p:nvSpPr>
              <p:cNvPr id="23" name="Rectangle 113"/>
              <p:cNvSpPr>
                <a:spLocks noChangeArrowheads="1"/>
              </p:cNvSpPr>
              <p:nvPr/>
            </p:nvSpPr>
            <p:spPr bwMode="auto">
              <a:xfrm>
                <a:off x="4984309" y="907606"/>
                <a:ext cx="662776" cy="169279"/>
              </a:xfrm>
              <a:prstGeom prst="rect">
                <a:avLst/>
              </a:prstGeom>
              <a:solidFill>
                <a:srgbClr val="006600"/>
              </a:solidFill>
              <a:ln>
                <a:solidFill>
                  <a:srgbClr val="006600"/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b="1" spc="-100" dirty="0" err="1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b="1" spc="-100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b="1" spc="-100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</a:t>
                </a:r>
                <a:r>
                  <a:rPr lang="en-US" altLang="ko-KR" sz="800" b="1" spc="-100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b="1" spc="-100" dirty="0">
                  <a:solidFill>
                    <a:schemeClr val="bg1"/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cxnSp>
          <p:nvCxnSpPr>
            <p:cNvPr id="26" name="직선 화살표 연결선 25"/>
            <p:cNvCxnSpPr/>
            <p:nvPr/>
          </p:nvCxnSpPr>
          <p:spPr>
            <a:xfrm>
              <a:off x="7908866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0" name="그룹 29"/>
            <p:cNvGrpSpPr/>
            <p:nvPr/>
          </p:nvGrpSpPr>
          <p:grpSpPr>
            <a:xfrm>
              <a:off x="7145810" y="907605"/>
              <a:ext cx="800684" cy="364740"/>
              <a:chOff x="8096684" y="907605"/>
              <a:chExt cx="687056" cy="364740"/>
            </a:xfrm>
          </p:grpSpPr>
          <p:sp>
            <p:nvSpPr>
              <p:cNvPr id="15" name="Rectangle 113"/>
              <p:cNvSpPr>
                <a:spLocks noChangeArrowheads="1"/>
              </p:cNvSpPr>
              <p:nvPr/>
            </p:nvSpPr>
            <p:spPr bwMode="auto">
              <a:xfrm>
                <a:off x="8096685" y="1076883"/>
                <a:ext cx="68705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ko-KR" altLang="en-US" sz="7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학교급별검사결과통계</a:t>
                </a:r>
                <a:endParaRPr lang="ko-KR" altLang="en-US" sz="7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  <p:sp>
            <p:nvSpPr>
              <p:cNvPr id="16" name="Rectangle 113"/>
              <p:cNvSpPr>
                <a:spLocks noChangeArrowheads="1"/>
              </p:cNvSpPr>
              <p:nvPr/>
            </p:nvSpPr>
            <p:spPr bwMode="auto">
              <a:xfrm>
                <a:off x="8096684" y="907605"/>
                <a:ext cx="687056" cy="16927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ctr"/>
                <a:r>
                  <a:rPr lang="ko-KR" altLang="en-US" sz="800" kern="600" spc="-100" dirty="0" err="1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지원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r>
                  <a:rPr lang="ko-KR" altLang="en-US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청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kern="600" spc="-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grpSp>
          <p:nvGrpSpPr>
            <p:cNvPr id="29" name="그룹 28"/>
            <p:cNvGrpSpPr/>
            <p:nvPr/>
          </p:nvGrpSpPr>
          <p:grpSpPr>
            <a:xfrm>
              <a:off x="6233548" y="907607"/>
              <a:ext cx="800684" cy="364740"/>
              <a:chOff x="7298520" y="907607"/>
              <a:chExt cx="687056" cy="364740"/>
            </a:xfrm>
          </p:grpSpPr>
          <p:sp>
            <p:nvSpPr>
              <p:cNvPr id="19" name="Rectangle 113"/>
              <p:cNvSpPr>
                <a:spLocks noChangeArrowheads="1"/>
              </p:cNvSpPr>
              <p:nvPr/>
            </p:nvSpPr>
            <p:spPr bwMode="auto">
              <a:xfrm>
                <a:off x="7298521" y="1076885"/>
                <a:ext cx="68705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spc="-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학교별검사결과마감현황</a:t>
                </a:r>
              </a:p>
            </p:txBody>
          </p:sp>
          <p:sp>
            <p:nvSpPr>
              <p:cNvPr id="20" name="Rectangle 113"/>
              <p:cNvSpPr>
                <a:spLocks noChangeArrowheads="1"/>
              </p:cNvSpPr>
              <p:nvPr/>
            </p:nvSpPr>
            <p:spPr bwMode="auto">
              <a:xfrm>
                <a:off x="7298520" y="907607"/>
                <a:ext cx="687056" cy="16927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kern="600" spc="-100" dirty="0" err="1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지원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r>
                  <a:rPr lang="ko-KR" altLang="en-US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청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kern="600" spc="-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grpSp>
          <p:nvGrpSpPr>
            <p:cNvPr id="34" name="그룹 33"/>
            <p:cNvGrpSpPr/>
            <p:nvPr/>
          </p:nvGrpSpPr>
          <p:grpSpPr>
            <a:xfrm>
              <a:off x="8793581" y="907605"/>
              <a:ext cx="632286" cy="364740"/>
              <a:chOff x="8885570" y="907605"/>
              <a:chExt cx="687057" cy="364740"/>
            </a:xfrm>
          </p:grpSpPr>
          <p:sp>
            <p:nvSpPr>
              <p:cNvPr id="35" name="Rectangle 113"/>
              <p:cNvSpPr>
                <a:spLocks noChangeArrowheads="1"/>
              </p:cNvSpPr>
              <p:nvPr/>
            </p:nvSpPr>
            <p:spPr bwMode="auto">
              <a:xfrm>
                <a:off x="8885572" y="1076883"/>
                <a:ext cx="68705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ko-KR" altLang="en-US" sz="7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검사결과통계표</a:t>
                </a:r>
              </a:p>
            </p:txBody>
          </p:sp>
          <p:sp>
            <p:nvSpPr>
              <p:cNvPr id="36" name="Rectangle 113"/>
              <p:cNvSpPr>
                <a:spLocks noChangeArrowheads="1"/>
              </p:cNvSpPr>
              <p:nvPr/>
            </p:nvSpPr>
            <p:spPr bwMode="auto">
              <a:xfrm>
                <a:off x="8885570" y="907605"/>
                <a:ext cx="687056" cy="16927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ko-KR" altLang="en-US" sz="800" spc="-5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교육부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spc="-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cxnSp>
          <p:nvCxnSpPr>
            <p:cNvPr id="37" name="직선 화살표 연결선 36"/>
            <p:cNvCxnSpPr/>
            <p:nvPr/>
          </p:nvCxnSpPr>
          <p:spPr>
            <a:xfrm>
              <a:off x="8649838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1" name="그룹 30"/>
            <p:cNvGrpSpPr/>
            <p:nvPr/>
          </p:nvGrpSpPr>
          <p:grpSpPr>
            <a:xfrm>
              <a:off x="8052609" y="907605"/>
              <a:ext cx="632286" cy="364740"/>
              <a:chOff x="8885570" y="907605"/>
              <a:chExt cx="687057" cy="364740"/>
            </a:xfrm>
          </p:grpSpPr>
          <p:sp>
            <p:nvSpPr>
              <p:cNvPr id="24" name="Rectangle 113"/>
              <p:cNvSpPr>
                <a:spLocks noChangeArrowheads="1"/>
              </p:cNvSpPr>
              <p:nvPr/>
            </p:nvSpPr>
            <p:spPr bwMode="auto">
              <a:xfrm>
                <a:off x="8885572" y="1076883"/>
                <a:ext cx="68705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ko-KR" altLang="en-US" sz="7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검사결과마감처리</a:t>
                </a:r>
              </a:p>
            </p:txBody>
          </p:sp>
          <p:sp>
            <p:nvSpPr>
              <p:cNvPr id="25" name="Rectangle 113"/>
              <p:cNvSpPr>
                <a:spLocks noChangeArrowheads="1"/>
              </p:cNvSpPr>
              <p:nvPr/>
            </p:nvSpPr>
            <p:spPr bwMode="auto">
              <a:xfrm>
                <a:off x="8885570" y="907605"/>
                <a:ext cx="687056" cy="16927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ko-KR" altLang="en-US" sz="800" spc="-5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교육청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spc="-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</p:grpSp>
      <p:sp>
        <p:nvSpPr>
          <p:cNvPr id="38" name="직사각형 37">
            <a:extLst>
              <a:ext uri="{FF2B5EF4-FFF2-40B4-BE49-F238E27FC236}">
                <a16:creationId xmlns:a16="http://schemas.microsoft.com/office/drawing/2014/main" xmlns="" id="{7E13B21E-D9E5-4BE6-AB9C-ADCDEF6AE8BD}"/>
              </a:ext>
            </a:extLst>
          </p:cNvPr>
          <p:cNvSpPr/>
          <p:nvPr/>
        </p:nvSpPr>
        <p:spPr>
          <a:xfrm>
            <a:off x="422630" y="5843156"/>
            <a:ext cx="7893742" cy="193258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000">
              <a:lnSpc>
                <a:spcPct val="120000"/>
              </a:lnSpc>
            </a:pP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③ 학생에 대한 학적이 변경되었다면 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[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학적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(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반정보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)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현행화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]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버튼을 클릭함</a:t>
            </a:r>
            <a:endParaRPr lang="en-US" altLang="ko-KR" sz="1100" b="1" dirty="0">
              <a:ln>
                <a:solidFill>
                  <a:schemeClr val="tx1">
                    <a:lumMod val="85000"/>
                    <a:lumOff val="15000"/>
                    <a:alpha val="0"/>
                  </a:schemeClr>
                </a:solidFill>
              </a:ln>
              <a:solidFill>
                <a:srgbClr val="FD5312"/>
              </a:solidFill>
              <a:latin typeface="나눔바른고딕" panose="020B0600000101010101" charset="-127"/>
              <a:ea typeface="나눔바른고딕" panose="020B0600000101010101" charset="-127"/>
            </a:endParaRPr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xmlns="" id="{D3FA90E3-2501-0C6E-8BB0-44E3F4566883}"/>
              </a:ext>
            </a:extLst>
          </p:cNvPr>
          <p:cNvSpPr/>
          <p:nvPr/>
        </p:nvSpPr>
        <p:spPr>
          <a:xfrm>
            <a:off x="3505767" y="3027815"/>
            <a:ext cx="659833" cy="293235"/>
          </a:xfrm>
          <a:prstGeom prst="rect">
            <a:avLst/>
          </a:prstGeom>
          <a:noFill/>
          <a:ln w="25400">
            <a:solidFill>
              <a:srgbClr val="FD531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1" name="직사각형 10">
            <a:extLst>
              <a:ext uri="{FF2B5EF4-FFF2-40B4-BE49-F238E27FC236}">
                <a16:creationId xmlns:a16="http://schemas.microsoft.com/office/drawing/2014/main" xmlns="" id="{E4EA9857-6B7F-3140-E65C-FD25143A5D7A}"/>
              </a:ext>
            </a:extLst>
          </p:cNvPr>
          <p:cNvSpPr/>
          <p:nvPr/>
        </p:nvSpPr>
        <p:spPr>
          <a:xfrm>
            <a:off x="6025275" y="2668585"/>
            <a:ext cx="496175" cy="119065"/>
          </a:xfrm>
          <a:prstGeom prst="rect">
            <a:avLst/>
          </a:prstGeom>
          <a:noFill/>
          <a:ln w="25400">
            <a:solidFill>
              <a:srgbClr val="FD531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9" name="타원 38">
            <a:extLst>
              <a:ext uri="{FF2B5EF4-FFF2-40B4-BE49-F238E27FC236}">
                <a16:creationId xmlns:a16="http://schemas.microsoft.com/office/drawing/2014/main" xmlns="" id="{D7B21521-47AC-D7D1-9756-32A144D3EE0D}"/>
              </a:ext>
            </a:extLst>
          </p:cNvPr>
          <p:cNvSpPr/>
          <p:nvPr/>
        </p:nvSpPr>
        <p:spPr>
          <a:xfrm>
            <a:off x="3414327" y="2917676"/>
            <a:ext cx="182880" cy="170538"/>
          </a:xfrm>
          <a:prstGeom prst="ellipse">
            <a:avLst/>
          </a:prstGeom>
          <a:solidFill>
            <a:srgbClr val="FD5312"/>
          </a:solidFill>
          <a:ln w="25400">
            <a:solidFill>
              <a:srgbClr val="FD531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b="1" dirty="0">
                <a:latin typeface="+mn-ea"/>
              </a:rPr>
              <a:t>3</a:t>
            </a:r>
            <a:endParaRPr lang="ko-KR" altLang="en-US" sz="1100" b="1" dirty="0">
              <a:latin typeface="+mn-ea"/>
            </a:endParaRPr>
          </a:p>
        </p:txBody>
      </p:sp>
      <p:sp>
        <p:nvSpPr>
          <p:cNvPr id="41" name="타원 40">
            <a:extLst>
              <a:ext uri="{FF2B5EF4-FFF2-40B4-BE49-F238E27FC236}">
                <a16:creationId xmlns:a16="http://schemas.microsoft.com/office/drawing/2014/main" xmlns="" id="{60F68341-2F87-2A9A-6B89-E79D23BA2C9B}"/>
              </a:ext>
            </a:extLst>
          </p:cNvPr>
          <p:cNvSpPr/>
          <p:nvPr/>
        </p:nvSpPr>
        <p:spPr>
          <a:xfrm>
            <a:off x="5933835" y="2551744"/>
            <a:ext cx="182880" cy="182880"/>
          </a:xfrm>
          <a:prstGeom prst="ellipse">
            <a:avLst/>
          </a:prstGeom>
          <a:solidFill>
            <a:srgbClr val="FD5312"/>
          </a:solidFill>
          <a:ln w="25400">
            <a:solidFill>
              <a:srgbClr val="FD531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b="1" dirty="0">
                <a:latin typeface="+mn-ea"/>
              </a:rPr>
              <a:t>3</a:t>
            </a:r>
            <a:endParaRPr lang="ko-KR" altLang="en-US" sz="1100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613165313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3F3C535D-4B4E-9886-2C0F-2FBA3DFC8F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xmlns="" id="{F5A225B8-057A-7460-0362-78A0F9330E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880" y="1782300"/>
            <a:ext cx="9267068" cy="3960000"/>
          </a:xfrm>
          <a:prstGeom prst="rect">
            <a:avLst/>
          </a:prstGeom>
        </p:spPr>
      </p:pic>
      <p:sp>
        <p:nvSpPr>
          <p:cNvPr id="93" name="TextBox 4">
            <a:extLst>
              <a:ext uri="{FF2B5EF4-FFF2-40B4-BE49-F238E27FC236}">
                <a16:creationId xmlns:a16="http://schemas.microsoft.com/office/drawing/2014/main" xmlns="" id="{D9D016FF-5148-50FE-4731-A585AE2234EC}"/>
              </a:ext>
            </a:extLst>
          </p:cNvPr>
          <p:cNvSpPr txBox="1"/>
          <p:nvPr/>
        </p:nvSpPr>
        <p:spPr>
          <a:xfrm>
            <a:off x="96327" y="39171"/>
            <a:ext cx="51569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000" b="1" spc="-7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학교 주요 업무처리 방법</a:t>
            </a:r>
          </a:p>
        </p:txBody>
      </p:sp>
      <p:sp>
        <p:nvSpPr>
          <p:cNvPr id="14" name="모서리가 둥근 직사각형 13">
            <a:extLst>
              <a:ext uri="{FF2B5EF4-FFF2-40B4-BE49-F238E27FC236}">
                <a16:creationId xmlns:a16="http://schemas.microsoft.com/office/drawing/2014/main" xmlns="" id="{C2B7681B-A2DF-7B08-EC46-789061E4AD05}"/>
              </a:ext>
            </a:extLst>
          </p:cNvPr>
          <p:cNvSpPr/>
          <p:nvPr/>
        </p:nvSpPr>
        <p:spPr>
          <a:xfrm>
            <a:off x="163006" y="802346"/>
            <a:ext cx="3642849" cy="669007"/>
          </a:xfrm>
          <a:prstGeom prst="roundRect">
            <a:avLst>
              <a:gd name="adj" fmla="val 50000"/>
            </a:avLst>
          </a:prstGeom>
          <a:solidFill>
            <a:srgbClr val="E2F0D9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4. </a:t>
            </a:r>
            <a:r>
              <a:rPr lang="ko-KR" altLang="en-US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학교 </a:t>
            </a:r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– </a:t>
            </a:r>
            <a:r>
              <a:rPr lang="ko-KR" altLang="en-US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검사결과관리</a:t>
            </a:r>
            <a:endParaRPr lang="en-US" altLang="ko-KR" sz="1600" b="1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66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r>
              <a:rPr lang="en-US" altLang="ko-KR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4.1. </a:t>
            </a:r>
            <a:r>
              <a:rPr lang="ko-KR" altLang="en-US" b="1" dirty="0" err="1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반별검사결과관리</a:t>
            </a:r>
            <a:r>
              <a:rPr lang="en-US" altLang="ko-KR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(4/13)</a:t>
            </a:r>
            <a:endParaRPr lang="ko-KR" altLang="en-US" b="1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66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5" name="사각형: 둥근 모서리 81">
            <a:extLst>
              <a:ext uri="{FF2B5EF4-FFF2-40B4-BE49-F238E27FC236}">
                <a16:creationId xmlns:a16="http://schemas.microsoft.com/office/drawing/2014/main" xmlns="" id="{8FD0C8A0-DAD6-F458-6C68-89D261F17EFB}"/>
              </a:ext>
            </a:extLst>
          </p:cNvPr>
          <p:cNvSpPr/>
          <p:nvPr/>
        </p:nvSpPr>
        <p:spPr>
          <a:xfrm>
            <a:off x="3970021" y="802347"/>
            <a:ext cx="5662930" cy="550546"/>
          </a:xfrm>
          <a:prstGeom prst="roundRect">
            <a:avLst>
              <a:gd name="adj" fmla="val 6492"/>
            </a:avLst>
          </a:prstGeom>
          <a:solidFill>
            <a:schemeClr val="bg1"/>
          </a:solidFill>
          <a:ln w="6350">
            <a:solidFill>
              <a:schemeClr val="bg1">
                <a:lumMod val="75000"/>
              </a:schemeClr>
            </a:solidFill>
          </a:ln>
          <a:effectLst>
            <a:outerShdw blurRad="889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defTabSz="1090746" fontAlgn="ctr" latinLnBrk="0">
              <a:buClr>
                <a:srgbClr val="336699"/>
              </a:buClr>
              <a:defRPr/>
            </a:pPr>
            <a:endParaRPr kumimoji="1" lang="en-US" altLang="ko-KR" sz="200" b="1" kern="0" dirty="0">
              <a:ln w="0">
                <a:solidFill>
                  <a:srgbClr val="0B4355">
                    <a:alpha val="5000"/>
                  </a:srgbClr>
                </a:solidFill>
              </a:ln>
              <a:solidFill>
                <a:srgbClr val="C00000"/>
              </a:solidFill>
              <a:latin typeface="나눔바른고딕" panose="020B0600000101010101" charset="-127"/>
              <a:ea typeface="나눔바른고딕" panose="020B0600000101010101" charset="-127"/>
              <a:sym typeface="Wingdings" pitchFamily="2" charset="2"/>
            </a:endParaRPr>
          </a:p>
        </p:txBody>
      </p:sp>
      <p:grpSp>
        <p:nvGrpSpPr>
          <p:cNvPr id="33" name="그룹 32">
            <a:extLst>
              <a:ext uri="{FF2B5EF4-FFF2-40B4-BE49-F238E27FC236}">
                <a16:creationId xmlns:a16="http://schemas.microsoft.com/office/drawing/2014/main" xmlns="" id="{B48410A4-E501-B02E-71C6-5DC6B8C7C5D4}"/>
              </a:ext>
            </a:extLst>
          </p:cNvPr>
          <p:cNvGrpSpPr/>
          <p:nvPr/>
        </p:nvGrpSpPr>
        <p:grpSpPr>
          <a:xfrm>
            <a:off x="4079992" y="907605"/>
            <a:ext cx="5451357" cy="364742"/>
            <a:chOff x="4079993" y="907605"/>
            <a:chExt cx="5345874" cy="364742"/>
          </a:xfrm>
        </p:grpSpPr>
        <p:cxnSp>
          <p:nvCxnSpPr>
            <p:cNvPr id="7" name="직선 화살표 연결선 6">
              <a:extLst>
                <a:ext uri="{FF2B5EF4-FFF2-40B4-BE49-F238E27FC236}">
                  <a16:creationId xmlns:a16="http://schemas.microsoft.com/office/drawing/2014/main" xmlns="" id="{26CB3A42-0F27-B2CE-4B74-AA1BB3C2C654}"/>
                </a:ext>
              </a:extLst>
            </p:cNvPr>
            <p:cNvCxnSpPr/>
            <p:nvPr/>
          </p:nvCxnSpPr>
          <p:spPr>
            <a:xfrm>
              <a:off x="4614193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직선 화살표 연결선 7">
              <a:extLst>
                <a:ext uri="{FF2B5EF4-FFF2-40B4-BE49-F238E27FC236}">
                  <a16:creationId xmlns:a16="http://schemas.microsoft.com/office/drawing/2014/main" xmlns="" id="{CF4ECF2E-6F61-45FE-ED6D-CE9FEF5292B7}"/>
                </a:ext>
              </a:extLst>
            </p:cNvPr>
            <p:cNvCxnSpPr/>
            <p:nvPr/>
          </p:nvCxnSpPr>
          <p:spPr>
            <a:xfrm>
              <a:off x="5292563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직선 화살표 연결선 8">
              <a:extLst>
                <a:ext uri="{FF2B5EF4-FFF2-40B4-BE49-F238E27FC236}">
                  <a16:creationId xmlns:a16="http://schemas.microsoft.com/office/drawing/2014/main" xmlns="" id="{2ABD6140-00E8-C8B4-BC91-2253BC15B504}"/>
                </a:ext>
              </a:extLst>
            </p:cNvPr>
            <p:cNvCxnSpPr/>
            <p:nvPr/>
          </p:nvCxnSpPr>
          <p:spPr>
            <a:xfrm>
              <a:off x="6090136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직선 화살표 연결선 9">
              <a:extLst>
                <a:ext uri="{FF2B5EF4-FFF2-40B4-BE49-F238E27FC236}">
                  <a16:creationId xmlns:a16="http://schemas.microsoft.com/office/drawing/2014/main" xmlns="" id="{7C4E4840-D87A-95F9-85ED-EE71F18576F7}"/>
                </a:ext>
              </a:extLst>
            </p:cNvPr>
            <p:cNvCxnSpPr/>
            <p:nvPr/>
          </p:nvCxnSpPr>
          <p:spPr>
            <a:xfrm>
              <a:off x="7002067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7" name="그룹 26">
              <a:extLst>
                <a:ext uri="{FF2B5EF4-FFF2-40B4-BE49-F238E27FC236}">
                  <a16:creationId xmlns:a16="http://schemas.microsoft.com/office/drawing/2014/main" xmlns="" id="{326B42FC-4474-8D48-2E46-ADFA05C199B9}"/>
                </a:ext>
              </a:extLst>
            </p:cNvPr>
            <p:cNvGrpSpPr/>
            <p:nvPr/>
          </p:nvGrpSpPr>
          <p:grpSpPr>
            <a:xfrm>
              <a:off x="4753326" y="907606"/>
              <a:ext cx="567815" cy="364740"/>
              <a:chOff x="5693299" y="907606"/>
              <a:chExt cx="687056" cy="364740"/>
            </a:xfrm>
          </p:grpSpPr>
          <p:sp>
            <p:nvSpPr>
              <p:cNvPr id="12" name="Rectangle 113">
                <a:extLst>
                  <a:ext uri="{FF2B5EF4-FFF2-40B4-BE49-F238E27FC236}">
                    <a16:creationId xmlns:a16="http://schemas.microsoft.com/office/drawing/2014/main" xmlns="" id="{ADFDEACE-9C11-9E97-D71A-540021F11A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93301" y="1076885"/>
                <a:ext cx="687054" cy="195461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반별검사결과</a:t>
                </a:r>
              </a:p>
            </p:txBody>
          </p:sp>
          <p:sp>
            <p:nvSpPr>
              <p:cNvPr id="13" name="Rectangle 113">
                <a:extLst>
                  <a:ext uri="{FF2B5EF4-FFF2-40B4-BE49-F238E27FC236}">
                    <a16:creationId xmlns:a16="http://schemas.microsoft.com/office/drawing/2014/main" xmlns="" id="{94CD7CF5-5B5C-AF77-2AAC-076DF490C0C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93299" y="907606"/>
                <a:ext cx="687056" cy="169279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spc="-5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spc="-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grpSp>
          <p:nvGrpSpPr>
            <p:cNvPr id="28" name="그룹 27">
              <a:extLst>
                <a:ext uri="{FF2B5EF4-FFF2-40B4-BE49-F238E27FC236}">
                  <a16:creationId xmlns:a16="http://schemas.microsoft.com/office/drawing/2014/main" xmlns="" id="{65C5690B-FB58-5998-6CDD-A2D9FE11E586}"/>
                </a:ext>
              </a:extLst>
            </p:cNvPr>
            <p:cNvGrpSpPr/>
            <p:nvPr/>
          </p:nvGrpSpPr>
          <p:grpSpPr>
            <a:xfrm>
              <a:off x="5434914" y="907606"/>
              <a:ext cx="687056" cy="364740"/>
              <a:chOff x="6497545" y="907606"/>
              <a:chExt cx="687056" cy="364740"/>
            </a:xfrm>
          </p:grpSpPr>
          <p:sp>
            <p:nvSpPr>
              <p:cNvPr id="17" name="Rectangle 113">
                <a:extLst>
                  <a:ext uri="{FF2B5EF4-FFF2-40B4-BE49-F238E27FC236}">
                    <a16:creationId xmlns:a16="http://schemas.microsoft.com/office/drawing/2014/main" xmlns="" id="{B4CF6EFF-5210-9456-A7C9-14BD072035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7547" y="1076885"/>
                <a:ext cx="687054" cy="195461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spc="-5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검사결과통계및제출</a:t>
                </a:r>
                <a:endParaRPr lang="ko-KR" altLang="en-US" sz="700" spc="-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  <p:sp>
            <p:nvSpPr>
              <p:cNvPr id="18" name="Rectangle 113">
                <a:extLst>
                  <a:ext uri="{FF2B5EF4-FFF2-40B4-BE49-F238E27FC236}">
                    <a16:creationId xmlns:a16="http://schemas.microsoft.com/office/drawing/2014/main" xmlns="" id="{CD3021A3-952E-1A70-61B4-BE5A873786C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7545" y="907606"/>
                <a:ext cx="687056" cy="169279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spc="-5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spc="-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grpSp>
          <p:nvGrpSpPr>
            <p:cNvPr id="21" name="그룹 20">
              <a:extLst>
                <a:ext uri="{FF2B5EF4-FFF2-40B4-BE49-F238E27FC236}">
                  <a16:creationId xmlns:a16="http://schemas.microsoft.com/office/drawing/2014/main" xmlns="" id="{A22AC251-3FF5-2C81-E1E9-9B62E0FECFD9}"/>
                </a:ext>
              </a:extLst>
            </p:cNvPr>
            <p:cNvGrpSpPr/>
            <p:nvPr/>
          </p:nvGrpSpPr>
          <p:grpSpPr>
            <a:xfrm>
              <a:off x="4079993" y="907606"/>
              <a:ext cx="567815" cy="364740"/>
              <a:chOff x="4984309" y="907606"/>
              <a:chExt cx="662776" cy="364740"/>
            </a:xfrm>
          </p:grpSpPr>
          <p:sp>
            <p:nvSpPr>
              <p:cNvPr id="22" name="Rectangle 113">
                <a:extLst>
                  <a:ext uri="{FF2B5EF4-FFF2-40B4-BE49-F238E27FC236}">
                    <a16:creationId xmlns:a16="http://schemas.microsoft.com/office/drawing/2014/main" xmlns="" id="{F0480BC7-CB9F-98F8-52FD-50FF36601E3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4311" y="1076885"/>
                <a:ext cx="662774" cy="195461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spc="-100" dirty="0">
                    <a:solidFill>
                      <a:srgbClr val="000000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반별검사결과관리</a:t>
                </a:r>
              </a:p>
            </p:txBody>
          </p:sp>
          <p:sp>
            <p:nvSpPr>
              <p:cNvPr id="23" name="Rectangle 113">
                <a:extLst>
                  <a:ext uri="{FF2B5EF4-FFF2-40B4-BE49-F238E27FC236}">
                    <a16:creationId xmlns:a16="http://schemas.microsoft.com/office/drawing/2014/main" xmlns="" id="{471766A7-57DC-CF7A-00A8-5646E66F58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4309" y="907606"/>
                <a:ext cx="662776" cy="169279"/>
              </a:xfrm>
              <a:prstGeom prst="rect">
                <a:avLst/>
              </a:prstGeom>
              <a:solidFill>
                <a:srgbClr val="006600"/>
              </a:solidFill>
              <a:ln>
                <a:solidFill>
                  <a:srgbClr val="006600"/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b="1" spc="-100" dirty="0" err="1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b="1" spc="-100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b="1" spc="-100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</a:t>
                </a:r>
                <a:r>
                  <a:rPr lang="en-US" altLang="ko-KR" sz="800" b="1" spc="-100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b="1" spc="-100" dirty="0">
                  <a:solidFill>
                    <a:schemeClr val="bg1"/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cxnSp>
          <p:nvCxnSpPr>
            <p:cNvPr id="26" name="직선 화살표 연결선 25">
              <a:extLst>
                <a:ext uri="{FF2B5EF4-FFF2-40B4-BE49-F238E27FC236}">
                  <a16:creationId xmlns:a16="http://schemas.microsoft.com/office/drawing/2014/main" xmlns="" id="{90B9451C-F655-81FB-5675-15B3C1434628}"/>
                </a:ext>
              </a:extLst>
            </p:cNvPr>
            <p:cNvCxnSpPr/>
            <p:nvPr/>
          </p:nvCxnSpPr>
          <p:spPr>
            <a:xfrm>
              <a:off x="7908866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0" name="그룹 29">
              <a:extLst>
                <a:ext uri="{FF2B5EF4-FFF2-40B4-BE49-F238E27FC236}">
                  <a16:creationId xmlns:a16="http://schemas.microsoft.com/office/drawing/2014/main" xmlns="" id="{7F07390F-6C37-B207-FE4C-942782798441}"/>
                </a:ext>
              </a:extLst>
            </p:cNvPr>
            <p:cNvGrpSpPr/>
            <p:nvPr/>
          </p:nvGrpSpPr>
          <p:grpSpPr>
            <a:xfrm>
              <a:off x="7145810" y="907605"/>
              <a:ext cx="800684" cy="364740"/>
              <a:chOff x="8096684" y="907605"/>
              <a:chExt cx="687056" cy="364740"/>
            </a:xfrm>
          </p:grpSpPr>
          <p:sp>
            <p:nvSpPr>
              <p:cNvPr id="15" name="Rectangle 113">
                <a:extLst>
                  <a:ext uri="{FF2B5EF4-FFF2-40B4-BE49-F238E27FC236}">
                    <a16:creationId xmlns:a16="http://schemas.microsoft.com/office/drawing/2014/main" xmlns="" id="{6427A0A9-756C-3334-4DB0-FB952EAFB9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096685" y="1076883"/>
                <a:ext cx="68705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ko-KR" altLang="en-US" sz="7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학교급별검사결과통계</a:t>
                </a:r>
                <a:endParaRPr lang="ko-KR" altLang="en-US" sz="7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  <p:sp>
            <p:nvSpPr>
              <p:cNvPr id="16" name="Rectangle 113">
                <a:extLst>
                  <a:ext uri="{FF2B5EF4-FFF2-40B4-BE49-F238E27FC236}">
                    <a16:creationId xmlns:a16="http://schemas.microsoft.com/office/drawing/2014/main" xmlns="" id="{DB89CA61-1E41-59FE-DC01-C2D656618EA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096684" y="907605"/>
                <a:ext cx="687056" cy="16927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ctr"/>
                <a:r>
                  <a:rPr lang="ko-KR" altLang="en-US" sz="800" kern="600" spc="-100" dirty="0" err="1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지원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r>
                  <a:rPr lang="ko-KR" altLang="en-US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청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kern="600" spc="-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grpSp>
          <p:nvGrpSpPr>
            <p:cNvPr id="29" name="그룹 28">
              <a:extLst>
                <a:ext uri="{FF2B5EF4-FFF2-40B4-BE49-F238E27FC236}">
                  <a16:creationId xmlns:a16="http://schemas.microsoft.com/office/drawing/2014/main" xmlns="" id="{B120DE62-5D42-C5F6-4D65-D53D0835C692}"/>
                </a:ext>
              </a:extLst>
            </p:cNvPr>
            <p:cNvGrpSpPr/>
            <p:nvPr/>
          </p:nvGrpSpPr>
          <p:grpSpPr>
            <a:xfrm>
              <a:off x="6233548" y="907607"/>
              <a:ext cx="800684" cy="364740"/>
              <a:chOff x="7298520" y="907607"/>
              <a:chExt cx="687056" cy="364740"/>
            </a:xfrm>
          </p:grpSpPr>
          <p:sp>
            <p:nvSpPr>
              <p:cNvPr id="19" name="Rectangle 113">
                <a:extLst>
                  <a:ext uri="{FF2B5EF4-FFF2-40B4-BE49-F238E27FC236}">
                    <a16:creationId xmlns:a16="http://schemas.microsoft.com/office/drawing/2014/main" xmlns="" id="{86680C93-BF18-1DB5-2870-107FCFD741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298521" y="1076885"/>
                <a:ext cx="68705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spc="-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학교별검사결과마감현황</a:t>
                </a:r>
              </a:p>
            </p:txBody>
          </p:sp>
          <p:sp>
            <p:nvSpPr>
              <p:cNvPr id="20" name="Rectangle 113">
                <a:extLst>
                  <a:ext uri="{FF2B5EF4-FFF2-40B4-BE49-F238E27FC236}">
                    <a16:creationId xmlns:a16="http://schemas.microsoft.com/office/drawing/2014/main" xmlns="" id="{AC394DBD-8BAC-80CB-7648-F41896EC5E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298520" y="907607"/>
                <a:ext cx="687056" cy="16927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kern="600" spc="-100" dirty="0" err="1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지원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r>
                  <a:rPr lang="ko-KR" altLang="en-US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청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kern="600" spc="-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grpSp>
          <p:nvGrpSpPr>
            <p:cNvPr id="34" name="그룹 33">
              <a:extLst>
                <a:ext uri="{FF2B5EF4-FFF2-40B4-BE49-F238E27FC236}">
                  <a16:creationId xmlns:a16="http://schemas.microsoft.com/office/drawing/2014/main" xmlns="" id="{1A66A842-72AD-1196-9D16-4D4FA6845146}"/>
                </a:ext>
              </a:extLst>
            </p:cNvPr>
            <p:cNvGrpSpPr/>
            <p:nvPr/>
          </p:nvGrpSpPr>
          <p:grpSpPr>
            <a:xfrm>
              <a:off x="8793581" y="907605"/>
              <a:ext cx="632286" cy="364740"/>
              <a:chOff x="8885570" y="907605"/>
              <a:chExt cx="687057" cy="364740"/>
            </a:xfrm>
          </p:grpSpPr>
          <p:sp>
            <p:nvSpPr>
              <p:cNvPr id="35" name="Rectangle 113">
                <a:extLst>
                  <a:ext uri="{FF2B5EF4-FFF2-40B4-BE49-F238E27FC236}">
                    <a16:creationId xmlns:a16="http://schemas.microsoft.com/office/drawing/2014/main" xmlns="" id="{33A783AD-AE92-A1CB-A19E-19DEC2EDDA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885572" y="1076883"/>
                <a:ext cx="68705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ko-KR" altLang="en-US" sz="7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검사결과통계표</a:t>
                </a:r>
              </a:p>
            </p:txBody>
          </p:sp>
          <p:sp>
            <p:nvSpPr>
              <p:cNvPr id="36" name="Rectangle 113">
                <a:extLst>
                  <a:ext uri="{FF2B5EF4-FFF2-40B4-BE49-F238E27FC236}">
                    <a16:creationId xmlns:a16="http://schemas.microsoft.com/office/drawing/2014/main" xmlns="" id="{986F2A73-410C-BF13-C73F-1F04A13E0C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885570" y="907605"/>
                <a:ext cx="687056" cy="16927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ko-KR" altLang="en-US" sz="800" spc="-5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교육부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spc="-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cxnSp>
          <p:nvCxnSpPr>
            <p:cNvPr id="37" name="직선 화살표 연결선 36">
              <a:extLst>
                <a:ext uri="{FF2B5EF4-FFF2-40B4-BE49-F238E27FC236}">
                  <a16:creationId xmlns:a16="http://schemas.microsoft.com/office/drawing/2014/main" xmlns="" id="{820C9478-E0A9-4F4C-99C6-AA7BAE09A2D7}"/>
                </a:ext>
              </a:extLst>
            </p:cNvPr>
            <p:cNvCxnSpPr/>
            <p:nvPr/>
          </p:nvCxnSpPr>
          <p:spPr>
            <a:xfrm>
              <a:off x="8649838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1" name="그룹 30">
              <a:extLst>
                <a:ext uri="{FF2B5EF4-FFF2-40B4-BE49-F238E27FC236}">
                  <a16:creationId xmlns:a16="http://schemas.microsoft.com/office/drawing/2014/main" xmlns="" id="{C40DA49F-F3C2-A96C-6068-C2086C521C22}"/>
                </a:ext>
              </a:extLst>
            </p:cNvPr>
            <p:cNvGrpSpPr/>
            <p:nvPr/>
          </p:nvGrpSpPr>
          <p:grpSpPr>
            <a:xfrm>
              <a:off x="8052609" y="907605"/>
              <a:ext cx="632286" cy="364740"/>
              <a:chOff x="8885570" y="907605"/>
              <a:chExt cx="687057" cy="364740"/>
            </a:xfrm>
          </p:grpSpPr>
          <p:sp>
            <p:nvSpPr>
              <p:cNvPr id="24" name="Rectangle 113">
                <a:extLst>
                  <a:ext uri="{FF2B5EF4-FFF2-40B4-BE49-F238E27FC236}">
                    <a16:creationId xmlns:a16="http://schemas.microsoft.com/office/drawing/2014/main" xmlns="" id="{10EFB54B-6546-3898-0B14-1F83D85E22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885572" y="1076883"/>
                <a:ext cx="68705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ko-KR" altLang="en-US" sz="7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검사결과마감처리</a:t>
                </a:r>
              </a:p>
            </p:txBody>
          </p:sp>
          <p:sp>
            <p:nvSpPr>
              <p:cNvPr id="25" name="Rectangle 113">
                <a:extLst>
                  <a:ext uri="{FF2B5EF4-FFF2-40B4-BE49-F238E27FC236}">
                    <a16:creationId xmlns:a16="http://schemas.microsoft.com/office/drawing/2014/main" xmlns="" id="{59906430-51A1-C72D-9A4B-BC267AC5A5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885570" y="907605"/>
                <a:ext cx="687056" cy="16927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ko-KR" altLang="en-US" sz="800" spc="-5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교육청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spc="-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</p:grpSp>
      <p:sp>
        <p:nvSpPr>
          <p:cNvPr id="40" name="직사각형 39">
            <a:extLst>
              <a:ext uri="{FF2B5EF4-FFF2-40B4-BE49-F238E27FC236}">
                <a16:creationId xmlns:a16="http://schemas.microsoft.com/office/drawing/2014/main" xmlns="" id="{F21C6141-D3A3-5215-F7BB-07B9A3850611}"/>
              </a:ext>
            </a:extLst>
          </p:cNvPr>
          <p:cNvSpPr/>
          <p:nvPr/>
        </p:nvSpPr>
        <p:spPr>
          <a:xfrm>
            <a:off x="4186175" y="2577264"/>
            <a:ext cx="1461263" cy="2445585"/>
          </a:xfrm>
          <a:prstGeom prst="rect">
            <a:avLst/>
          </a:prstGeom>
          <a:noFill/>
          <a:ln w="25400">
            <a:solidFill>
              <a:srgbClr val="FD531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1" name="타원 40">
            <a:extLst>
              <a:ext uri="{FF2B5EF4-FFF2-40B4-BE49-F238E27FC236}">
                <a16:creationId xmlns:a16="http://schemas.microsoft.com/office/drawing/2014/main" xmlns="" id="{8F7B3597-9F93-D917-EC70-DA2BC1FA315E}"/>
              </a:ext>
            </a:extLst>
          </p:cNvPr>
          <p:cNvSpPr/>
          <p:nvPr/>
        </p:nvSpPr>
        <p:spPr>
          <a:xfrm>
            <a:off x="4094735" y="2523746"/>
            <a:ext cx="182880" cy="170538"/>
          </a:xfrm>
          <a:prstGeom prst="ellipse">
            <a:avLst/>
          </a:prstGeom>
          <a:solidFill>
            <a:srgbClr val="FD5312"/>
          </a:solidFill>
          <a:ln w="25400">
            <a:solidFill>
              <a:srgbClr val="FD531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b="1" dirty="0">
                <a:latin typeface="+mn-ea"/>
              </a:rPr>
              <a:t>4</a:t>
            </a:r>
            <a:endParaRPr lang="ko-KR" altLang="en-US" sz="1100" b="1" dirty="0">
              <a:latin typeface="+mn-ea"/>
            </a:endParaRPr>
          </a:p>
        </p:txBody>
      </p:sp>
      <p:sp>
        <p:nvSpPr>
          <p:cNvPr id="6" name="직사각형 5">
            <a:extLst>
              <a:ext uri="{FF2B5EF4-FFF2-40B4-BE49-F238E27FC236}">
                <a16:creationId xmlns:a16="http://schemas.microsoft.com/office/drawing/2014/main" xmlns="" id="{54157692-2040-796A-FFF5-FBC6D33A1F27}"/>
              </a:ext>
            </a:extLst>
          </p:cNvPr>
          <p:cNvSpPr/>
          <p:nvPr/>
        </p:nvSpPr>
        <p:spPr>
          <a:xfrm>
            <a:off x="422630" y="5857180"/>
            <a:ext cx="7893742" cy="406265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000">
              <a:lnSpc>
                <a:spcPct val="120000"/>
              </a:lnSpc>
            </a:pP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④ 학생에 대한 학적이 변경되었다면 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[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학적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(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반정보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)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현행화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]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버튼을 </a:t>
            </a:r>
            <a:r>
              <a:rPr lang="ko-KR" altLang="en-US" sz="1100" b="1" dirty="0" smtClean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클릭함</a:t>
            </a:r>
            <a:endParaRPr lang="en-US" altLang="ko-KR" sz="1100" b="1" dirty="0" smtClean="0">
              <a:ln>
                <a:solidFill>
                  <a:schemeClr val="tx1">
                    <a:lumMod val="85000"/>
                    <a:lumOff val="15000"/>
                    <a:alpha val="0"/>
                  </a:schemeClr>
                </a:solidFill>
              </a:ln>
              <a:solidFill>
                <a:srgbClr val="FD5312"/>
              </a:solidFill>
              <a:latin typeface="나눔바른고딕" panose="020B0600000101010101" charset="-127"/>
              <a:ea typeface="나눔바른고딕" panose="020B0600000101010101" charset="-127"/>
            </a:endParaRPr>
          </a:p>
          <a:p>
            <a:pPr marL="36000">
              <a:lnSpc>
                <a:spcPct val="120000"/>
              </a:lnSpc>
            </a:pP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chemeClr val="accent6"/>
                </a:solidFill>
                <a:latin typeface="나눔바른고딕" panose="020B0600000101010101" charset="-127"/>
                <a:ea typeface="나눔바른고딕" panose="020B0600000101010101" charset="-127"/>
              </a:rPr>
              <a:t> </a:t>
            </a:r>
            <a:r>
              <a:rPr lang="en-US" altLang="ko-KR" sz="1100" b="1" dirty="0" smtClean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chemeClr val="accent6"/>
                </a:solidFill>
                <a:latin typeface="나눔바른고딕" panose="020B0600000101010101" charset="-127"/>
                <a:ea typeface="나눔바른고딕" panose="020B0600000101010101" charset="-127"/>
              </a:rPr>
              <a:t>    [</a:t>
            </a:r>
            <a:r>
              <a:rPr lang="ko-KR" altLang="en-US" sz="1100" b="1" dirty="0" smtClean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chemeClr val="accent6"/>
                </a:solidFill>
                <a:latin typeface="나눔바른고딕" panose="020B0600000101010101" charset="-127"/>
                <a:ea typeface="나눔바른고딕" panose="020B0600000101010101" charset="-127"/>
              </a:rPr>
              <a:t>변경사항</a:t>
            </a:r>
            <a:r>
              <a:rPr lang="en-US" altLang="ko-KR" sz="1100" b="1" dirty="0" smtClean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chemeClr val="accent6"/>
                </a:solidFill>
                <a:latin typeface="나눔바른고딕" panose="020B0600000101010101" charset="-127"/>
                <a:ea typeface="나눔바른고딕" panose="020B0600000101010101" charset="-127"/>
              </a:rPr>
              <a:t>] 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chemeClr val="accent6"/>
                </a:solidFill>
                <a:latin typeface="나눔바른고딕" panose="020B0600000101010101" charset="-127"/>
                <a:ea typeface="나눔바른고딕" panose="020B0600000101010101" charset="-127"/>
              </a:rPr>
              <a:t>학적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chemeClr val="accent6"/>
                </a:solidFill>
                <a:latin typeface="나눔바른고딕" panose="020B0600000101010101" charset="-127"/>
                <a:ea typeface="나눔바른고딕" panose="020B0600000101010101" charset="-127"/>
              </a:rPr>
              <a:t>(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chemeClr val="accent6"/>
                </a:solidFill>
                <a:latin typeface="나눔바른고딕" panose="020B0600000101010101" charset="-127"/>
                <a:ea typeface="나눔바른고딕" panose="020B0600000101010101" charset="-127"/>
              </a:rPr>
              <a:t>반정보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chemeClr val="accent6"/>
                </a:solidFill>
                <a:latin typeface="나눔바른고딕" panose="020B0600000101010101" charset="-127"/>
                <a:ea typeface="나눔바른고딕" panose="020B0600000101010101" charset="-127"/>
              </a:rPr>
              <a:t>)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chemeClr val="accent6"/>
                </a:solidFill>
                <a:latin typeface="나눔바른고딕" panose="020B0600000101010101" charset="-127"/>
                <a:ea typeface="나눔바른고딕" panose="020B0600000101010101" charset="-127"/>
              </a:rPr>
              <a:t>현행화 버튼에 학적 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chemeClr val="accent6"/>
                </a:solidFill>
                <a:latin typeface="나눔바른고딕" panose="020B0600000101010101" charset="-127"/>
                <a:ea typeface="나눔바른고딕" panose="020B0600000101010101" charset="-127"/>
              </a:rPr>
              <a:t>이동시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chemeClr val="accent6"/>
                </a:solidFill>
                <a:latin typeface="나눔바른고딕" panose="020B0600000101010101" charset="-127"/>
                <a:ea typeface="나눔바른고딕" panose="020B0600000101010101" charset="-127"/>
              </a:rPr>
              <a:t> 변동되는 데이터 현행화 되도록 개선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chemeClr val="accent6"/>
                </a:solidFill>
                <a:latin typeface="나눔바른고딕" panose="020B0600000101010101" charset="-127"/>
                <a:ea typeface="나눔바른고딕" panose="020B0600000101010101" charset="-127"/>
              </a:rPr>
              <a:t>(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chemeClr val="accent6"/>
                </a:solidFill>
                <a:latin typeface="나눔바른고딕" panose="020B0600000101010101" charset="-127"/>
                <a:ea typeface="나눔바른고딕" panose="020B0600000101010101" charset="-127"/>
              </a:rPr>
              <a:t>주소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chemeClr val="accent6"/>
                </a:solidFill>
                <a:latin typeface="나눔바른고딕" panose="020B0600000101010101" charset="-127"/>
                <a:ea typeface="나눔바른고딕" panose="020B0600000101010101" charset="-127"/>
              </a:rPr>
              <a:t>, 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chemeClr val="accent6"/>
                </a:solidFill>
                <a:latin typeface="나눔바른고딕" panose="020B0600000101010101" charset="-127"/>
                <a:ea typeface="나눔바른고딕" panose="020B0600000101010101" charset="-127"/>
              </a:rPr>
              <a:t>검사참여정보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chemeClr val="accent6"/>
                </a:solidFill>
                <a:latin typeface="나눔바른고딕" panose="020B0600000101010101" charset="-127"/>
                <a:ea typeface="나눔바른고딕" panose="020B0600000101010101" charset="-127"/>
              </a:rPr>
              <a:t>, 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chemeClr val="accent6"/>
                </a:solidFill>
                <a:latin typeface="나눔바른고딕" panose="020B0600000101010101" charset="-127"/>
                <a:ea typeface="나눔바른고딕" panose="020B0600000101010101" charset="-127"/>
              </a:rPr>
              <a:t>참여번호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chemeClr val="accent6"/>
                </a:solidFill>
                <a:latin typeface="나눔바른고딕" panose="020B0600000101010101" charset="-127"/>
                <a:ea typeface="나눔바른고딕" panose="020B0600000101010101" charset="-127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140345850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E2AC55B9-2ECE-147E-4D59-7BEDF26F79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그림 10">
            <a:extLst>
              <a:ext uri="{FF2B5EF4-FFF2-40B4-BE49-F238E27FC236}">
                <a16:creationId xmlns:a16="http://schemas.microsoft.com/office/drawing/2014/main" xmlns="" id="{B7DA5402-A403-1C8B-AC27-B56EE0A621F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800" y="1789968"/>
            <a:ext cx="9266400" cy="3952332"/>
          </a:xfrm>
          <a:prstGeom prst="rect">
            <a:avLst/>
          </a:prstGeom>
        </p:spPr>
      </p:pic>
      <p:sp>
        <p:nvSpPr>
          <p:cNvPr id="93" name="TextBox 4">
            <a:extLst>
              <a:ext uri="{FF2B5EF4-FFF2-40B4-BE49-F238E27FC236}">
                <a16:creationId xmlns:a16="http://schemas.microsoft.com/office/drawing/2014/main" xmlns="" id="{2C79659E-0B95-ECB1-0157-A9DF9DEFF2C5}"/>
              </a:ext>
            </a:extLst>
          </p:cNvPr>
          <p:cNvSpPr txBox="1"/>
          <p:nvPr/>
        </p:nvSpPr>
        <p:spPr>
          <a:xfrm>
            <a:off x="96327" y="39171"/>
            <a:ext cx="51569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000" b="1" spc="-7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학교 주요 업무처리 방법</a:t>
            </a:r>
          </a:p>
        </p:txBody>
      </p:sp>
      <p:sp>
        <p:nvSpPr>
          <p:cNvPr id="14" name="모서리가 둥근 직사각형 13">
            <a:extLst>
              <a:ext uri="{FF2B5EF4-FFF2-40B4-BE49-F238E27FC236}">
                <a16:creationId xmlns:a16="http://schemas.microsoft.com/office/drawing/2014/main" xmlns="" id="{5610ED45-8BA5-DC41-0898-E3D600F783CE}"/>
              </a:ext>
            </a:extLst>
          </p:cNvPr>
          <p:cNvSpPr/>
          <p:nvPr/>
        </p:nvSpPr>
        <p:spPr>
          <a:xfrm>
            <a:off x="163006" y="802346"/>
            <a:ext cx="3642849" cy="669007"/>
          </a:xfrm>
          <a:prstGeom prst="roundRect">
            <a:avLst>
              <a:gd name="adj" fmla="val 50000"/>
            </a:avLst>
          </a:prstGeom>
          <a:solidFill>
            <a:srgbClr val="E2F0D9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4. </a:t>
            </a:r>
            <a:r>
              <a:rPr lang="ko-KR" altLang="en-US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학교 </a:t>
            </a:r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– </a:t>
            </a:r>
            <a:r>
              <a:rPr lang="ko-KR" altLang="en-US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검사결과관리</a:t>
            </a:r>
            <a:endParaRPr lang="en-US" altLang="ko-KR" sz="1600" b="1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66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r>
              <a:rPr lang="en-US" altLang="ko-KR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4.1. </a:t>
            </a:r>
            <a:r>
              <a:rPr lang="ko-KR" altLang="en-US" b="1" dirty="0" err="1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반별검사결과관리</a:t>
            </a:r>
            <a:r>
              <a:rPr lang="en-US" altLang="ko-KR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(5/13)</a:t>
            </a:r>
            <a:endParaRPr lang="ko-KR" altLang="en-US" b="1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66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5" name="사각형: 둥근 모서리 81">
            <a:extLst>
              <a:ext uri="{FF2B5EF4-FFF2-40B4-BE49-F238E27FC236}">
                <a16:creationId xmlns:a16="http://schemas.microsoft.com/office/drawing/2014/main" xmlns="" id="{0AAF4DC4-B080-0592-BBDB-F2508E6D3110}"/>
              </a:ext>
            </a:extLst>
          </p:cNvPr>
          <p:cNvSpPr/>
          <p:nvPr/>
        </p:nvSpPr>
        <p:spPr>
          <a:xfrm>
            <a:off x="3970021" y="802347"/>
            <a:ext cx="5662930" cy="550546"/>
          </a:xfrm>
          <a:prstGeom prst="roundRect">
            <a:avLst>
              <a:gd name="adj" fmla="val 6492"/>
            </a:avLst>
          </a:prstGeom>
          <a:solidFill>
            <a:schemeClr val="bg1"/>
          </a:solidFill>
          <a:ln w="6350">
            <a:solidFill>
              <a:schemeClr val="bg1">
                <a:lumMod val="75000"/>
              </a:schemeClr>
            </a:solidFill>
          </a:ln>
          <a:effectLst>
            <a:outerShdw blurRad="889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defTabSz="1090746" fontAlgn="ctr" latinLnBrk="0">
              <a:buClr>
                <a:srgbClr val="336699"/>
              </a:buClr>
              <a:defRPr/>
            </a:pPr>
            <a:endParaRPr kumimoji="1" lang="en-US" altLang="ko-KR" sz="200" b="1" kern="0" dirty="0">
              <a:ln w="0">
                <a:solidFill>
                  <a:srgbClr val="0B4355">
                    <a:alpha val="5000"/>
                  </a:srgbClr>
                </a:solidFill>
              </a:ln>
              <a:solidFill>
                <a:srgbClr val="C00000"/>
              </a:solidFill>
              <a:latin typeface="나눔바른고딕" panose="020B0600000101010101" charset="-127"/>
              <a:ea typeface="나눔바른고딕" panose="020B0600000101010101" charset="-127"/>
              <a:sym typeface="Wingdings" pitchFamily="2" charset="2"/>
            </a:endParaRPr>
          </a:p>
        </p:txBody>
      </p:sp>
      <p:grpSp>
        <p:nvGrpSpPr>
          <p:cNvPr id="33" name="그룹 32">
            <a:extLst>
              <a:ext uri="{FF2B5EF4-FFF2-40B4-BE49-F238E27FC236}">
                <a16:creationId xmlns:a16="http://schemas.microsoft.com/office/drawing/2014/main" xmlns="" id="{D77EDEAF-8AAF-88A2-C8B6-2D7F11CD606A}"/>
              </a:ext>
            </a:extLst>
          </p:cNvPr>
          <p:cNvGrpSpPr/>
          <p:nvPr/>
        </p:nvGrpSpPr>
        <p:grpSpPr>
          <a:xfrm>
            <a:off x="4079992" y="907605"/>
            <a:ext cx="5451357" cy="364742"/>
            <a:chOff x="4079993" y="907605"/>
            <a:chExt cx="5345874" cy="364742"/>
          </a:xfrm>
        </p:grpSpPr>
        <p:cxnSp>
          <p:nvCxnSpPr>
            <p:cNvPr id="7" name="직선 화살표 연결선 6">
              <a:extLst>
                <a:ext uri="{FF2B5EF4-FFF2-40B4-BE49-F238E27FC236}">
                  <a16:creationId xmlns:a16="http://schemas.microsoft.com/office/drawing/2014/main" xmlns="" id="{B63FD6ED-A3D5-6B00-920E-E2296375BB3D}"/>
                </a:ext>
              </a:extLst>
            </p:cNvPr>
            <p:cNvCxnSpPr/>
            <p:nvPr/>
          </p:nvCxnSpPr>
          <p:spPr>
            <a:xfrm>
              <a:off x="4614193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직선 화살표 연결선 7">
              <a:extLst>
                <a:ext uri="{FF2B5EF4-FFF2-40B4-BE49-F238E27FC236}">
                  <a16:creationId xmlns:a16="http://schemas.microsoft.com/office/drawing/2014/main" xmlns="" id="{43FF0B79-A093-C56A-6C58-C86985F1D4CA}"/>
                </a:ext>
              </a:extLst>
            </p:cNvPr>
            <p:cNvCxnSpPr/>
            <p:nvPr/>
          </p:nvCxnSpPr>
          <p:spPr>
            <a:xfrm>
              <a:off x="5292563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직선 화살표 연결선 8">
              <a:extLst>
                <a:ext uri="{FF2B5EF4-FFF2-40B4-BE49-F238E27FC236}">
                  <a16:creationId xmlns:a16="http://schemas.microsoft.com/office/drawing/2014/main" xmlns="" id="{F5CD11F1-7CAB-A02E-69B8-A9CFE70AF998}"/>
                </a:ext>
              </a:extLst>
            </p:cNvPr>
            <p:cNvCxnSpPr/>
            <p:nvPr/>
          </p:nvCxnSpPr>
          <p:spPr>
            <a:xfrm>
              <a:off x="6090136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직선 화살표 연결선 9">
              <a:extLst>
                <a:ext uri="{FF2B5EF4-FFF2-40B4-BE49-F238E27FC236}">
                  <a16:creationId xmlns:a16="http://schemas.microsoft.com/office/drawing/2014/main" xmlns="" id="{01BF2436-523E-9955-1AC4-23B117393FBD}"/>
                </a:ext>
              </a:extLst>
            </p:cNvPr>
            <p:cNvCxnSpPr/>
            <p:nvPr/>
          </p:nvCxnSpPr>
          <p:spPr>
            <a:xfrm>
              <a:off x="7002067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7" name="그룹 26">
              <a:extLst>
                <a:ext uri="{FF2B5EF4-FFF2-40B4-BE49-F238E27FC236}">
                  <a16:creationId xmlns:a16="http://schemas.microsoft.com/office/drawing/2014/main" xmlns="" id="{F33BFD37-960A-A74B-65C2-6C5B4B9BCAEB}"/>
                </a:ext>
              </a:extLst>
            </p:cNvPr>
            <p:cNvGrpSpPr/>
            <p:nvPr/>
          </p:nvGrpSpPr>
          <p:grpSpPr>
            <a:xfrm>
              <a:off x="4753326" y="907606"/>
              <a:ext cx="567815" cy="364740"/>
              <a:chOff x="5693299" y="907606"/>
              <a:chExt cx="687056" cy="364740"/>
            </a:xfrm>
          </p:grpSpPr>
          <p:sp>
            <p:nvSpPr>
              <p:cNvPr id="12" name="Rectangle 113">
                <a:extLst>
                  <a:ext uri="{FF2B5EF4-FFF2-40B4-BE49-F238E27FC236}">
                    <a16:creationId xmlns:a16="http://schemas.microsoft.com/office/drawing/2014/main" xmlns="" id="{159499BA-5427-A3AF-3340-CCA9831CD00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93301" y="1076885"/>
                <a:ext cx="687054" cy="195461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반별검사결과</a:t>
                </a:r>
              </a:p>
            </p:txBody>
          </p:sp>
          <p:sp>
            <p:nvSpPr>
              <p:cNvPr id="13" name="Rectangle 113">
                <a:extLst>
                  <a:ext uri="{FF2B5EF4-FFF2-40B4-BE49-F238E27FC236}">
                    <a16:creationId xmlns:a16="http://schemas.microsoft.com/office/drawing/2014/main" xmlns="" id="{6FA92621-C2B6-B160-45D1-441E26F0CC1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93299" y="907606"/>
                <a:ext cx="687056" cy="169279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spc="-5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spc="-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grpSp>
          <p:nvGrpSpPr>
            <p:cNvPr id="28" name="그룹 27">
              <a:extLst>
                <a:ext uri="{FF2B5EF4-FFF2-40B4-BE49-F238E27FC236}">
                  <a16:creationId xmlns:a16="http://schemas.microsoft.com/office/drawing/2014/main" xmlns="" id="{8A5A6969-908E-D1AE-4A66-6273179C12A2}"/>
                </a:ext>
              </a:extLst>
            </p:cNvPr>
            <p:cNvGrpSpPr/>
            <p:nvPr/>
          </p:nvGrpSpPr>
          <p:grpSpPr>
            <a:xfrm>
              <a:off x="5434914" y="907606"/>
              <a:ext cx="687056" cy="364740"/>
              <a:chOff x="6497545" y="907606"/>
              <a:chExt cx="687056" cy="364740"/>
            </a:xfrm>
          </p:grpSpPr>
          <p:sp>
            <p:nvSpPr>
              <p:cNvPr id="17" name="Rectangle 113">
                <a:extLst>
                  <a:ext uri="{FF2B5EF4-FFF2-40B4-BE49-F238E27FC236}">
                    <a16:creationId xmlns:a16="http://schemas.microsoft.com/office/drawing/2014/main" xmlns="" id="{C680A4D6-3D77-4A30-8389-55160227209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7547" y="1076885"/>
                <a:ext cx="687054" cy="195461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spc="-5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검사결과통계및제출</a:t>
                </a:r>
                <a:endParaRPr lang="ko-KR" altLang="en-US" sz="700" spc="-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  <p:sp>
            <p:nvSpPr>
              <p:cNvPr id="18" name="Rectangle 113">
                <a:extLst>
                  <a:ext uri="{FF2B5EF4-FFF2-40B4-BE49-F238E27FC236}">
                    <a16:creationId xmlns:a16="http://schemas.microsoft.com/office/drawing/2014/main" xmlns="" id="{87393CAC-3C65-80DB-0B41-068736C438F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7545" y="907606"/>
                <a:ext cx="687056" cy="169279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spc="-5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spc="-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grpSp>
          <p:nvGrpSpPr>
            <p:cNvPr id="21" name="그룹 20">
              <a:extLst>
                <a:ext uri="{FF2B5EF4-FFF2-40B4-BE49-F238E27FC236}">
                  <a16:creationId xmlns:a16="http://schemas.microsoft.com/office/drawing/2014/main" xmlns="" id="{7A8A222E-CF6F-9837-90C6-7EA9ED291CD8}"/>
                </a:ext>
              </a:extLst>
            </p:cNvPr>
            <p:cNvGrpSpPr/>
            <p:nvPr/>
          </p:nvGrpSpPr>
          <p:grpSpPr>
            <a:xfrm>
              <a:off x="4079993" y="907606"/>
              <a:ext cx="567815" cy="364740"/>
              <a:chOff x="4984309" y="907606"/>
              <a:chExt cx="662776" cy="364740"/>
            </a:xfrm>
          </p:grpSpPr>
          <p:sp>
            <p:nvSpPr>
              <p:cNvPr id="22" name="Rectangle 113">
                <a:extLst>
                  <a:ext uri="{FF2B5EF4-FFF2-40B4-BE49-F238E27FC236}">
                    <a16:creationId xmlns:a16="http://schemas.microsoft.com/office/drawing/2014/main" xmlns="" id="{302C6F14-F052-D157-AC7E-8CDA58A5AF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4311" y="1076885"/>
                <a:ext cx="662774" cy="195461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spc="-100" dirty="0">
                    <a:solidFill>
                      <a:srgbClr val="000000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반별검사결과관리</a:t>
                </a:r>
              </a:p>
            </p:txBody>
          </p:sp>
          <p:sp>
            <p:nvSpPr>
              <p:cNvPr id="23" name="Rectangle 113">
                <a:extLst>
                  <a:ext uri="{FF2B5EF4-FFF2-40B4-BE49-F238E27FC236}">
                    <a16:creationId xmlns:a16="http://schemas.microsoft.com/office/drawing/2014/main" xmlns="" id="{1DDB95F0-6546-7D08-DA71-78BFC40820F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4309" y="907606"/>
                <a:ext cx="662776" cy="169279"/>
              </a:xfrm>
              <a:prstGeom prst="rect">
                <a:avLst/>
              </a:prstGeom>
              <a:solidFill>
                <a:srgbClr val="006600"/>
              </a:solidFill>
              <a:ln>
                <a:solidFill>
                  <a:srgbClr val="006600"/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b="1" spc="-100" dirty="0" err="1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b="1" spc="-100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b="1" spc="-100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</a:t>
                </a:r>
                <a:r>
                  <a:rPr lang="en-US" altLang="ko-KR" sz="800" b="1" spc="-100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b="1" spc="-100" dirty="0">
                  <a:solidFill>
                    <a:schemeClr val="bg1"/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cxnSp>
          <p:nvCxnSpPr>
            <p:cNvPr id="26" name="직선 화살표 연결선 25">
              <a:extLst>
                <a:ext uri="{FF2B5EF4-FFF2-40B4-BE49-F238E27FC236}">
                  <a16:creationId xmlns:a16="http://schemas.microsoft.com/office/drawing/2014/main" xmlns="" id="{586BB84C-57CD-4C95-CD22-53A218024172}"/>
                </a:ext>
              </a:extLst>
            </p:cNvPr>
            <p:cNvCxnSpPr/>
            <p:nvPr/>
          </p:nvCxnSpPr>
          <p:spPr>
            <a:xfrm>
              <a:off x="7908866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0" name="그룹 29">
              <a:extLst>
                <a:ext uri="{FF2B5EF4-FFF2-40B4-BE49-F238E27FC236}">
                  <a16:creationId xmlns:a16="http://schemas.microsoft.com/office/drawing/2014/main" xmlns="" id="{BE3F9A07-D324-BB5C-C28B-59206EDCA6BE}"/>
                </a:ext>
              </a:extLst>
            </p:cNvPr>
            <p:cNvGrpSpPr/>
            <p:nvPr/>
          </p:nvGrpSpPr>
          <p:grpSpPr>
            <a:xfrm>
              <a:off x="7145810" y="907605"/>
              <a:ext cx="800684" cy="364740"/>
              <a:chOff x="8096684" y="907605"/>
              <a:chExt cx="687056" cy="364740"/>
            </a:xfrm>
          </p:grpSpPr>
          <p:sp>
            <p:nvSpPr>
              <p:cNvPr id="15" name="Rectangle 113">
                <a:extLst>
                  <a:ext uri="{FF2B5EF4-FFF2-40B4-BE49-F238E27FC236}">
                    <a16:creationId xmlns:a16="http://schemas.microsoft.com/office/drawing/2014/main" xmlns="" id="{5FCBD6AC-F183-9E84-827A-263BA000D1B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096685" y="1076883"/>
                <a:ext cx="68705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ko-KR" altLang="en-US" sz="7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학교급별검사결과통계</a:t>
                </a:r>
                <a:endParaRPr lang="ko-KR" altLang="en-US" sz="7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  <p:sp>
            <p:nvSpPr>
              <p:cNvPr id="16" name="Rectangle 113">
                <a:extLst>
                  <a:ext uri="{FF2B5EF4-FFF2-40B4-BE49-F238E27FC236}">
                    <a16:creationId xmlns:a16="http://schemas.microsoft.com/office/drawing/2014/main" xmlns="" id="{49EEBF53-5228-E054-D3F5-24AF661924C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096684" y="907605"/>
                <a:ext cx="687056" cy="16927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ctr"/>
                <a:r>
                  <a:rPr lang="ko-KR" altLang="en-US" sz="800" kern="600" spc="-100" dirty="0" err="1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지원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r>
                  <a:rPr lang="ko-KR" altLang="en-US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청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kern="600" spc="-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grpSp>
          <p:nvGrpSpPr>
            <p:cNvPr id="29" name="그룹 28">
              <a:extLst>
                <a:ext uri="{FF2B5EF4-FFF2-40B4-BE49-F238E27FC236}">
                  <a16:creationId xmlns:a16="http://schemas.microsoft.com/office/drawing/2014/main" xmlns="" id="{F6F931C4-4141-FA7B-9283-FF705CD94E10}"/>
                </a:ext>
              </a:extLst>
            </p:cNvPr>
            <p:cNvGrpSpPr/>
            <p:nvPr/>
          </p:nvGrpSpPr>
          <p:grpSpPr>
            <a:xfrm>
              <a:off x="6233548" y="907607"/>
              <a:ext cx="800684" cy="364740"/>
              <a:chOff x="7298520" y="907607"/>
              <a:chExt cx="687056" cy="364740"/>
            </a:xfrm>
          </p:grpSpPr>
          <p:sp>
            <p:nvSpPr>
              <p:cNvPr id="19" name="Rectangle 113">
                <a:extLst>
                  <a:ext uri="{FF2B5EF4-FFF2-40B4-BE49-F238E27FC236}">
                    <a16:creationId xmlns:a16="http://schemas.microsoft.com/office/drawing/2014/main" xmlns="" id="{48ABF2C6-A0FC-0355-E9DD-11B581ED49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298521" y="1076885"/>
                <a:ext cx="68705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spc="-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학교별검사결과마감현황</a:t>
                </a:r>
              </a:p>
            </p:txBody>
          </p:sp>
          <p:sp>
            <p:nvSpPr>
              <p:cNvPr id="20" name="Rectangle 113">
                <a:extLst>
                  <a:ext uri="{FF2B5EF4-FFF2-40B4-BE49-F238E27FC236}">
                    <a16:creationId xmlns:a16="http://schemas.microsoft.com/office/drawing/2014/main" xmlns="" id="{69722A7E-29E1-693B-35AA-08A2F7C989D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298520" y="907607"/>
                <a:ext cx="687056" cy="16927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kern="600" spc="-100" dirty="0" err="1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지원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r>
                  <a:rPr lang="ko-KR" altLang="en-US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청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kern="600" spc="-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grpSp>
          <p:nvGrpSpPr>
            <p:cNvPr id="34" name="그룹 33">
              <a:extLst>
                <a:ext uri="{FF2B5EF4-FFF2-40B4-BE49-F238E27FC236}">
                  <a16:creationId xmlns:a16="http://schemas.microsoft.com/office/drawing/2014/main" xmlns="" id="{528EF92C-CE33-9275-2940-DD859A6BC210}"/>
                </a:ext>
              </a:extLst>
            </p:cNvPr>
            <p:cNvGrpSpPr/>
            <p:nvPr/>
          </p:nvGrpSpPr>
          <p:grpSpPr>
            <a:xfrm>
              <a:off x="8793581" y="907605"/>
              <a:ext cx="632286" cy="364740"/>
              <a:chOff x="8885570" y="907605"/>
              <a:chExt cx="687057" cy="364740"/>
            </a:xfrm>
          </p:grpSpPr>
          <p:sp>
            <p:nvSpPr>
              <p:cNvPr id="35" name="Rectangle 113">
                <a:extLst>
                  <a:ext uri="{FF2B5EF4-FFF2-40B4-BE49-F238E27FC236}">
                    <a16:creationId xmlns:a16="http://schemas.microsoft.com/office/drawing/2014/main" xmlns="" id="{BEDDEFBD-CBF8-4114-EB36-E428407AE3D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885572" y="1076883"/>
                <a:ext cx="68705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ko-KR" altLang="en-US" sz="7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검사결과통계표</a:t>
                </a:r>
              </a:p>
            </p:txBody>
          </p:sp>
          <p:sp>
            <p:nvSpPr>
              <p:cNvPr id="36" name="Rectangle 113">
                <a:extLst>
                  <a:ext uri="{FF2B5EF4-FFF2-40B4-BE49-F238E27FC236}">
                    <a16:creationId xmlns:a16="http://schemas.microsoft.com/office/drawing/2014/main" xmlns="" id="{C90BCE19-724D-43AE-EA93-B114298557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885570" y="907605"/>
                <a:ext cx="687056" cy="16927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ko-KR" altLang="en-US" sz="800" spc="-5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교육부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spc="-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cxnSp>
          <p:nvCxnSpPr>
            <p:cNvPr id="37" name="직선 화살표 연결선 36">
              <a:extLst>
                <a:ext uri="{FF2B5EF4-FFF2-40B4-BE49-F238E27FC236}">
                  <a16:creationId xmlns:a16="http://schemas.microsoft.com/office/drawing/2014/main" xmlns="" id="{84D6F26C-E4B7-1067-B302-3DB794C49607}"/>
                </a:ext>
              </a:extLst>
            </p:cNvPr>
            <p:cNvCxnSpPr/>
            <p:nvPr/>
          </p:nvCxnSpPr>
          <p:spPr>
            <a:xfrm>
              <a:off x="8649838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1" name="그룹 30">
              <a:extLst>
                <a:ext uri="{FF2B5EF4-FFF2-40B4-BE49-F238E27FC236}">
                  <a16:creationId xmlns:a16="http://schemas.microsoft.com/office/drawing/2014/main" xmlns="" id="{6EC540EC-52F2-F37B-6E70-57CB78C9B8BA}"/>
                </a:ext>
              </a:extLst>
            </p:cNvPr>
            <p:cNvGrpSpPr/>
            <p:nvPr/>
          </p:nvGrpSpPr>
          <p:grpSpPr>
            <a:xfrm>
              <a:off x="8052609" y="907605"/>
              <a:ext cx="632286" cy="364740"/>
              <a:chOff x="8885570" y="907605"/>
              <a:chExt cx="687057" cy="364740"/>
            </a:xfrm>
          </p:grpSpPr>
          <p:sp>
            <p:nvSpPr>
              <p:cNvPr id="24" name="Rectangle 113">
                <a:extLst>
                  <a:ext uri="{FF2B5EF4-FFF2-40B4-BE49-F238E27FC236}">
                    <a16:creationId xmlns:a16="http://schemas.microsoft.com/office/drawing/2014/main" xmlns="" id="{02EF7473-034D-7B52-724B-370B93844AB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885572" y="1076883"/>
                <a:ext cx="68705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ko-KR" altLang="en-US" sz="7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검사결과마감처리</a:t>
                </a:r>
              </a:p>
            </p:txBody>
          </p:sp>
          <p:sp>
            <p:nvSpPr>
              <p:cNvPr id="25" name="Rectangle 113">
                <a:extLst>
                  <a:ext uri="{FF2B5EF4-FFF2-40B4-BE49-F238E27FC236}">
                    <a16:creationId xmlns:a16="http://schemas.microsoft.com/office/drawing/2014/main" xmlns="" id="{D3E7855C-2846-00AD-4647-E40D8076FEA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885570" y="907605"/>
                <a:ext cx="687056" cy="16927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ko-KR" altLang="en-US" sz="800" spc="-5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교육청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spc="-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</p:grpSp>
      <p:sp>
        <p:nvSpPr>
          <p:cNvPr id="40" name="직사각형 39">
            <a:extLst>
              <a:ext uri="{FF2B5EF4-FFF2-40B4-BE49-F238E27FC236}">
                <a16:creationId xmlns:a16="http://schemas.microsoft.com/office/drawing/2014/main" xmlns="" id="{62B687D9-F7F9-B35B-326C-DFB85EAC4491}"/>
              </a:ext>
            </a:extLst>
          </p:cNvPr>
          <p:cNvSpPr/>
          <p:nvPr/>
        </p:nvSpPr>
        <p:spPr>
          <a:xfrm>
            <a:off x="3467287" y="3046530"/>
            <a:ext cx="2481712" cy="287857"/>
          </a:xfrm>
          <a:prstGeom prst="rect">
            <a:avLst/>
          </a:prstGeom>
          <a:noFill/>
          <a:ln w="25400">
            <a:solidFill>
              <a:srgbClr val="FD531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1" name="타원 40">
            <a:extLst>
              <a:ext uri="{FF2B5EF4-FFF2-40B4-BE49-F238E27FC236}">
                <a16:creationId xmlns:a16="http://schemas.microsoft.com/office/drawing/2014/main" xmlns="" id="{9C8CB737-5FA1-23B2-FC68-AD51AAEA12F7}"/>
              </a:ext>
            </a:extLst>
          </p:cNvPr>
          <p:cNvSpPr/>
          <p:nvPr/>
        </p:nvSpPr>
        <p:spPr>
          <a:xfrm>
            <a:off x="3375847" y="2961261"/>
            <a:ext cx="182880" cy="170538"/>
          </a:xfrm>
          <a:prstGeom prst="ellipse">
            <a:avLst/>
          </a:prstGeom>
          <a:solidFill>
            <a:srgbClr val="FD5312"/>
          </a:solidFill>
          <a:ln w="25400">
            <a:solidFill>
              <a:srgbClr val="FD531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b="1" dirty="0">
                <a:latin typeface="+mn-ea"/>
              </a:rPr>
              <a:t>4</a:t>
            </a:r>
            <a:endParaRPr lang="ko-KR" altLang="en-US" sz="1100" b="1" dirty="0">
              <a:latin typeface="+mn-ea"/>
            </a:endParaRPr>
          </a:p>
        </p:txBody>
      </p:sp>
      <p:sp>
        <p:nvSpPr>
          <p:cNvPr id="42" name="직사각형 41">
            <a:extLst>
              <a:ext uri="{FF2B5EF4-FFF2-40B4-BE49-F238E27FC236}">
                <a16:creationId xmlns:a16="http://schemas.microsoft.com/office/drawing/2014/main" xmlns="" id="{F4A4CD55-32AA-C196-1828-8A4E5838504C}"/>
              </a:ext>
            </a:extLst>
          </p:cNvPr>
          <p:cNvSpPr/>
          <p:nvPr/>
        </p:nvSpPr>
        <p:spPr>
          <a:xfrm>
            <a:off x="422630" y="5857180"/>
            <a:ext cx="7893742" cy="194669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000">
              <a:lnSpc>
                <a:spcPct val="120000"/>
              </a:lnSpc>
            </a:pP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④ 현행화 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진행후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노란색 표시 사라지며 조회 가능</a:t>
            </a:r>
            <a:endParaRPr lang="en-US" altLang="ko-KR" sz="1100" b="1" dirty="0">
              <a:ln>
                <a:solidFill>
                  <a:schemeClr val="tx1">
                    <a:lumMod val="85000"/>
                    <a:lumOff val="15000"/>
                    <a:alpha val="0"/>
                  </a:schemeClr>
                </a:solidFill>
              </a:ln>
              <a:solidFill>
                <a:srgbClr val="FD5312"/>
              </a:solidFill>
              <a:latin typeface="나눔바른고딕" panose="020B0600000101010101" charset="-127"/>
              <a:ea typeface="나눔바른고딕" panose="020B0600000101010101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19492845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1"/>
          <p:cNvGrpSpPr/>
          <p:nvPr/>
        </p:nvGrpSpPr>
        <p:grpSpPr>
          <a:xfrm>
            <a:off x="299296" y="1837764"/>
            <a:ext cx="3740713" cy="2929937"/>
            <a:chOff x="5098878" y="1752868"/>
            <a:chExt cx="4236315" cy="2929937"/>
          </a:xfrm>
        </p:grpSpPr>
        <p:sp>
          <p:nvSpPr>
            <p:cNvPr id="43" name="TextBox 42"/>
            <p:cNvSpPr txBox="1"/>
            <p:nvPr/>
          </p:nvSpPr>
          <p:spPr>
            <a:xfrm>
              <a:off x="5307954" y="2117487"/>
              <a:ext cx="1982013" cy="2565318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ko-KR" altLang="en-US" sz="1200" b="1" spc="-50" dirty="0">
                  <a:ln>
                    <a:solidFill>
                      <a:schemeClr val="accent5">
                        <a:alpha val="1000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  <a:cs typeface="Poppins Light" panose="02000000000000000000" pitchFamily="2" charset="0"/>
                </a:rPr>
                <a:t>자료관리</a:t>
              </a:r>
              <a:endParaRPr lang="en-US" altLang="ko-KR" sz="1100" b="1" spc="-50" dirty="0">
                <a:ln>
                  <a:solidFill>
                    <a:schemeClr val="accent5">
                      <a:alpha val="1000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Poppins Light" panose="02000000000000000000" pitchFamily="2" charset="0"/>
              </a:endParaRPr>
            </a:p>
            <a:p>
              <a:pPr marL="130175" indent="-130175">
                <a:lnSpc>
                  <a:spcPct val="140000"/>
                </a:lnSpc>
                <a:buFontTx/>
                <a:buChar char="-"/>
              </a:pPr>
              <a:r>
                <a:rPr lang="ko-KR" altLang="en-US" sz="1050" spc="-50" dirty="0">
                  <a:ln>
                    <a:solidFill>
                      <a:schemeClr val="accent5">
                        <a:alpha val="10000"/>
                      </a:schemeClr>
                    </a:solidFill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  <a:cs typeface="Poppins Light" panose="02000000000000000000" pitchFamily="2" charset="0"/>
                </a:rPr>
                <a:t>공지사항조회</a:t>
              </a:r>
              <a:endParaRPr lang="en-US" altLang="ko-KR" sz="1050" spc="-50" dirty="0">
                <a:ln>
                  <a:solidFill>
                    <a:schemeClr val="accent5">
                      <a:alpha val="10000"/>
                    </a:schemeClr>
                  </a:solidFill>
                </a:ln>
                <a:solidFill>
                  <a:schemeClr val="tx1">
                    <a:lumMod val="50000"/>
                    <a:lumOff val="50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Poppins Light" panose="02000000000000000000" pitchFamily="2" charset="0"/>
              </a:endParaRPr>
            </a:p>
            <a:p>
              <a:pPr marL="130175" indent="-130175">
                <a:lnSpc>
                  <a:spcPct val="140000"/>
                </a:lnSpc>
                <a:buFontTx/>
                <a:buChar char="-"/>
              </a:pPr>
              <a:r>
                <a:rPr lang="ko-KR" altLang="en-US" sz="1050" spc="-50" dirty="0" err="1">
                  <a:ln>
                    <a:solidFill>
                      <a:schemeClr val="accent5">
                        <a:alpha val="10000"/>
                      </a:schemeClr>
                    </a:solidFill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  <a:cs typeface="Poppins Light" panose="02000000000000000000" pitchFamily="2" charset="0"/>
                </a:rPr>
                <a:t>검사지조회</a:t>
              </a:r>
              <a:endParaRPr lang="en-US" altLang="ko-KR" sz="1050" spc="-50" dirty="0">
                <a:ln>
                  <a:solidFill>
                    <a:schemeClr val="accent5">
                      <a:alpha val="10000"/>
                    </a:schemeClr>
                  </a:solidFill>
                </a:ln>
                <a:solidFill>
                  <a:schemeClr val="tx1">
                    <a:lumMod val="50000"/>
                    <a:lumOff val="50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Poppins Light" panose="02000000000000000000" pitchFamily="2" charset="0"/>
              </a:endParaRPr>
            </a:p>
            <a:p>
              <a:pPr lvl="0">
                <a:lnSpc>
                  <a:spcPct val="140000"/>
                </a:lnSpc>
                <a:spcBef>
                  <a:spcPts val="300"/>
                </a:spcBef>
              </a:pPr>
              <a:r>
                <a:rPr lang="ko-KR" altLang="en-US" sz="1200" b="1" spc="-50" dirty="0">
                  <a:ln>
                    <a:solidFill>
                      <a:srgbClr val="4472C4">
                        <a:alpha val="10000"/>
                      </a:srgb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  <a:cs typeface="Poppins Light" panose="02000000000000000000" pitchFamily="2" charset="0"/>
                </a:rPr>
                <a:t>기본사항관리</a:t>
              </a:r>
              <a:endParaRPr lang="en-US" altLang="ko-KR" sz="1100" b="1" spc="-50" dirty="0">
                <a:ln>
                  <a:solidFill>
                    <a:srgbClr val="4472C4">
                      <a:alpha val="1000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Poppins Light" panose="02000000000000000000" pitchFamily="2" charset="0"/>
              </a:endParaRPr>
            </a:p>
            <a:p>
              <a:pPr marL="130175" indent="-130175">
                <a:lnSpc>
                  <a:spcPct val="140000"/>
                </a:lnSpc>
                <a:buFontTx/>
                <a:buChar char="-"/>
              </a:pPr>
              <a:r>
                <a:rPr lang="ko-KR" altLang="en-US" sz="1050" spc="-50" dirty="0">
                  <a:ln>
                    <a:solidFill>
                      <a:schemeClr val="accent5">
                        <a:alpha val="10000"/>
                      </a:schemeClr>
                    </a:solidFill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  <a:cs typeface="Poppins Light" panose="02000000000000000000" pitchFamily="2" charset="0"/>
                </a:rPr>
                <a:t>온라인검사기간조회</a:t>
              </a:r>
              <a:endParaRPr lang="en-US" altLang="ko-KR" sz="1050" spc="-50" dirty="0">
                <a:ln>
                  <a:solidFill>
                    <a:schemeClr val="accent5">
                      <a:alpha val="10000"/>
                    </a:schemeClr>
                  </a:solidFill>
                </a:ln>
                <a:solidFill>
                  <a:schemeClr val="tx1">
                    <a:lumMod val="50000"/>
                    <a:lumOff val="50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Poppins Light" panose="02000000000000000000" pitchFamily="2" charset="0"/>
              </a:endParaRPr>
            </a:p>
            <a:p>
              <a:pPr marL="130175" indent="-130175">
                <a:lnSpc>
                  <a:spcPct val="140000"/>
                </a:lnSpc>
                <a:buFontTx/>
                <a:buChar char="-"/>
              </a:pPr>
              <a:r>
                <a:rPr lang="ko-KR" altLang="en-US" sz="1050" spc="-50" dirty="0">
                  <a:ln>
                    <a:solidFill>
                      <a:schemeClr val="accent5">
                        <a:alpha val="10000"/>
                      </a:schemeClr>
                    </a:solidFill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  <a:cs typeface="Poppins Light" panose="02000000000000000000" pitchFamily="2" charset="0"/>
                </a:rPr>
                <a:t>참여번호관리</a:t>
              </a:r>
              <a:endParaRPr lang="en-US" altLang="ko-KR" sz="1050" spc="-50" dirty="0">
                <a:ln>
                  <a:solidFill>
                    <a:schemeClr val="accent5">
                      <a:alpha val="10000"/>
                    </a:schemeClr>
                  </a:solidFill>
                </a:ln>
                <a:solidFill>
                  <a:schemeClr val="tx1">
                    <a:lumMod val="50000"/>
                    <a:lumOff val="50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Poppins Light" panose="02000000000000000000" pitchFamily="2" charset="0"/>
              </a:endParaRPr>
            </a:p>
            <a:p>
              <a:pPr>
                <a:lnSpc>
                  <a:spcPct val="140000"/>
                </a:lnSpc>
              </a:pPr>
              <a:r>
                <a:rPr lang="ko-KR" altLang="en-US" sz="1200" b="1" spc="-50" dirty="0">
                  <a:ln>
                    <a:solidFill>
                      <a:srgbClr val="4472C4">
                        <a:alpha val="10000"/>
                      </a:srgbClr>
                    </a:solidFill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  <a:cs typeface="Poppins Light" panose="02000000000000000000" pitchFamily="2" charset="0"/>
                </a:rPr>
                <a:t>검사진행현황</a:t>
              </a:r>
              <a:endParaRPr lang="en-US" altLang="ko-KR" sz="1100" b="1" spc="-50" dirty="0">
                <a:ln>
                  <a:solidFill>
                    <a:srgbClr val="4472C4">
                      <a:alpha val="10000"/>
                    </a:srgb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Poppins Light" panose="02000000000000000000" pitchFamily="2" charset="0"/>
              </a:endParaRPr>
            </a:p>
            <a:p>
              <a:pPr marL="130175" lvl="0" indent="-130175">
                <a:lnSpc>
                  <a:spcPct val="140000"/>
                </a:lnSpc>
                <a:buFontTx/>
                <a:buChar char="-"/>
              </a:pPr>
              <a:r>
                <a:rPr lang="ko-KR" altLang="en-US" sz="1050" spc="-50" dirty="0" err="1">
                  <a:ln>
                    <a:solidFill>
                      <a:srgbClr val="4472C4">
                        <a:alpha val="10000"/>
                      </a:srgbClr>
                    </a:solidFill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  <a:cs typeface="Poppins Light" panose="02000000000000000000" pitchFamily="2" charset="0"/>
                </a:rPr>
                <a:t>참여율조회</a:t>
              </a:r>
              <a:endParaRPr lang="en-US" altLang="ko-KR" sz="1050" spc="-50" dirty="0">
                <a:ln>
                  <a:solidFill>
                    <a:srgbClr val="4472C4">
                      <a:alpha val="10000"/>
                    </a:srgbClr>
                  </a:solidFill>
                </a:ln>
                <a:solidFill>
                  <a:prstClr val="black">
                    <a:lumMod val="50000"/>
                    <a:lumOff val="50000"/>
                  </a:prst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Poppins Light" panose="02000000000000000000" pitchFamily="2" charset="0"/>
              </a:endParaRPr>
            </a:p>
            <a:p>
              <a:pPr marL="130175" lvl="0" indent="-130175">
                <a:lnSpc>
                  <a:spcPct val="140000"/>
                </a:lnSpc>
                <a:buFontTx/>
                <a:buChar char="-"/>
              </a:pPr>
              <a:r>
                <a:rPr lang="ko-KR" altLang="en-US" sz="1050" spc="-50" dirty="0" err="1">
                  <a:ln>
                    <a:solidFill>
                      <a:srgbClr val="4472C4">
                        <a:alpha val="10000"/>
                      </a:srgbClr>
                    </a:solidFill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  <a:cs typeface="Poppins Light" panose="02000000000000000000" pitchFamily="2" charset="0"/>
                </a:rPr>
                <a:t>반별참여현황조회</a:t>
              </a:r>
              <a:endParaRPr lang="en-US" altLang="ko-KR" sz="1050" spc="-50" dirty="0">
                <a:ln>
                  <a:solidFill>
                    <a:srgbClr val="4472C4">
                      <a:alpha val="10000"/>
                    </a:srgbClr>
                  </a:solidFill>
                </a:ln>
                <a:solidFill>
                  <a:prstClr val="black">
                    <a:lumMod val="50000"/>
                    <a:lumOff val="50000"/>
                  </a:prst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Poppins Light" panose="02000000000000000000" pitchFamily="2" charset="0"/>
              </a:endParaRPr>
            </a:p>
            <a:p>
              <a:pPr marL="130175" lvl="0" indent="-130175">
                <a:lnSpc>
                  <a:spcPct val="140000"/>
                </a:lnSpc>
                <a:buFontTx/>
                <a:buChar char="-"/>
              </a:pPr>
              <a:r>
                <a:rPr lang="ko-KR" altLang="en-US" sz="1050" spc="-50" dirty="0" err="1">
                  <a:ln>
                    <a:solidFill>
                      <a:srgbClr val="4472C4">
                        <a:alpha val="10000"/>
                      </a:srgbClr>
                    </a:solidFill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  <a:cs typeface="Poppins Light" panose="02000000000000000000" pitchFamily="2" charset="0"/>
                </a:rPr>
                <a:t>검사및</a:t>
              </a:r>
              <a:r>
                <a:rPr lang="en-US" altLang="ko-KR" sz="1050" spc="-50" dirty="0">
                  <a:ln>
                    <a:solidFill>
                      <a:srgbClr val="4472C4">
                        <a:alpha val="10000"/>
                      </a:srgbClr>
                    </a:solidFill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  <a:cs typeface="Poppins Light" panose="02000000000000000000" pitchFamily="2" charset="0"/>
                </a:rPr>
                <a:t>2</a:t>
              </a:r>
              <a:r>
                <a:rPr lang="ko-KR" altLang="en-US" sz="1050" spc="-50" dirty="0">
                  <a:ln>
                    <a:solidFill>
                      <a:srgbClr val="4472C4">
                        <a:alpha val="10000"/>
                      </a:srgbClr>
                    </a:solidFill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  <a:cs typeface="Poppins Light" panose="02000000000000000000" pitchFamily="2" charset="0"/>
                </a:rPr>
                <a:t>차조치일자관리</a:t>
              </a:r>
              <a:endParaRPr lang="en-US" altLang="ko-KR" sz="900" spc="-50" dirty="0">
                <a:ln>
                  <a:solidFill>
                    <a:schemeClr val="accent5">
                      <a:alpha val="10000"/>
                    </a:schemeClr>
                  </a:solidFill>
                </a:ln>
                <a:solidFill>
                  <a:schemeClr val="tx1">
                    <a:lumMod val="50000"/>
                    <a:lumOff val="50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Poppins Light" panose="02000000000000000000" pitchFamily="2" charset="0"/>
              </a:endParaRPr>
            </a:p>
          </p:txBody>
        </p:sp>
        <p:pic>
          <p:nvPicPr>
            <p:cNvPr id="44" name="그림 43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4256" t="28225" r="16806" b="66093"/>
            <a:stretch/>
          </p:blipFill>
          <p:spPr>
            <a:xfrm>
              <a:off x="5098878" y="1991476"/>
              <a:ext cx="4236315" cy="224286"/>
            </a:xfrm>
            <a:prstGeom prst="rect">
              <a:avLst/>
            </a:prstGeom>
            <a:effectLst/>
          </p:spPr>
        </p:pic>
        <p:sp>
          <p:nvSpPr>
            <p:cNvPr id="45" name="TextBox 44"/>
            <p:cNvSpPr txBox="1"/>
            <p:nvPr/>
          </p:nvSpPr>
          <p:spPr>
            <a:xfrm>
              <a:off x="5307954" y="1752868"/>
              <a:ext cx="1343492" cy="327013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>
                <a:lnSpc>
                  <a:spcPts val="1800"/>
                </a:lnSpc>
              </a:pPr>
              <a:r>
                <a:rPr lang="ko-KR" altLang="en-US" sz="1600" b="1" spc="-50" dirty="0">
                  <a:ln>
                    <a:solidFill>
                      <a:schemeClr val="accent5">
                        <a:alpha val="10000"/>
                      </a:schemeClr>
                    </a:solidFill>
                  </a:ln>
                  <a:solidFill>
                    <a:srgbClr val="003300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  <a:cs typeface="Poppins Light" panose="02000000000000000000" pitchFamily="2" charset="0"/>
                </a:rPr>
                <a:t>학교 메뉴</a:t>
              </a:r>
              <a:endParaRPr lang="en-US" altLang="ko-KR" sz="1600" b="1" spc="-50" dirty="0">
                <a:ln>
                  <a:solidFill>
                    <a:schemeClr val="accent5">
                      <a:alpha val="10000"/>
                    </a:schemeClr>
                  </a:solidFill>
                </a:ln>
                <a:solidFill>
                  <a:srgbClr val="0033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Poppins Light" panose="02000000000000000000" pitchFamily="2" charset="0"/>
              </a:endParaRPr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7289965" y="2117487"/>
              <a:ext cx="1854035" cy="2160591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lvl="0">
                <a:lnSpc>
                  <a:spcPct val="140000"/>
                </a:lnSpc>
                <a:spcBef>
                  <a:spcPts val="300"/>
                </a:spcBef>
              </a:pPr>
              <a:r>
                <a:rPr lang="ko-KR" altLang="en-US" sz="1200" b="1" spc="-50" dirty="0">
                  <a:ln>
                    <a:solidFill>
                      <a:srgbClr val="4472C4">
                        <a:alpha val="10000"/>
                      </a:srgbClr>
                    </a:solidFill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  <a:cs typeface="Poppins Light" panose="02000000000000000000" pitchFamily="2" charset="0"/>
                </a:rPr>
                <a:t>검사결과관리</a:t>
              </a:r>
              <a:endParaRPr lang="en-US" altLang="ko-KR" sz="1100" b="1" spc="-50" dirty="0">
                <a:ln>
                  <a:solidFill>
                    <a:srgbClr val="4472C4">
                      <a:alpha val="10000"/>
                    </a:srgb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Poppins Light" panose="02000000000000000000" pitchFamily="2" charset="0"/>
              </a:endParaRPr>
            </a:p>
            <a:p>
              <a:pPr marL="130175" lvl="0" indent="-130175">
                <a:lnSpc>
                  <a:spcPct val="140000"/>
                </a:lnSpc>
                <a:buFontTx/>
                <a:buChar char="-"/>
              </a:pPr>
              <a:r>
                <a:rPr lang="ko-KR" altLang="en-US" sz="1050" spc="-50" dirty="0">
                  <a:ln>
                    <a:solidFill>
                      <a:srgbClr val="4472C4">
                        <a:alpha val="10000"/>
                      </a:srgbClr>
                    </a:solidFill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  <a:cs typeface="Poppins Light" panose="02000000000000000000" pitchFamily="2" charset="0"/>
                </a:rPr>
                <a:t>반별검사결과관리</a:t>
              </a:r>
              <a:endParaRPr lang="en-US" altLang="ko-KR" sz="1050" spc="-50" dirty="0">
                <a:ln>
                  <a:solidFill>
                    <a:srgbClr val="4472C4">
                      <a:alpha val="10000"/>
                    </a:srgbClr>
                  </a:solidFill>
                </a:ln>
                <a:solidFill>
                  <a:prstClr val="black">
                    <a:lumMod val="50000"/>
                    <a:lumOff val="50000"/>
                  </a:prst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Poppins Light" panose="02000000000000000000" pitchFamily="2" charset="0"/>
              </a:endParaRPr>
            </a:p>
            <a:p>
              <a:pPr marL="130175" lvl="0" indent="-130175">
                <a:lnSpc>
                  <a:spcPct val="140000"/>
                </a:lnSpc>
                <a:buFontTx/>
                <a:buChar char="-"/>
              </a:pPr>
              <a:r>
                <a:rPr lang="ko-KR" altLang="en-US" sz="1050" spc="-50" dirty="0" err="1">
                  <a:ln>
                    <a:solidFill>
                      <a:srgbClr val="4472C4">
                        <a:alpha val="10000"/>
                      </a:srgbClr>
                    </a:solidFill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  <a:cs typeface="Poppins Light" panose="02000000000000000000" pitchFamily="2" charset="0"/>
                </a:rPr>
                <a:t>검사지출력현황조회</a:t>
              </a:r>
              <a:endParaRPr lang="en-US" altLang="ko-KR" sz="1050" spc="-50" dirty="0">
                <a:ln>
                  <a:solidFill>
                    <a:srgbClr val="4472C4">
                      <a:alpha val="10000"/>
                    </a:srgbClr>
                  </a:solidFill>
                </a:ln>
                <a:solidFill>
                  <a:prstClr val="black">
                    <a:lumMod val="50000"/>
                    <a:lumOff val="50000"/>
                  </a:prst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Poppins Light" panose="02000000000000000000" pitchFamily="2" charset="0"/>
              </a:endParaRPr>
            </a:p>
            <a:p>
              <a:pPr marL="130175" lvl="0" indent="-130175">
                <a:lnSpc>
                  <a:spcPct val="140000"/>
                </a:lnSpc>
                <a:buFontTx/>
                <a:buChar char="-"/>
              </a:pPr>
              <a:r>
                <a:rPr lang="ko-KR" altLang="en-US" sz="1050" spc="-50" dirty="0">
                  <a:ln>
                    <a:solidFill>
                      <a:srgbClr val="4472C4">
                        <a:alpha val="10000"/>
                      </a:srgbClr>
                    </a:solidFill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  <a:cs typeface="Poppins Light" panose="02000000000000000000" pitchFamily="2" charset="0"/>
                </a:rPr>
                <a:t>반별검사결과</a:t>
              </a:r>
              <a:endParaRPr lang="en-US" altLang="ko-KR" sz="1050" spc="-50" dirty="0">
                <a:ln>
                  <a:solidFill>
                    <a:srgbClr val="4472C4">
                      <a:alpha val="10000"/>
                    </a:srgbClr>
                  </a:solidFill>
                </a:ln>
                <a:solidFill>
                  <a:prstClr val="black">
                    <a:lumMod val="50000"/>
                    <a:lumOff val="50000"/>
                  </a:prst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Poppins Light" panose="02000000000000000000" pitchFamily="2" charset="0"/>
              </a:endParaRPr>
            </a:p>
            <a:p>
              <a:pPr marL="130175" lvl="0" indent="-130175">
                <a:lnSpc>
                  <a:spcPct val="140000"/>
                </a:lnSpc>
                <a:buFontTx/>
                <a:buChar char="-"/>
              </a:pPr>
              <a:r>
                <a:rPr lang="ko-KR" altLang="en-US" sz="1050" spc="-50" dirty="0" err="1">
                  <a:ln>
                    <a:solidFill>
                      <a:srgbClr val="4472C4">
                        <a:alpha val="10000"/>
                      </a:srgbClr>
                    </a:solidFill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  <a:cs typeface="Poppins Light" panose="02000000000000000000" pitchFamily="2" charset="0"/>
                </a:rPr>
                <a:t>검사결과통계및제출</a:t>
              </a:r>
              <a:endParaRPr lang="en-US" altLang="ko-KR" sz="1050" spc="-50" dirty="0">
                <a:ln>
                  <a:solidFill>
                    <a:srgbClr val="4472C4">
                      <a:alpha val="10000"/>
                    </a:srgbClr>
                  </a:solidFill>
                </a:ln>
                <a:solidFill>
                  <a:prstClr val="black">
                    <a:lumMod val="50000"/>
                    <a:lumOff val="50000"/>
                  </a:prst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Poppins Light" panose="02000000000000000000" pitchFamily="2" charset="0"/>
              </a:endParaRPr>
            </a:p>
            <a:p>
              <a:pPr marL="130175" lvl="0" indent="-130175">
                <a:lnSpc>
                  <a:spcPct val="140000"/>
                </a:lnSpc>
                <a:buFontTx/>
                <a:buChar char="-"/>
              </a:pPr>
              <a:r>
                <a:rPr lang="ko-KR" altLang="en-US" sz="1050" spc="-50" dirty="0">
                  <a:ln>
                    <a:solidFill>
                      <a:srgbClr val="4472C4">
                        <a:alpha val="10000"/>
                      </a:srgbClr>
                    </a:solidFill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  <a:cs typeface="Poppins Light" panose="02000000000000000000" pitchFamily="2" charset="0"/>
                </a:rPr>
                <a:t>가정통신문관리</a:t>
              </a:r>
              <a:endParaRPr lang="en-US" altLang="ko-KR" sz="1050" spc="-50" dirty="0">
                <a:ln>
                  <a:solidFill>
                    <a:srgbClr val="4472C4">
                      <a:alpha val="10000"/>
                    </a:srgbClr>
                  </a:solidFill>
                </a:ln>
                <a:solidFill>
                  <a:prstClr val="black">
                    <a:lumMod val="50000"/>
                    <a:lumOff val="50000"/>
                  </a:prst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Poppins Light" panose="02000000000000000000" pitchFamily="2" charset="0"/>
              </a:endParaRPr>
            </a:p>
            <a:p>
              <a:pPr marL="130175" lvl="0" indent="-130175">
                <a:lnSpc>
                  <a:spcPct val="140000"/>
                </a:lnSpc>
                <a:buFontTx/>
                <a:buChar char="-"/>
              </a:pPr>
              <a:r>
                <a:rPr lang="ko-KR" altLang="en-US" sz="1050" spc="-50" dirty="0">
                  <a:ln>
                    <a:solidFill>
                      <a:srgbClr val="4472C4">
                        <a:alpha val="10000"/>
                      </a:srgbClr>
                    </a:solidFill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  <a:cs typeface="Poppins Light" panose="02000000000000000000" pitchFamily="2" charset="0"/>
                </a:rPr>
                <a:t>관리일지생성</a:t>
              </a:r>
              <a:endParaRPr lang="en-US" altLang="ko-KR" sz="1050" spc="-50" dirty="0">
                <a:ln>
                  <a:solidFill>
                    <a:srgbClr val="4472C4">
                      <a:alpha val="10000"/>
                    </a:srgbClr>
                  </a:solidFill>
                </a:ln>
                <a:solidFill>
                  <a:prstClr val="black">
                    <a:lumMod val="50000"/>
                    <a:lumOff val="50000"/>
                  </a:prst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Poppins Light" panose="02000000000000000000" pitchFamily="2" charset="0"/>
              </a:endParaRPr>
            </a:p>
            <a:p>
              <a:pPr marL="130175" lvl="0" indent="-130175">
                <a:lnSpc>
                  <a:spcPct val="140000"/>
                </a:lnSpc>
                <a:buFontTx/>
                <a:buChar char="-"/>
              </a:pPr>
              <a:r>
                <a:rPr lang="ko-KR" altLang="en-US" sz="1050" spc="-50" dirty="0" err="1">
                  <a:ln>
                    <a:solidFill>
                      <a:srgbClr val="4472C4">
                        <a:alpha val="10000"/>
                      </a:srgbClr>
                    </a:solidFill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  <a:cs typeface="Poppins Light" panose="02000000000000000000" pitchFamily="2" charset="0"/>
                </a:rPr>
                <a:t>조치결과통계및제출</a:t>
              </a:r>
              <a:endParaRPr lang="en-US" altLang="ko-KR" sz="1050" spc="-50" dirty="0">
                <a:ln>
                  <a:solidFill>
                    <a:srgbClr val="4472C4">
                      <a:alpha val="10000"/>
                    </a:srgbClr>
                  </a:solidFill>
                </a:ln>
                <a:solidFill>
                  <a:prstClr val="black">
                    <a:lumMod val="50000"/>
                    <a:lumOff val="50000"/>
                  </a:prst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Poppins Light" panose="02000000000000000000" pitchFamily="2" charset="0"/>
              </a:endParaRPr>
            </a:p>
            <a:p>
              <a:pPr marL="130175" lvl="0" indent="-130175">
                <a:lnSpc>
                  <a:spcPct val="140000"/>
                </a:lnSpc>
                <a:buFontTx/>
                <a:buChar char="-"/>
              </a:pPr>
              <a:endParaRPr lang="en-US" altLang="ko-KR" sz="1050" spc="-50" dirty="0">
                <a:ln>
                  <a:solidFill>
                    <a:srgbClr val="4472C4">
                      <a:alpha val="10000"/>
                    </a:srgbClr>
                  </a:solidFill>
                </a:ln>
                <a:solidFill>
                  <a:prstClr val="black">
                    <a:lumMod val="50000"/>
                    <a:lumOff val="50000"/>
                  </a:prst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Poppins Light" panose="02000000000000000000" pitchFamily="2" charset="0"/>
              </a:endParaRPr>
            </a:p>
          </p:txBody>
        </p:sp>
      </p:grpSp>
      <p:grpSp>
        <p:nvGrpSpPr>
          <p:cNvPr id="47" name="그룹 46"/>
          <p:cNvGrpSpPr/>
          <p:nvPr/>
        </p:nvGrpSpPr>
        <p:grpSpPr>
          <a:xfrm>
            <a:off x="6746841" y="1837945"/>
            <a:ext cx="2635051" cy="1997025"/>
            <a:chOff x="296019" y="1763989"/>
            <a:chExt cx="2468066" cy="1997025"/>
          </a:xfrm>
        </p:grpSpPr>
        <p:pic>
          <p:nvPicPr>
            <p:cNvPr id="48" name="그림 47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4256" t="28225" r="16806" b="66093"/>
            <a:stretch/>
          </p:blipFill>
          <p:spPr>
            <a:xfrm>
              <a:off x="296019" y="1991476"/>
              <a:ext cx="2468066" cy="224286"/>
            </a:xfrm>
            <a:prstGeom prst="rect">
              <a:avLst/>
            </a:prstGeom>
            <a:effectLst/>
          </p:spPr>
        </p:pic>
        <p:sp>
          <p:nvSpPr>
            <p:cNvPr id="49" name="TextBox 48"/>
            <p:cNvSpPr txBox="1"/>
            <p:nvPr/>
          </p:nvSpPr>
          <p:spPr>
            <a:xfrm>
              <a:off x="476519" y="1763989"/>
              <a:ext cx="2179774" cy="327013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>
                <a:lnSpc>
                  <a:spcPts val="1800"/>
                </a:lnSpc>
              </a:pPr>
              <a:r>
                <a:rPr lang="ko-KR" altLang="en-US" sz="1600" b="1" spc="-50" dirty="0">
                  <a:ln>
                    <a:solidFill>
                      <a:schemeClr val="accent5">
                        <a:alpha val="10000"/>
                      </a:schemeClr>
                    </a:solidFill>
                  </a:ln>
                  <a:solidFill>
                    <a:srgbClr val="003300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  <a:cs typeface="Poppins Light" panose="02000000000000000000" pitchFamily="2" charset="0"/>
                </a:rPr>
                <a:t>온라인설문조사 메뉴</a:t>
              </a:r>
              <a:endParaRPr lang="en-US" altLang="ko-KR" sz="1600" b="1" spc="-50" dirty="0">
                <a:ln>
                  <a:solidFill>
                    <a:schemeClr val="accent5">
                      <a:alpha val="10000"/>
                    </a:schemeClr>
                  </a:solidFill>
                </a:ln>
                <a:solidFill>
                  <a:srgbClr val="0033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Poppins Light" panose="02000000000000000000" pitchFamily="2" charset="0"/>
              </a:endParaRPr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505094" y="2117487"/>
              <a:ext cx="2151199" cy="1643527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ko-KR" altLang="en-US" sz="1200" b="1" spc="-50" dirty="0">
                  <a:ln>
                    <a:solidFill>
                      <a:schemeClr val="accent5">
                        <a:alpha val="1000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  <a:cs typeface="Poppins Light" panose="02000000000000000000" pitchFamily="2" charset="0"/>
                </a:rPr>
                <a:t>시도교육청 선택</a:t>
              </a:r>
              <a:endParaRPr lang="en-US" altLang="ko-KR" sz="1200" b="1" spc="-50" dirty="0">
                <a:ln>
                  <a:solidFill>
                    <a:schemeClr val="accent5">
                      <a:alpha val="1000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Poppins Light" panose="02000000000000000000" pitchFamily="2" charset="0"/>
              </a:endParaRPr>
            </a:p>
            <a:p>
              <a:pPr>
                <a:lnSpc>
                  <a:spcPct val="140000"/>
                </a:lnSpc>
              </a:pPr>
              <a:r>
                <a:rPr lang="ko-KR" altLang="en-US" sz="1200" b="1" spc="-50" dirty="0" err="1">
                  <a:ln>
                    <a:solidFill>
                      <a:schemeClr val="accent5">
                        <a:alpha val="1000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  <a:cs typeface="Poppins Light" panose="02000000000000000000" pitchFamily="2" charset="0"/>
                </a:rPr>
                <a:t>자녀정보</a:t>
              </a:r>
              <a:r>
                <a:rPr lang="ko-KR" altLang="en-US" sz="1200" b="1" spc="-50" dirty="0">
                  <a:ln>
                    <a:solidFill>
                      <a:schemeClr val="accent5">
                        <a:alpha val="1000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  <a:cs typeface="Poppins Light" panose="02000000000000000000" pitchFamily="2" charset="0"/>
                </a:rPr>
                <a:t> 및 학생본인확인</a:t>
              </a:r>
              <a:endParaRPr lang="en-US" altLang="ko-KR" sz="1200" b="1" spc="-50" dirty="0">
                <a:ln>
                  <a:solidFill>
                    <a:schemeClr val="accent5">
                      <a:alpha val="1000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Poppins Light" panose="02000000000000000000" pitchFamily="2" charset="0"/>
              </a:endParaRPr>
            </a:p>
            <a:p>
              <a:pPr>
                <a:lnSpc>
                  <a:spcPct val="140000"/>
                </a:lnSpc>
              </a:pPr>
              <a:r>
                <a:rPr lang="ko-KR" altLang="en-US" sz="1200" b="1" spc="-50" dirty="0" err="1">
                  <a:ln>
                    <a:solidFill>
                      <a:schemeClr val="accent5">
                        <a:alpha val="1000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  <a:cs typeface="Poppins Light" panose="02000000000000000000" pitchFamily="2" charset="0"/>
                </a:rPr>
                <a:t>우편발송용</a:t>
              </a:r>
              <a:r>
                <a:rPr lang="ko-KR" altLang="en-US" sz="1200" b="1" spc="-50" dirty="0">
                  <a:ln>
                    <a:solidFill>
                      <a:schemeClr val="accent5">
                        <a:alpha val="1000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  <a:cs typeface="Poppins Light" panose="02000000000000000000" pitchFamily="2" charset="0"/>
                </a:rPr>
                <a:t> </a:t>
              </a:r>
              <a:r>
                <a:rPr lang="ko-KR" altLang="en-US" sz="1200" b="1" spc="-50" dirty="0" err="1">
                  <a:ln>
                    <a:solidFill>
                      <a:schemeClr val="accent5">
                        <a:alpha val="1000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  <a:cs typeface="Poppins Light" panose="02000000000000000000" pitchFamily="2" charset="0"/>
                </a:rPr>
                <a:t>주소등록</a:t>
              </a:r>
              <a:endParaRPr lang="en-US" altLang="ko-KR" sz="1200" b="1" spc="-50" dirty="0">
                <a:ln>
                  <a:solidFill>
                    <a:schemeClr val="accent5">
                      <a:alpha val="1000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Poppins Light" panose="02000000000000000000" pitchFamily="2" charset="0"/>
              </a:endParaRPr>
            </a:p>
            <a:p>
              <a:pPr>
                <a:lnSpc>
                  <a:spcPct val="140000"/>
                </a:lnSpc>
              </a:pPr>
              <a:r>
                <a:rPr lang="ko-KR" altLang="en-US" sz="1200" b="1" spc="-50" dirty="0" err="1">
                  <a:ln>
                    <a:solidFill>
                      <a:schemeClr val="accent5">
                        <a:alpha val="1000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  <a:cs typeface="Poppins Light" panose="02000000000000000000" pitchFamily="2" charset="0"/>
                </a:rPr>
                <a:t>학생정서</a:t>
              </a:r>
              <a:r>
                <a:rPr lang="ko-KR" altLang="en-US" sz="1200" b="1" spc="-50" dirty="0" err="1">
                  <a:ln>
                    <a:solidFill>
                      <a:schemeClr val="accent5">
                        <a:alpha val="1000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맑은 고딕" panose="020B0503020000020004" pitchFamily="50" charset="-127"/>
                  <a:cs typeface="Poppins Light" panose="02000000000000000000" pitchFamily="2" charset="0"/>
                </a:rPr>
                <a:t>∙</a:t>
              </a:r>
              <a:r>
                <a:rPr lang="ko-KR" altLang="en-US" sz="1200" b="1" spc="-50" dirty="0" err="1">
                  <a:ln>
                    <a:solidFill>
                      <a:schemeClr val="accent5">
                        <a:alpha val="1000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  <a:cs typeface="Poppins Light" panose="02000000000000000000" pitchFamily="2" charset="0"/>
                </a:rPr>
                <a:t>행동특성검사</a:t>
              </a:r>
              <a:r>
                <a:rPr lang="ko-KR" altLang="en-US" sz="1200" b="1" spc="-50" dirty="0">
                  <a:ln>
                    <a:solidFill>
                      <a:schemeClr val="accent5">
                        <a:alpha val="1000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  <a:cs typeface="Poppins Light" panose="02000000000000000000" pitchFamily="2" charset="0"/>
                </a:rPr>
                <a:t> 안내</a:t>
              </a:r>
              <a:r>
                <a:rPr lang="en-US" altLang="ko-KR" sz="1200" b="1" spc="-50" dirty="0">
                  <a:ln>
                    <a:solidFill>
                      <a:schemeClr val="accent5">
                        <a:alpha val="1000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  <a:cs typeface="Poppins Light" panose="02000000000000000000" pitchFamily="2" charset="0"/>
                </a:rPr>
                <a:t>(</a:t>
              </a:r>
              <a:r>
                <a:rPr lang="ko-KR" altLang="en-US" sz="1200" b="1" spc="-50" dirty="0">
                  <a:ln>
                    <a:solidFill>
                      <a:schemeClr val="accent5">
                        <a:alpha val="1000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  <a:cs typeface="Poppins Light" panose="02000000000000000000" pitchFamily="2" charset="0"/>
                </a:rPr>
                <a:t>동영상</a:t>
              </a:r>
              <a:r>
                <a:rPr lang="en-US" altLang="ko-KR" sz="1200" b="1" spc="-50" dirty="0">
                  <a:ln>
                    <a:solidFill>
                      <a:schemeClr val="accent5">
                        <a:alpha val="1000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  <a:cs typeface="Poppins Light" panose="02000000000000000000" pitchFamily="2" charset="0"/>
                </a:rPr>
                <a:t>)</a:t>
              </a:r>
            </a:p>
            <a:p>
              <a:pPr>
                <a:lnSpc>
                  <a:spcPct val="140000"/>
                </a:lnSpc>
              </a:pPr>
              <a:r>
                <a:rPr lang="ko-KR" altLang="en-US" sz="1200" b="1" spc="-50" dirty="0" err="1">
                  <a:ln>
                    <a:solidFill>
                      <a:srgbClr val="4472C4">
                        <a:alpha val="10000"/>
                      </a:srgb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  <a:cs typeface="Poppins Light" panose="02000000000000000000" pitchFamily="2" charset="0"/>
                </a:rPr>
                <a:t>검사참여</a:t>
              </a:r>
              <a:r>
                <a:rPr lang="en-US" altLang="ko-KR" sz="1200" b="1" spc="-50" dirty="0">
                  <a:ln>
                    <a:solidFill>
                      <a:srgbClr val="4472C4">
                        <a:alpha val="10000"/>
                      </a:srgb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  <a:cs typeface="Poppins Light" panose="02000000000000000000" pitchFamily="2" charset="0"/>
                </a:rPr>
                <a:t> </a:t>
              </a:r>
              <a:r>
                <a:rPr lang="ko-KR" altLang="en-US" sz="1200" b="1" spc="-50" dirty="0">
                  <a:ln>
                    <a:solidFill>
                      <a:srgbClr val="4472C4">
                        <a:alpha val="10000"/>
                      </a:srgb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  <a:cs typeface="Poppins Light" panose="02000000000000000000" pitchFamily="2" charset="0"/>
                </a:rPr>
                <a:t>및 제출</a:t>
              </a:r>
              <a:endParaRPr lang="en-US" altLang="ko-KR" sz="1200" b="1" spc="-50" dirty="0">
                <a:ln>
                  <a:solidFill>
                    <a:srgbClr val="4472C4">
                      <a:alpha val="1000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Poppins Light" panose="02000000000000000000" pitchFamily="2" charset="0"/>
              </a:endParaRPr>
            </a:p>
            <a:p>
              <a:pPr>
                <a:lnSpc>
                  <a:spcPct val="140000"/>
                </a:lnSpc>
              </a:pPr>
              <a:r>
                <a:rPr lang="ko-KR" altLang="en-US" sz="1200" b="1" spc="-50" dirty="0">
                  <a:ln>
                    <a:solidFill>
                      <a:srgbClr val="4472C4">
                        <a:alpha val="10000"/>
                      </a:srgb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  <a:cs typeface="Poppins Light" panose="02000000000000000000" pitchFamily="2" charset="0"/>
                </a:rPr>
                <a:t>검사결과조회</a:t>
              </a:r>
              <a:endParaRPr lang="en-US" altLang="ko-KR" sz="1200" b="1" spc="-50" dirty="0">
                <a:ln>
                  <a:solidFill>
                    <a:srgbClr val="4472C4">
                      <a:alpha val="1000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Poppins Light" panose="02000000000000000000" pitchFamily="2" charset="0"/>
              </a:endParaRPr>
            </a:p>
          </p:txBody>
        </p:sp>
      </p:grpSp>
      <p:sp>
        <p:nvSpPr>
          <p:cNvPr id="17" name="TextBox 4">
            <a:extLst>
              <a:ext uri="{FF2B5EF4-FFF2-40B4-BE49-F238E27FC236}">
                <a16:creationId xmlns:a16="http://schemas.microsoft.com/office/drawing/2014/main" xmlns="" id="{B2A2134E-34A5-422C-8D66-092F6558A4F0}"/>
              </a:ext>
            </a:extLst>
          </p:cNvPr>
          <p:cNvSpPr txBox="1"/>
          <p:nvPr/>
        </p:nvSpPr>
        <p:spPr>
          <a:xfrm>
            <a:off x="96327" y="39171"/>
            <a:ext cx="51569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2000" b="1" spc="-7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2026</a:t>
            </a:r>
            <a:r>
              <a:rPr lang="ko-KR" altLang="en-US" sz="2000" b="1" spc="-7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년 학생정서</a:t>
            </a:r>
            <a:r>
              <a:rPr lang="ko-KR" altLang="en-US" sz="2000" b="1" spc="-7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맑은 고딕" panose="020B0503020000020004" pitchFamily="50" charset="-127"/>
              </a:rPr>
              <a:t>∙</a:t>
            </a:r>
            <a:r>
              <a:rPr lang="ko-KR" altLang="en-US" sz="2000" b="1" spc="-7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행동특성검사 주요 안내 사항</a:t>
            </a:r>
          </a:p>
        </p:txBody>
      </p:sp>
      <p:grpSp>
        <p:nvGrpSpPr>
          <p:cNvPr id="3" name="그룹 2"/>
          <p:cNvGrpSpPr/>
          <p:nvPr/>
        </p:nvGrpSpPr>
        <p:grpSpPr>
          <a:xfrm>
            <a:off x="4358575" y="1837945"/>
            <a:ext cx="2272000" cy="3592846"/>
            <a:chOff x="4358575" y="1837945"/>
            <a:chExt cx="2272000" cy="3592846"/>
          </a:xfrm>
        </p:grpSpPr>
        <p:grpSp>
          <p:nvGrpSpPr>
            <p:cNvPr id="19" name="그룹 18"/>
            <p:cNvGrpSpPr/>
            <p:nvPr/>
          </p:nvGrpSpPr>
          <p:grpSpPr>
            <a:xfrm>
              <a:off x="4519305" y="1837945"/>
              <a:ext cx="1775372" cy="3592846"/>
              <a:chOff x="5279378" y="1763989"/>
              <a:chExt cx="2010589" cy="3592846"/>
            </a:xfrm>
          </p:grpSpPr>
          <p:sp>
            <p:nvSpPr>
              <p:cNvPr id="20" name="TextBox 19"/>
              <p:cNvSpPr txBox="1"/>
              <p:nvPr/>
            </p:nvSpPr>
            <p:spPr>
              <a:xfrm>
                <a:off x="5307954" y="2117487"/>
                <a:ext cx="1982013" cy="3239348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40000"/>
                  </a:lnSpc>
                </a:pPr>
                <a:r>
                  <a:rPr lang="ko-KR" altLang="en-US" sz="1200" b="1" spc="-50" dirty="0">
                    <a:ln>
                      <a:solidFill>
                        <a:schemeClr val="accent5">
                          <a:alpha val="10000"/>
                        </a:schemeClr>
                      </a:solidFill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나눔바른고딕" panose="020B0603020101020101" pitchFamily="50" charset="-127"/>
                    <a:ea typeface="나눔바른고딕" panose="020B0603020101020101" pitchFamily="50" charset="-127"/>
                    <a:cs typeface="Poppins Light" panose="02000000000000000000" pitchFamily="2" charset="0"/>
                  </a:rPr>
                  <a:t>자료관리</a:t>
                </a:r>
                <a:endParaRPr lang="en-US" altLang="ko-KR" sz="1050" spc="-50" dirty="0">
                  <a:ln>
                    <a:solidFill>
                      <a:schemeClr val="accent5">
                        <a:alpha val="10000"/>
                      </a:schemeClr>
                    </a:solidFill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  <a:cs typeface="Poppins Light" panose="02000000000000000000" pitchFamily="2" charset="0"/>
                </a:endParaRPr>
              </a:p>
              <a:p>
                <a:pPr marL="130175" indent="-130175">
                  <a:lnSpc>
                    <a:spcPct val="140000"/>
                  </a:lnSpc>
                  <a:buFontTx/>
                  <a:buChar char="-"/>
                </a:pPr>
                <a:r>
                  <a:rPr lang="ko-KR" altLang="en-US" sz="1050" spc="-50" dirty="0" err="1">
                    <a:ln>
                      <a:solidFill>
                        <a:schemeClr val="accent5">
                          <a:alpha val="10000"/>
                        </a:schemeClr>
                      </a:solidFill>
                    </a:ln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3020101020101" pitchFamily="50" charset="-127"/>
                    <a:ea typeface="나눔바른고딕" panose="020B0603020101020101" pitchFamily="50" charset="-127"/>
                    <a:cs typeface="Poppins Light" panose="02000000000000000000" pitchFamily="2" charset="0"/>
                  </a:rPr>
                  <a:t>검사지조회</a:t>
                </a:r>
                <a:endParaRPr lang="en-US" altLang="ko-KR" sz="1050" spc="-50" dirty="0">
                  <a:ln>
                    <a:solidFill>
                      <a:schemeClr val="accent5">
                        <a:alpha val="10000"/>
                      </a:schemeClr>
                    </a:solidFill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  <a:cs typeface="Poppins Light" panose="02000000000000000000" pitchFamily="2" charset="0"/>
                </a:endParaRPr>
              </a:p>
              <a:p>
                <a:pPr lvl="0">
                  <a:lnSpc>
                    <a:spcPct val="140000"/>
                  </a:lnSpc>
                  <a:spcBef>
                    <a:spcPts val="300"/>
                  </a:spcBef>
                </a:pPr>
                <a:r>
                  <a:rPr lang="ko-KR" altLang="en-US" sz="1200" b="1" spc="-50" dirty="0">
                    <a:ln>
                      <a:solidFill>
                        <a:srgbClr val="4472C4">
                          <a:alpha val="10000"/>
                        </a:srgbClr>
                      </a:solidFill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나눔바른고딕" panose="020B0603020101020101" pitchFamily="50" charset="-127"/>
                    <a:ea typeface="나눔바른고딕" panose="020B0603020101020101" pitchFamily="50" charset="-127"/>
                    <a:cs typeface="Poppins Light" panose="02000000000000000000" pitchFamily="2" charset="0"/>
                  </a:rPr>
                  <a:t>기본사항관리</a:t>
                </a:r>
                <a:endParaRPr lang="en-US" altLang="ko-KR" sz="1100" b="1" spc="-50" dirty="0">
                  <a:ln>
                    <a:solidFill>
                      <a:srgbClr val="4472C4">
                        <a:alpha val="10000"/>
                      </a:srgb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  <a:cs typeface="Poppins Light" panose="02000000000000000000" pitchFamily="2" charset="0"/>
                </a:endParaRPr>
              </a:p>
              <a:p>
                <a:pPr marL="130175" indent="-130175">
                  <a:lnSpc>
                    <a:spcPct val="140000"/>
                  </a:lnSpc>
                  <a:buFontTx/>
                  <a:buChar char="-"/>
                </a:pPr>
                <a:r>
                  <a:rPr lang="ko-KR" altLang="en-US" sz="1050" spc="-50" dirty="0">
                    <a:ln>
                      <a:solidFill>
                        <a:schemeClr val="accent5">
                          <a:alpha val="10000"/>
                        </a:schemeClr>
                      </a:solidFill>
                    </a:ln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3020101020101" pitchFamily="50" charset="-127"/>
                    <a:ea typeface="나눔바른고딕" panose="020B0603020101020101" pitchFamily="50" charset="-127"/>
                    <a:cs typeface="Poppins Light" panose="02000000000000000000" pitchFamily="2" charset="0"/>
                  </a:rPr>
                  <a:t>온라인검사기간조회</a:t>
                </a:r>
                <a:endParaRPr lang="en-US" altLang="ko-KR" sz="1050" spc="-50" dirty="0">
                  <a:ln>
                    <a:solidFill>
                      <a:schemeClr val="accent5">
                        <a:alpha val="10000"/>
                      </a:schemeClr>
                    </a:solidFill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  <a:cs typeface="Poppins Light" panose="02000000000000000000" pitchFamily="2" charset="0"/>
                </a:endParaRPr>
              </a:p>
              <a:p>
                <a:pPr marL="130175" indent="-130175">
                  <a:lnSpc>
                    <a:spcPct val="140000"/>
                  </a:lnSpc>
                  <a:buFontTx/>
                  <a:buChar char="-"/>
                </a:pPr>
                <a:r>
                  <a:rPr lang="ko-KR" altLang="en-US" sz="1050" spc="-50" dirty="0">
                    <a:ln>
                      <a:solidFill>
                        <a:schemeClr val="accent5">
                          <a:alpha val="10000"/>
                        </a:schemeClr>
                      </a:solidFill>
                    </a:ln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3020101020101" pitchFamily="50" charset="-127"/>
                    <a:ea typeface="나눔바른고딕" panose="020B0603020101020101" pitchFamily="50" charset="-127"/>
                    <a:cs typeface="Poppins Light" panose="02000000000000000000" pitchFamily="2" charset="0"/>
                  </a:rPr>
                  <a:t>참여번호관리</a:t>
                </a:r>
                <a:endParaRPr lang="en-US" altLang="ko-KR" sz="1050" spc="-50" dirty="0">
                  <a:ln>
                    <a:solidFill>
                      <a:schemeClr val="accent5">
                        <a:alpha val="10000"/>
                      </a:schemeClr>
                    </a:solidFill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  <a:cs typeface="Poppins Light" panose="02000000000000000000" pitchFamily="2" charset="0"/>
                </a:endParaRPr>
              </a:p>
              <a:p>
                <a:pPr>
                  <a:lnSpc>
                    <a:spcPct val="140000"/>
                  </a:lnSpc>
                </a:pPr>
                <a:r>
                  <a:rPr lang="ko-KR" altLang="en-US" sz="1200" b="1" spc="-50" dirty="0">
                    <a:ln>
                      <a:solidFill>
                        <a:srgbClr val="4472C4">
                          <a:alpha val="10000"/>
                        </a:srgbClr>
                      </a:solidFill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나눔바른고딕" panose="020B0603020101020101" pitchFamily="50" charset="-127"/>
                    <a:ea typeface="나눔바른고딕" panose="020B0603020101020101" pitchFamily="50" charset="-127"/>
                    <a:cs typeface="Poppins Light" panose="02000000000000000000" pitchFamily="2" charset="0"/>
                  </a:rPr>
                  <a:t>검사진행현황</a:t>
                </a:r>
                <a:endParaRPr lang="en-US" altLang="ko-KR" sz="1050" spc="-50" dirty="0">
                  <a:ln>
                    <a:solidFill>
                      <a:srgbClr val="4472C4">
                        <a:alpha val="10000"/>
                      </a:srgbClr>
                    </a:solidFill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  <a:cs typeface="Poppins Light" panose="02000000000000000000" pitchFamily="2" charset="0"/>
                </a:endParaRPr>
              </a:p>
              <a:p>
                <a:pPr marL="130175" lvl="0" indent="-130175">
                  <a:lnSpc>
                    <a:spcPct val="140000"/>
                  </a:lnSpc>
                  <a:buFontTx/>
                  <a:buChar char="-"/>
                </a:pPr>
                <a:r>
                  <a:rPr lang="ko-KR" altLang="en-US" sz="1050" spc="-50" dirty="0" err="1">
                    <a:ln>
                      <a:solidFill>
                        <a:srgbClr val="4472C4">
                          <a:alpha val="10000"/>
                        </a:srgbClr>
                      </a:solidFill>
                    </a:ln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3020101020101" pitchFamily="50" charset="-127"/>
                    <a:ea typeface="나눔바른고딕" panose="020B0603020101020101" pitchFamily="50" charset="-127"/>
                    <a:cs typeface="Poppins Light" panose="02000000000000000000" pitchFamily="2" charset="0"/>
                  </a:rPr>
                  <a:t>반별참여현황조회</a:t>
                </a:r>
                <a:endParaRPr lang="en-US" altLang="ko-KR" sz="1050" spc="-50" dirty="0">
                  <a:ln>
                    <a:solidFill>
                      <a:srgbClr val="4472C4">
                        <a:alpha val="10000"/>
                      </a:srgbClr>
                    </a:solidFill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  <a:cs typeface="Poppins Light" panose="02000000000000000000" pitchFamily="2" charset="0"/>
                </a:endParaRPr>
              </a:p>
              <a:p>
                <a:pPr marL="130175" lvl="0" indent="-130175">
                  <a:lnSpc>
                    <a:spcPct val="140000"/>
                  </a:lnSpc>
                  <a:buFontTx/>
                  <a:buChar char="-"/>
                </a:pPr>
                <a:r>
                  <a:rPr lang="ko-KR" altLang="en-US" sz="1050" spc="-50" dirty="0" err="1">
                    <a:ln>
                      <a:solidFill>
                        <a:srgbClr val="4472C4">
                          <a:alpha val="10000"/>
                        </a:srgbClr>
                      </a:solidFill>
                    </a:ln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3020101020101" pitchFamily="50" charset="-127"/>
                    <a:ea typeface="나눔바른고딕" panose="020B0603020101020101" pitchFamily="50" charset="-127"/>
                    <a:cs typeface="Poppins Light" panose="02000000000000000000" pitchFamily="2" charset="0"/>
                  </a:rPr>
                  <a:t>검사및</a:t>
                </a:r>
                <a:r>
                  <a:rPr lang="en-US" altLang="ko-KR" sz="1050" spc="-50" dirty="0">
                    <a:ln>
                      <a:solidFill>
                        <a:srgbClr val="4472C4">
                          <a:alpha val="10000"/>
                        </a:srgbClr>
                      </a:solidFill>
                    </a:ln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3020101020101" pitchFamily="50" charset="-127"/>
                    <a:ea typeface="나눔바른고딕" panose="020B0603020101020101" pitchFamily="50" charset="-127"/>
                    <a:cs typeface="Poppins Light" panose="02000000000000000000" pitchFamily="2" charset="0"/>
                  </a:rPr>
                  <a:t>2</a:t>
                </a:r>
                <a:r>
                  <a:rPr lang="ko-KR" altLang="en-US" sz="1050" spc="-50" dirty="0">
                    <a:ln>
                      <a:solidFill>
                        <a:srgbClr val="4472C4">
                          <a:alpha val="10000"/>
                        </a:srgbClr>
                      </a:solidFill>
                    </a:ln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3020101020101" pitchFamily="50" charset="-127"/>
                    <a:ea typeface="나눔바른고딕" panose="020B0603020101020101" pitchFamily="50" charset="-127"/>
                    <a:cs typeface="Poppins Light" panose="02000000000000000000" pitchFamily="2" charset="0"/>
                  </a:rPr>
                  <a:t>차조치일자관리</a:t>
                </a:r>
                <a:endParaRPr lang="en-US" altLang="ko-KR" sz="1050" spc="-50" dirty="0">
                  <a:ln>
                    <a:solidFill>
                      <a:srgbClr val="4472C4">
                        <a:alpha val="10000"/>
                      </a:srgbClr>
                    </a:solidFill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  <a:cs typeface="Poppins Light" panose="02000000000000000000" pitchFamily="2" charset="0"/>
                </a:endParaRPr>
              </a:p>
              <a:p>
                <a:pPr lvl="0">
                  <a:lnSpc>
                    <a:spcPct val="140000"/>
                  </a:lnSpc>
                  <a:spcBef>
                    <a:spcPts val="300"/>
                  </a:spcBef>
                </a:pPr>
                <a:r>
                  <a:rPr lang="ko-KR" altLang="en-US" sz="1200" b="1" spc="-50" dirty="0">
                    <a:ln>
                      <a:solidFill>
                        <a:srgbClr val="4472C4">
                          <a:alpha val="10000"/>
                        </a:srgbClr>
                      </a:solidFill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나눔바른고딕" panose="020B0603020101020101" pitchFamily="50" charset="-127"/>
                    <a:ea typeface="나눔바른고딕" panose="020B0603020101020101" pitchFamily="50" charset="-127"/>
                    <a:cs typeface="Poppins Light" panose="02000000000000000000" pitchFamily="2" charset="0"/>
                  </a:rPr>
                  <a:t>검사결과관리</a:t>
                </a:r>
                <a:endParaRPr lang="en-US" altLang="ko-KR" sz="1100" b="1" spc="-50" dirty="0">
                  <a:ln>
                    <a:solidFill>
                      <a:srgbClr val="4472C4">
                        <a:alpha val="10000"/>
                      </a:srgbClr>
                    </a:solidFill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  <a:cs typeface="Poppins Light" panose="02000000000000000000" pitchFamily="2" charset="0"/>
                </a:endParaRPr>
              </a:p>
              <a:p>
                <a:pPr marL="130175" lvl="0" indent="-130175">
                  <a:lnSpc>
                    <a:spcPct val="140000"/>
                  </a:lnSpc>
                  <a:buFontTx/>
                  <a:buChar char="-"/>
                </a:pPr>
                <a:r>
                  <a:rPr lang="ko-KR" altLang="en-US" sz="1050" spc="-50" dirty="0">
                    <a:ln>
                      <a:solidFill>
                        <a:srgbClr val="4472C4">
                          <a:alpha val="10000"/>
                        </a:srgbClr>
                      </a:solidFill>
                    </a:ln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3020101020101" pitchFamily="50" charset="-127"/>
                    <a:ea typeface="나눔바른고딕" panose="020B0603020101020101" pitchFamily="50" charset="-127"/>
                    <a:cs typeface="Poppins Light" panose="02000000000000000000" pitchFamily="2" charset="0"/>
                  </a:rPr>
                  <a:t>반별검사결과관리</a:t>
                </a:r>
                <a:endParaRPr lang="en-US" altLang="ko-KR" sz="1050" spc="-50" dirty="0">
                  <a:ln>
                    <a:solidFill>
                      <a:srgbClr val="4472C4">
                        <a:alpha val="10000"/>
                      </a:srgbClr>
                    </a:solidFill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  <a:cs typeface="Poppins Light" panose="02000000000000000000" pitchFamily="2" charset="0"/>
                </a:endParaRPr>
              </a:p>
              <a:p>
                <a:pPr marL="130175" lvl="0" indent="-130175">
                  <a:lnSpc>
                    <a:spcPct val="140000"/>
                  </a:lnSpc>
                  <a:buFontTx/>
                  <a:buChar char="-"/>
                </a:pPr>
                <a:r>
                  <a:rPr lang="ko-KR" altLang="en-US" sz="1050" spc="-50" dirty="0">
                    <a:ln>
                      <a:solidFill>
                        <a:srgbClr val="4472C4">
                          <a:alpha val="10000"/>
                        </a:srgbClr>
                      </a:solidFill>
                    </a:ln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3020101020101" pitchFamily="50" charset="-127"/>
                    <a:ea typeface="나눔바른고딕" panose="020B0603020101020101" pitchFamily="50" charset="-127"/>
                    <a:cs typeface="Poppins Light" panose="02000000000000000000" pitchFamily="2" charset="0"/>
                  </a:rPr>
                  <a:t>반별검사결과</a:t>
                </a:r>
                <a:endParaRPr lang="en-US" altLang="ko-KR" sz="1050" spc="-50" dirty="0">
                  <a:ln>
                    <a:solidFill>
                      <a:srgbClr val="4472C4">
                        <a:alpha val="10000"/>
                      </a:srgbClr>
                    </a:solidFill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  <a:cs typeface="Poppins Light" panose="02000000000000000000" pitchFamily="2" charset="0"/>
                </a:endParaRPr>
              </a:p>
              <a:p>
                <a:pPr marL="130175" lvl="0" indent="-130175">
                  <a:lnSpc>
                    <a:spcPct val="140000"/>
                  </a:lnSpc>
                  <a:buFontTx/>
                  <a:buChar char="-"/>
                </a:pPr>
                <a:r>
                  <a:rPr lang="ko-KR" altLang="en-US" sz="1050" spc="-50" dirty="0" err="1">
                    <a:ln>
                      <a:solidFill>
                        <a:srgbClr val="4472C4">
                          <a:alpha val="10000"/>
                        </a:srgbClr>
                      </a:solidFill>
                    </a:ln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3020101020101" pitchFamily="50" charset="-127"/>
                    <a:ea typeface="나눔바른고딕" panose="020B0603020101020101" pitchFamily="50" charset="-127"/>
                    <a:cs typeface="Poppins Light" panose="02000000000000000000" pitchFamily="2" charset="0"/>
                  </a:rPr>
                  <a:t>검사결과통계및제출</a:t>
                </a:r>
                <a:endParaRPr lang="en-US" altLang="ko-KR" sz="1050" spc="-50" dirty="0">
                  <a:ln>
                    <a:solidFill>
                      <a:srgbClr val="4472C4">
                        <a:alpha val="10000"/>
                      </a:srgbClr>
                    </a:solidFill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  <a:cs typeface="Poppins Light" panose="02000000000000000000" pitchFamily="2" charset="0"/>
                </a:endParaRPr>
              </a:p>
              <a:p>
                <a:pPr marL="130175" lvl="0" indent="-130175">
                  <a:lnSpc>
                    <a:spcPct val="140000"/>
                  </a:lnSpc>
                  <a:buFontTx/>
                  <a:buChar char="-"/>
                </a:pPr>
                <a:r>
                  <a:rPr lang="ko-KR" altLang="en-US" sz="1050" spc="-50" dirty="0">
                    <a:ln>
                      <a:solidFill>
                        <a:srgbClr val="4472C4">
                          <a:alpha val="10000"/>
                        </a:srgbClr>
                      </a:solidFill>
                    </a:ln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3020101020101" pitchFamily="50" charset="-127"/>
                    <a:ea typeface="나눔바른고딕" panose="020B0603020101020101" pitchFamily="50" charset="-127"/>
                    <a:cs typeface="Poppins Light" panose="02000000000000000000" pitchFamily="2" charset="0"/>
                  </a:rPr>
                  <a:t>가정통신문관리</a:t>
                </a:r>
                <a:endParaRPr lang="en-US" altLang="ko-KR" sz="1050" spc="-50" dirty="0">
                  <a:ln>
                    <a:solidFill>
                      <a:srgbClr val="4472C4">
                        <a:alpha val="10000"/>
                      </a:srgbClr>
                    </a:solidFill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  <a:cs typeface="Poppins Light" panose="02000000000000000000" pitchFamily="2" charset="0"/>
                </a:endParaRPr>
              </a:p>
            </p:txBody>
          </p:sp>
          <p:sp>
            <p:nvSpPr>
              <p:cNvPr id="22" name="TextBox 21"/>
              <p:cNvSpPr txBox="1"/>
              <p:nvPr/>
            </p:nvSpPr>
            <p:spPr>
              <a:xfrm>
                <a:off x="5279378" y="1763989"/>
                <a:ext cx="1343492" cy="327013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800"/>
                  </a:lnSpc>
                </a:pPr>
                <a:r>
                  <a:rPr lang="ko-KR" altLang="en-US" sz="1600" b="1" spc="-50" dirty="0">
                    <a:ln>
                      <a:solidFill>
                        <a:schemeClr val="accent5">
                          <a:alpha val="10000"/>
                        </a:schemeClr>
                      </a:solidFill>
                    </a:ln>
                    <a:solidFill>
                      <a:srgbClr val="003300"/>
                    </a:solidFill>
                    <a:latin typeface="나눔바른고딕" panose="020B0603020101020101" pitchFamily="50" charset="-127"/>
                    <a:ea typeface="나눔바른고딕" panose="020B0603020101020101" pitchFamily="50" charset="-127"/>
                    <a:cs typeface="Poppins Light" panose="02000000000000000000" pitchFamily="2" charset="0"/>
                  </a:rPr>
                  <a:t>담임 메뉴</a:t>
                </a:r>
                <a:endParaRPr lang="en-US" altLang="ko-KR" sz="1600" b="1" spc="-50" dirty="0">
                  <a:ln>
                    <a:solidFill>
                      <a:schemeClr val="accent5">
                        <a:alpha val="10000"/>
                      </a:schemeClr>
                    </a:solidFill>
                  </a:ln>
                  <a:solidFill>
                    <a:srgbClr val="003300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  <a:cs typeface="Poppins Light" panose="02000000000000000000" pitchFamily="2" charset="0"/>
                </a:endParaRPr>
              </a:p>
            </p:txBody>
          </p:sp>
        </p:grpSp>
        <p:pic>
          <p:nvPicPr>
            <p:cNvPr id="24" name="그림 23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4256" t="28225" r="16806" b="66093"/>
            <a:stretch/>
          </p:blipFill>
          <p:spPr>
            <a:xfrm>
              <a:off x="4358575" y="2085495"/>
              <a:ext cx="2272000" cy="193384"/>
            </a:xfrm>
            <a:prstGeom prst="rect">
              <a:avLst/>
            </a:prstGeom>
            <a:effectLst/>
          </p:spPr>
        </p:pic>
      </p:grpSp>
      <p:sp>
        <p:nvSpPr>
          <p:cNvPr id="21" name="모서리가 둥근 직사각형 20">
            <a:extLst>
              <a:ext uri="{FF2B5EF4-FFF2-40B4-BE49-F238E27FC236}">
                <a16:creationId xmlns:a16="http://schemas.microsoft.com/office/drawing/2014/main" xmlns="" id="{A48839FD-54EA-214C-BE98-4BDD2DF3094C}"/>
              </a:ext>
            </a:extLst>
          </p:cNvPr>
          <p:cNvSpPr/>
          <p:nvPr/>
        </p:nvSpPr>
        <p:spPr>
          <a:xfrm>
            <a:off x="151038" y="773606"/>
            <a:ext cx="5388708" cy="532421"/>
          </a:xfrm>
          <a:prstGeom prst="roundRect">
            <a:avLst>
              <a:gd name="adj" fmla="val 50000"/>
            </a:avLst>
          </a:prstGeom>
          <a:solidFill>
            <a:schemeClr val="accent6">
              <a:lumMod val="20000"/>
              <a:lumOff val="8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0" lang="ko-KR" altLang="en-US" sz="2200" b="1" i="0" u="none" strike="noStrike" kern="1200" cap="none" spc="-100" normalizeH="0" baseline="0" noProof="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effectLst/>
                <a:uLnTx/>
                <a:uFillTx/>
                <a:latin typeface="나눔바른고딕" panose="020B0603020101020101" pitchFamily="50" charset="-127"/>
                <a:ea typeface="나눔바른고딕" panose="020B0603020101020101" pitchFamily="50" charset="-127"/>
                <a:cs typeface="+mn-cs"/>
              </a:rPr>
              <a:t>학생정서</a:t>
            </a:r>
            <a:r>
              <a:rPr kumimoji="0" lang="ko-KR" altLang="en-US" sz="2200" b="1" i="0" u="none" strike="noStrike" kern="1200" cap="none" spc="-100" normalizeH="0" baseline="0" noProof="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∙</a:t>
            </a:r>
            <a:r>
              <a:rPr kumimoji="0" lang="ko-KR" altLang="en-US" sz="2200" b="1" i="0" u="none" strike="noStrike" kern="1200" cap="none" spc="-100" normalizeH="0" baseline="0" noProof="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effectLst/>
                <a:uLnTx/>
                <a:uFillTx/>
                <a:latin typeface="나눔바른고딕" panose="020B0603020101020101" pitchFamily="50" charset="-127"/>
                <a:ea typeface="나눔바른고딕" panose="020B0603020101020101" pitchFamily="50" charset="-127"/>
                <a:cs typeface="+mn-cs"/>
              </a:rPr>
              <a:t>행동특성검사 </a:t>
            </a:r>
            <a:r>
              <a:rPr lang="ko-KR" altLang="en-US" sz="2200" b="1" spc="-1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메뉴 구성</a:t>
            </a:r>
            <a:r>
              <a:rPr lang="en-US" altLang="ko-KR" sz="2200" b="1" spc="-1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(1/2)</a:t>
            </a:r>
            <a:endParaRPr kumimoji="1" lang="x-none" altLang="en-US" sz="2200" dirty="0">
              <a:solidFill>
                <a:srgbClr val="0066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775962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5021" y="1779626"/>
            <a:ext cx="9273418" cy="3960000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</p:pic>
      <p:sp>
        <p:nvSpPr>
          <p:cNvPr id="93" name="TextBox 4">
            <a:extLst>
              <a:ext uri="{FF2B5EF4-FFF2-40B4-BE49-F238E27FC236}">
                <a16:creationId xmlns:a16="http://schemas.microsoft.com/office/drawing/2014/main" xmlns="" id="{B2A2134E-34A5-422C-8D66-092F6558A4F0}"/>
              </a:ext>
            </a:extLst>
          </p:cNvPr>
          <p:cNvSpPr txBox="1"/>
          <p:nvPr/>
        </p:nvSpPr>
        <p:spPr>
          <a:xfrm>
            <a:off x="96327" y="39171"/>
            <a:ext cx="51569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000" b="1" spc="-7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학교 주요 업무처리 방법</a:t>
            </a:r>
          </a:p>
        </p:txBody>
      </p:sp>
      <p:sp>
        <p:nvSpPr>
          <p:cNvPr id="14" name="모서리가 둥근 직사각형 13">
            <a:extLst>
              <a:ext uri="{FF2B5EF4-FFF2-40B4-BE49-F238E27FC236}">
                <a16:creationId xmlns:a16="http://schemas.microsoft.com/office/drawing/2014/main" xmlns="" id="{A48839FD-54EA-214C-BE98-4BDD2DF3094C}"/>
              </a:ext>
            </a:extLst>
          </p:cNvPr>
          <p:cNvSpPr/>
          <p:nvPr/>
        </p:nvSpPr>
        <p:spPr>
          <a:xfrm>
            <a:off x="163006" y="802346"/>
            <a:ext cx="3642849" cy="669007"/>
          </a:xfrm>
          <a:prstGeom prst="roundRect">
            <a:avLst>
              <a:gd name="adj" fmla="val 50000"/>
            </a:avLst>
          </a:prstGeom>
          <a:solidFill>
            <a:srgbClr val="E2F0D9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4. </a:t>
            </a:r>
            <a:r>
              <a:rPr lang="ko-KR" altLang="en-US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학교 </a:t>
            </a:r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– </a:t>
            </a:r>
            <a:r>
              <a:rPr lang="ko-KR" altLang="en-US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검사결과관리</a:t>
            </a:r>
            <a:endParaRPr lang="en-US" altLang="ko-KR" sz="1600" b="1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66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r>
              <a:rPr lang="en-US" altLang="ko-KR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4.1. </a:t>
            </a:r>
            <a:r>
              <a:rPr lang="ko-KR" altLang="en-US" b="1" dirty="0" err="1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반별검사결과관리</a:t>
            </a:r>
            <a:r>
              <a:rPr lang="en-US" altLang="ko-KR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(6/13)</a:t>
            </a:r>
            <a:endParaRPr lang="ko-KR" altLang="en-US" b="1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66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5" name="사각형: 둥근 모서리 81">
            <a:extLst>
              <a:ext uri="{FF2B5EF4-FFF2-40B4-BE49-F238E27FC236}">
                <a16:creationId xmlns:a16="http://schemas.microsoft.com/office/drawing/2014/main" xmlns="" id="{E908EED5-9D07-442C-87CA-697451B62CB7}"/>
              </a:ext>
            </a:extLst>
          </p:cNvPr>
          <p:cNvSpPr/>
          <p:nvPr/>
        </p:nvSpPr>
        <p:spPr>
          <a:xfrm>
            <a:off x="3970021" y="802347"/>
            <a:ext cx="5662930" cy="550546"/>
          </a:xfrm>
          <a:prstGeom prst="roundRect">
            <a:avLst>
              <a:gd name="adj" fmla="val 6492"/>
            </a:avLst>
          </a:prstGeom>
          <a:solidFill>
            <a:schemeClr val="bg1"/>
          </a:solidFill>
          <a:ln w="6350">
            <a:solidFill>
              <a:schemeClr val="bg1">
                <a:lumMod val="75000"/>
              </a:schemeClr>
            </a:solidFill>
          </a:ln>
          <a:effectLst>
            <a:outerShdw blurRad="889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defTabSz="1090746" fontAlgn="ctr" latinLnBrk="0">
              <a:buClr>
                <a:srgbClr val="336699"/>
              </a:buClr>
              <a:defRPr/>
            </a:pPr>
            <a:endParaRPr kumimoji="1" lang="en-US" altLang="ko-KR" sz="200" b="1" kern="0" dirty="0">
              <a:ln w="0">
                <a:solidFill>
                  <a:srgbClr val="0B4355">
                    <a:alpha val="5000"/>
                  </a:srgbClr>
                </a:solidFill>
              </a:ln>
              <a:solidFill>
                <a:srgbClr val="C00000"/>
              </a:solidFill>
              <a:latin typeface="나눔바른고딕" panose="020B0600000101010101" charset="-127"/>
              <a:ea typeface="나눔바른고딕" panose="020B0600000101010101" charset="-127"/>
              <a:sym typeface="Wingdings" pitchFamily="2" charset="2"/>
            </a:endParaRPr>
          </a:p>
        </p:txBody>
      </p:sp>
      <p:grpSp>
        <p:nvGrpSpPr>
          <p:cNvPr id="33" name="그룹 32"/>
          <p:cNvGrpSpPr/>
          <p:nvPr/>
        </p:nvGrpSpPr>
        <p:grpSpPr>
          <a:xfrm>
            <a:off x="4079992" y="907605"/>
            <a:ext cx="5451357" cy="364742"/>
            <a:chOff x="4079993" y="907605"/>
            <a:chExt cx="5345874" cy="364742"/>
          </a:xfrm>
        </p:grpSpPr>
        <p:cxnSp>
          <p:nvCxnSpPr>
            <p:cNvPr id="7" name="직선 화살표 연결선 6"/>
            <p:cNvCxnSpPr/>
            <p:nvPr/>
          </p:nvCxnSpPr>
          <p:spPr>
            <a:xfrm>
              <a:off x="4614193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직선 화살표 연결선 7"/>
            <p:cNvCxnSpPr/>
            <p:nvPr/>
          </p:nvCxnSpPr>
          <p:spPr>
            <a:xfrm>
              <a:off x="5292563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직선 화살표 연결선 8"/>
            <p:cNvCxnSpPr/>
            <p:nvPr/>
          </p:nvCxnSpPr>
          <p:spPr>
            <a:xfrm>
              <a:off x="6090136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직선 화살표 연결선 9"/>
            <p:cNvCxnSpPr/>
            <p:nvPr/>
          </p:nvCxnSpPr>
          <p:spPr>
            <a:xfrm>
              <a:off x="7002067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7" name="그룹 26"/>
            <p:cNvGrpSpPr/>
            <p:nvPr/>
          </p:nvGrpSpPr>
          <p:grpSpPr>
            <a:xfrm>
              <a:off x="4753326" y="907606"/>
              <a:ext cx="567815" cy="364740"/>
              <a:chOff x="5693299" y="907606"/>
              <a:chExt cx="687056" cy="364740"/>
            </a:xfrm>
          </p:grpSpPr>
          <p:sp>
            <p:nvSpPr>
              <p:cNvPr id="12" name="Rectangle 113"/>
              <p:cNvSpPr>
                <a:spLocks noChangeArrowheads="1"/>
              </p:cNvSpPr>
              <p:nvPr/>
            </p:nvSpPr>
            <p:spPr bwMode="auto">
              <a:xfrm>
                <a:off x="5693301" y="1076885"/>
                <a:ext cx="687054" cy="195461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반별검사결과</a:t>
                </a:r>
              </a:p>
            </p:txBody>
          </p:sp>
          <p:sp>
            <p:nvSpPr>
              <p:cNvPr id="13" name="Rectangle 113"/>
              <p:cNvSpPr>
                <a:spLocks noChangeArrowheads="1"/>
              </p:cNvSpPr>
              <p:nvPr/>
            </p:nvSpPr>
            <p:spPr bwMode="auto">
              <a:xfrm>
                <a:off x="5693299" y="907606"/>
                <a:ext cx="687056" cy="169279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spc="-5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spc="-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grpSp>
          <p:nvGrpSpPr>
            <p:cNvPr id="28" name="그룹 27"/>
            <p:cNvGrpSpPr/>
            <p:nvPr/>
          </p:nvGrpSpPr>
          <p:grpSpPr>
            <a:xfrm>
              <a:off x="5434914" y="907606"/>
              <a:ext cx="687056" cy="364740"/>
              <a:chOff x="6497545" y="907606"/>
              <a:chExt cx="687056" cy="364740"/>
            </a:xfrm>
          </p:grpSpPr>
          <p:sp>
            <p:nvSpPr>
              <p:cNvPr id="17" name="Rectangle 113"/>
              <p:cNvSpPr>
                <a:spLocks noChangeArrowheads="1"/>
              </p:cNvSpPr>
              <p:nvPr/>
            </p:nvSpPr>
            <p:spPr bwMode="auto">
              <a:xfrm>
                <a:off x="6497547" y="1076885"/>
                <a:ext cx="687054" cy="195461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spc="-5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검사결과통계및제출</a:t>
                </a:r>
                <a:endParaRPr lang="ko-KR" altLang="en-US" sz="700" spc="-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  <p:sp>
            <p:nvSpPr>
              <p:cNvPr id="18" name="Rectangle 113"/>
              <p:cNvSpPr>
                <a:spLocks noChangeArrowheads="1"/>
              </p:cNvSpPr>
              <p:nvPr/>
            </p:nvSpPr>
            <p:spPr bwMode="auto">
              <a:xfrm>
                <a:off x="6497545" y="907606"/>
                <a:ext cx="687056" cy="169279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spc="-5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spc="-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grpSp>
          <p:nvGrpSpPr>
            <p:cNvPr id="21" name="그룹 20"/>
            <p:cNvGrpSpPr/>
            <p:nvPr/>
          </p:nvGrpSpPr>
          <p:grpSpPr>
            <a:xfrm>
              <a:off x="4079993" y="907606"/>
              <a:ext cx="567815" cy="364740"/>
              <a:chOff x="4984309" y="907606"/>
              <a:chExt cx="662776" cy="364740"/>
            </a:xfrm>
          </p:grpSpPr>
          <p:sp>
            <p:nvSpPr>
              <p:cNvPr id="22" name="Rectangle 113"/>
              <p:cNvSpPr>
                <a:spLocks noChangeArrowheads="1"/>
              </p:cNvSpPr>
              <p:nvPr/>
            </p:nvSpPr>
            <p:spPr bwMode="auto">
              <a:xfrm>
                <a:off x="4984311" y="1076885"/>
                <a:ext cx="662774" cy="195461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spc="-100" dirty="0">
                    <a:solidFill>
                      <a:srgbClr val="000000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반별검사결과관리</a:t>
                </a:r>
              </a:p>
            </p:txBody>
          </p:sp>
          <p:sp>
            <p:nvSpPr>
              <p:cNvPr id="23" name="Rectangle 113"/>
              <p:cNvSpPr>
                <a:spLocks noChangeArrowheads="1"/>
              </p:cNvSpPr>
              <p:nvPr/>
            </p:nvSpPr>
            <p:spPr bwMode="auto">
              <a:xfrm>
                <a:off x="4984309" y="907606"/>
                <a:ext cx="662776" cy="169279"/>
              </a:xfrm>
              <a:prstGeom prst="rect">
                <a:avLst/>
              </a:prstGeom>
              <a:solidFill>
                <a:srgbClr val="006600"/>
              </a:solidFill>
              <a:ln>
                <a:solidFill>
                  <a:srgbClr val="006600"/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b="1" spc="-100" dirty="0" err="1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b="1" spc="-100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b="1" spc="-100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</a:t>
                </a:r>
                <a:r>
                  <a:rPr lang="en-US" altLang="ko-KR" sz="800" b="1" spc="-100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b="1" spc="-100" dirty="0">
                  <a:solidFill>
                    <a:schemeClr val="bg1"/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cxnSp>
          <p:nvCxnSpPr>
            <p:cNvPr id="26" name="직선 화살표 연결선 25"/>
            <p:cNvCxnSpPr/>
            <p:nvPr/>
          </p:nvCxnSpPr>
          <p:spPr>
            <a:xfrm>
              <a:off x="7908866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0" name="그룹 29"/>
            <p:cNvGrpSpPr/>
            <p:nvPr/>
          </p:nvGrpSpPr>
          <p:grpSpPr>
            <a:xfrm>
              <a:off x="7145810" y="907605"/>
              <a:ext cx="800684" cy="364740"/>
              <a:chOff x="8096684" y="907605"/>
              <a:chExt cx="687056" cy="364740"/>
            </a:xfrm>
          </p:grpSpPr>
          <p:sp>
            <p:nvSpPr>
              <p:cNvPr id="15" name="Rectangle 113"/>
              <p:cNvSpPr>
                <a:spLocks noChangeArrowheads="1"/>
              </p:cNvSpPr>
              <p:nvPr/>
            </p:nvSpPr>
            <p:spPr bwMode="auto">
              <a:xfrm>
                <a:off x="8096685" y="1076883"/>
                <a:ext cx="68705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ko-KR" altLang="en-US" sz="7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학교급별검사결과통계</a:t>
                </a:r>
                <a:endParaRPr lang="ko-KR" altLang="en-US" sz="7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  <p:sp>
            <p:nvSpPr>
              <p:cNvPr id="16" name="Rectangle 113"/>
              <p:cNvSpPr>
                <a:spLocks noChangeArrowheads="1"/>
              </p:cNvSpPr>
              <p:nvPr/>
            </p:nvSpPr>
            <p:spPr bwMode="auto">
              <a:xfrm>
                <a:off x="8096684" y="907605"/>
                <a:ext cx="687056" cy="16927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ctr"/>
                <a:r>
                  <a:rPr lang="ko-KR" altLang="en-US" sz="800" kern="600" spc="-100" dirty="0" err="1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지원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r>
                  <a:rPr lang="ko-KR" altLang="en-US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청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kern="600" spc="-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grpSp>
          <p:nvGrpSpPr>
            <p:cNvPr id="29" name="그룹 28"/>
            <p:cNvGrpSpPr/>
            <p:nvPr/>
          </p:nvGrpSpPr>
          <p:grpSpPr>
            <a:xfrm>
              <a:off x="6233548" y="907607"/>
              <a:ext cx="800684" cy="364740"/>
              <a:chOff x="7298520" y="907607"/>
              <a:chExt cx="687056" cy="364740"/>
            </a:xfrm>
          </p:grpSpPr>
          <p:sp>
            <p:nvSpPr>
              <p:cNvPr id="19" name="Rectangle 113"/>
              <p:cNvSpPr>
                <a:spLocks noChangeArrowheads="1"/>
              </p:cNvSpPr>
              <p:nvPr/>
            </p:nvSpPr>
            <p:spPr bwMode="auto">
              <a:xfrm>
                <a:off x="7298521" y="1076885"/>
                <a:ext cx="68705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spc="-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학교별검사결과마감현황</a:t>
                </a:r>
              </a:p>
            </p:txBody>
          </p:sp>
          <p:sp>
            <p:nvSpPr>
              <p:cNvPr id="20" name="Rectangle 113"/>
              <p:cNvSpPr>
                <a:spLocks noChangeArrowheads="1"/>
              </p:cNvSpPr>
              <p:nvPr/>
            </p:nvSpPr>
            <p:spPr bwMode="auto">
              <a:xfrm>
                <a:off x="7298520" y="907607"/>
                <a:ext cx="687056" cy="16927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kern="600" spc="-100" dirty="0" err="1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지원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r>
                  <a:rPr lang="ko-KR" altLang="en-US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청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kern="600" spc="-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grpSp>
          <p:nvGrpSpPr>
            <p:cNvPr id="34" name="그룹 33"/>
            <p:cNvGrpSpPr/>
            <p:nvPr/>
          </p:nvGrpSpPr>
          <p:grpSpPr>
            <a:xfrm>
              <a:off x="8793581" y="907605"/>
              <a:ext cx="632286" cy="364740"/>
              <a:chOff x="8885570" y="907605"/>
              <a:chExt cx="687057" cy="364740"/>
            </a:xfrm>
          </p:grpSpPr>
          <p:sp>
            <p:nvSpPr>
              <p:cNvPr id="35" name="Rectangle 113"/>
              <p:cNvSpPr>
                <a:spLocks noChangeArrowheads="1"/>
              </p:cNvSpPr>
              <p:nvPr/>
            </p:nvSpPr>
            <p:spPr bwMode="auto">
              <a:xfrm>
                <a:off x="8885572" y="1076883"/>
                <a:ext cx="68705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ko-KR" altLang="en-US" sz="7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검사결과통계표</a:t>
                </a:r>
              </a:p>
            </p:txBody>
          </p:sp>
          <p:sp>
            <p:nvSpPr>
              <p:cNvPr id="36" name="Rectangle 113"/>
              <p:cNvSpPr>
                <a:spLocks noChangeArrowheads="1"/>
              </p:cNvSpPr>
              <p:nvPr/>
            </p:nvSpPr>
            <p:spPr bwMode="auto">
              <a:xfrm>
                <a:off x="8885570" y="907605"/>
                <a:ext cx="687056" cy="16927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ko-KR" altLang="en-US" sz="800" spc="-5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교육부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spc="-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cxnSp>
          <p:nvCxnSpPr>
            <p:cNvPr id="37" name="직선 화살표 연결선 36"/>
            <p:cNvCxnSpPr/>
            <p:nvPr/>
          </p:nvCxnSpPr>
          <p:spPr>
            <a:xfrm>
              <a:off x="8649838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1" name="그룹 30"/>
            <p:cNvGrpSpPr/>
            <p:nvPr/>
          </p:nvGrpSpPr>
          <p:grpSpPr>
            <a:xfrm>
              <a:off x="8052609" y="907605"/>
              <a:ext cx="632286" cy="364740"/>
              <a:chOff x="8885570" y="907605"/>
              <a:chExt cx="687057" cy="364740"/>
            </a:xfrm>
          </p:grpSpPr>
          <p:sp>
            <p:nvSpPr>
              <p:cNvPr id="24" name="Rectangle 113"/>
              <p:cNvSpPr>
                <a:spLocks noChangeArrowheads="1"/>
              </p:cNvSpPr>
              <p:nvPr/>
            </p:nvSpPr>
            <p:spPr bwMode="auto">
              <a:xfrm>
                <a:off x="8885572" y="1076883"/>
                <a:ext cx="68705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ko-KR" altLang="en-US" sz="7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검사결과마감처리</a:t>
                </a:r>
              </a:p>
            </p:txBody>
          </p:sp>
          <p:sp>
            <p:nvSpPr>
              <p:cNvPr id="25" name="Rectangle 113"/>
              <p:cNvSpPr>
                <a:spLocks noChangeArrowheads="1"/>
              </p:cNvSpPr>
              <p:nvPr/>
            </p:nvSpPr>
            <p:spPr bwMode="auto">
              <a:xfrm>
                <a:off x="8885570" y="907605"/>
                <a:ext cx="687056" cy="16927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ko-KR" altLang="en-US" sz="800" spc="-5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교육청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spc="-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</p:grpSp>
      <p:sp>
        <p:nvSpPr>
          <p:cNvPr id="38" name="직사각형 37"/>
          <p:cNvSpPr/>
          <p:nvPr/>
        </p:nvSpPr>
        <p:spPr>
          <a:xfrm>
            <a:off x="5474722" y="3698968"/>
            <a:ext cx="476250" cy="187253"/>
          </a:xfrm>
          <a:prstGeom prst="rect">
            <a:avLst/>
          </a:prstGeom>
          <a:noFill/>
          <a:ln w="25400">
            <a:solidFill>
              <a:srgbClr val="FD531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4" name="타원 43"/>
          <p:cNvSpPr/>
          <p:nvPr/>
        </p:nvSpPr>
        <p:spPr>
          <a:xfrm>
            <a:off x="5365333" y="3595098"/>
            <a:ext cx="182880" cy="182880"/>
          </a:xfrm>
          <a:prstGeom prst="ellipse">
            <a:avLst/>
          </a:prstGeom>
          <a:solidFill>
            <a:srgbClr val="FD5312"/>
          </a:solidFill>
          <a:ln w="25400">
            <a:solidFill>
              <a:srgbClr val="FD531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b="1" dirty="0">
                <a:latin typeface="+mn-ea"/>
              </a:rPr>
              <a:t>5</a:t>
            </a:r>
            <a:endParaRPr lang="ko-KR" altLang="en-US" sz="1100" b="1" dirty="0">
              <a:latin typeface="+mn-ea"/>
            </a:endParaRPr>
          </a:p>
        </p:txBody>
      </p:sp>
      <p:sp>
        <p:nvSpPr>
          <p:cNvPr id="40" name="직사각형 39">
            <a:extLst>
              <a:ext uri="{FF2B5EF4-FFF2-40B4-BE49-F238E27FC236}">
                <a16:creationId xmlns:a16="http://schemas.microsoft.com/office/drawing/2014/main" xmlns="" id="{7E13B21E-D9E5-4BE6-AB9C-ADCDEF6AE8BD}"/>
              </a:ext>
            </a:extLst>
          </p:cNvPr>
          <p:cNvSpPr/>
          <p:nvPr/>
        </p:nvSpPr>
        <p:spPr>
          <a:xfrm>
            <a:off x="381560" y="5847670"/>
            <a:ext cx="5894480" cy="406265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000">
              <a:lnSpc>
                <a:spcPct val="120000"/>
              </a:lnSpc>
            </a:pP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⑤ 서면조사일 경우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[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등록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]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버튼 또는 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[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조회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/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수정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]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버튼을 클릭하여 팝업에서 검사결과를 입력함</a:t>
            </a:r>
            <a:endParaRPr lang="en-US" altLang="ko-KR" sz="1100" b="1" dirty="0">
              <a:ln>
                <a:solidFill>
                  <a:schemeClr val="tx1">
                    <a:lumMod val="85000"/>
                    <a:lumOff val="15000"/>
                    <a:alpha val="0"/>
                  </a:schemeClr>
                </a:solidFill>
              </a:ln>
              <a:solidFill>
                <a:srgbClr val="FD5312"/>
              </a:solidFill>
              <a:latin typeface="나눔바른고딕" panose="020B0600000101010101" charset="-127"/>
              <a:ea typeface="나눔바른고딕" panose="020B0600000101010101" charset="-127"/>
            </a:endParaRPr>
          </a:p>
          <a:p>
            <a:pPr marL="36000">
              <a:lnSpc>
                <a:spcPct val="120000"/>
              </a:lnSpc>
            </a:pP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※ 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④에서 온라인검사일 경우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검사결과를 수기로 변경할 수 없고 재검사 등록만 가능함 </a:t>
            </a:r>
            <a:endParaRPr lang="en-US" altLang="ko-KR" sz="1100" b="1" dirty="0">
              <a:ln>
                <a:solidFill>
                  <a:schemeClr val="tx1">
                    <a:lumMod val="85000"/>
                    <a:lumOff val="15000"/>
                    <a:alpha val="0"/>
                  </a:schemeClr>
                </a:solidFill>
              </a:ln>
              <a:solidFill>
                <a:srgbClr val="FD5312"/>
              </a:solidFill>
              <a:latin typeface="나눔바른고딕" panose="020B0600000101010101" charset="-127"/>
              <a:ea typeface="나눔바른고딕" panose="020B0600000101010101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21472926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5021" y="1780529"/>
            <a:ext cx="9273418" cy="3960000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</p:pic>
      <p:sp>
        <p:nvSpPr>
          <p:cNvPr id="93" name="TextBox 4">
            <a:extLst>
              <a:ext uri="{FF2B5EF4-FFF2-40B4-BE49-F238E27FC236}">
                <a16:creationId xmlns:a16="http://schemas.microsoft.com/office/drawing/2014/main" xmlns="" id="{B2A2134E-34A5-422C-8D66-092F6558A4F0}"/>
              </a:ext>
            </a:extLst>
          </p:cNvPr>
          <p:cNvSpPr txBox="1"/>
          <p:nvPr/>
        </p:nvSpPr>
        <p:spPr>
          <a:xfrm>
            <a:off x="96327" y="39171"/>
            <a:ext cx="51569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000" b="1" spc="-7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학교 주요 업무처리 방법</a:t>
            </a:r>
          </a:p>
        </p:txBody>
      </p:sp>
      <p:sp>
        <p:nvSpPr>
          <p:cNvPr id="14" name="모서리가 둥근 직사각형 13">
            <a:extLst>
              <a:ext uri="{FF2B5EF4-FFF2-40B4-BE49-F238E27FC236}">
                <a16:creationId xmlns:a16="http://schemas.microsoft.com/office/drawing/2014/main" xmlns="" id="{A48839FD-54EA-214C-BE98-4BDD2DF3094C}"/>
              </a:ext>
            </a:extLst>
          </p:cNvPr>
          <p:cNvSpPr/>
          <p:nvPr/>
        </p:nvSpPr>
        <p:spPr>
          <a:xfrm>
            <a:off x="163006" y="802346"/>
            <a:ext cx="3642849" cy="669007"/>
          </a:xfrm>
          <a:prstGeom prst="roundRect">
            <a:avLst>
              <a:gd name="adj" fmla="val 50000"/>
            </a:avLst>
          </a:prstGeom>
          <a:solidFill>
            <a:srgbClr val="E2F0D9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4. </a:t>
            </a:r>
            <a:r>
              <a:rPr lang="ko-KR" altLang="en-US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학교 </a:t>
            </a:r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– </a:t>
            </a:r>
            <a:r>
              <a:rPr lang="ko-KR" altLang="en-US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검사결과관리</a:t>
            </a:r>
            <a:endParaRPr lang="en-US" altLang="ko-KR" sz="1600" b="1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66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r>
              <a:rPr lang="en-US" altLang="ko-KR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4.1. </a:t>
            </a:r>
            <a:r>
              <a:rPr lang="ko-KR" altLang="en-US" b="1" dirty="0" err="1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반별검사결과관리</a:t>
            </a:r>
            <a:r>
              <a:rPr lang="en-US" altLang="ko-KR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(7/13)</a:t>
            </a:r>
            <a:endParaRPr lang="ko-KR" altLang="en-US" b="1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66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5" name="사각형: 둥근 모서리 81">
            <a:extLst>
              <a:ext uri="{FF2B5EF4-FFF2-40B4-BE49-F238E27FC236}">
                <a16:creationId xmlns:a16="http://schemas.microsoft.com/office/drawing/2014/main" xmlns="" id="{E908EED5-9D07-442C-87CA-697451B62CB7}"/>
              </a:ext>
            </a:extLst>
          </p:cNvPr>
          <p:cNvSpPr/>
          <p:nvPr/>
        </p:nvSpPr>
        <p:spPr>
          <a:xfrm>
            <a:off x="3970021" y="802347"/>
            <a:ext cx="5662930" cy="550546"/>
          </a:xfrm>
          <a:prstGeom prst="roundRect">
            <a:avLst>
              <a:gd name="adj" fmla="val 6492"/>
            </a:avLst>
          </a:prstGeom>
          <a:solidFill>
            <a:schemeClr val="bg1"/>
          </a:solidFill>
          <a:ln w="6350">
            <a:solidFill>
              <a:schemeClr val="bg1">
                <a:lumMod val="75000"/>
              </a:schemeClr>
            </a:solidFill>
          </a:ln>
          <a:effectLst>
            <a:outerShdw blurRad="889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defTabSz="1090746" fontAlgn="ctr" latinLnBrk="0">
              <a:buClr>
                <a:srgbClr val="336699"/>
              </a:buClr>
              <a:defRPr/>
            </a:pPr>
            <a:endParaRPr kumimoji="1" lang="en-US" altLang="ko-KR" sz="200" b="1" kern="0" dirty="0">
              <a:ln w="0">
                <a:solidFill>
                  <a:srgbClr val="0B4355">
                    <a:alpha val="5000"/>
                  </a:srgbClr>
                </a:solidFill>
              </a:ln>
              <a:solidFill>
                <a:srgbClr val="C00000"/>
              </a:solidFill>
              <a:latin typeface="나눔바른고딕" panose="020B0600000101010101" charset="-127"/>
              <a:ea typeface="나눔바른고딕" panose="020B0600000101010101" charset="-127"/>
              <a:sym typeface="Wingdings" pitchFamily="2" charset="2"/>
            </a:endParaRPr>
          </a:p>
        </p:txBody>
      </p:sp>
      <p:grpSp>
        <p:nvGrpSpPr>
          <p:cNvPr id="33" name="그룹 32"/>
          <p:cNvGrpSpPr/>
          <p:nvPr/>
        </p:nvGrpSpPr>
        <p:grpSpPr>
          <a:xfrm>
            <a:off x="4079992" y="907605"/>
            <a:ext cx="5451357" cy="364742"/>
            <a:chOff x="4079993" y="907605"/>
            <a:chExt cx="5345874" cy="364742"/>
          </a:xfrm>
        </p:grpSpPr>
        <p:cxnSp>
          <p:nvCxnSpPr>
            <p:cNvPr id="7" name="직선 화살표 연결선 6"/>
            <p:cNvCxnSpPr/>
            <p:nvPr/>
          </p:nvCxnSpPr>
          <p:spPr>
            <a:xfrm>
              <a:off x="4614193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직선 화살표 연결선 7"/>
            <p:cNvCxnSpPr/>
            <p:nvPr/>
          </p:nvCxnSpPr>
          <p:spPr>
            <a:xfrm>
              <a:off x="5292563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직선 화살표 연결선 8"/>
            <p:cNvCxnSpPr/>
            <p:nvPr/>
          </p:nvCxnSpPr>
          <p:spPr>
            <a:xfrm>
              <a:off x="6090136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직선 화살표 연결선 9"/>
            <p:cNvCxnSpPr/>
            <p:nvPr/>
          </p:nvCxnSpPr>
          <p:spPr>
            <a:xfrm>
              <a:off x="7002067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7" name="그룹 26"/>
            <p:cNvGrpSpPr/>
            <p:nvPr/>
          </p:nvGrpSpPr>
          <p:grpSpPr>
            <a:xfrm>
              <a:off x="4753326" y="907606"/>
              <a:ext cx="567815" cy="364740"/>
              <a:chOff x="5693299" y="907606"/>
              <a:chExt cx="687056" cy="364740"/>
            </a:xfrm>
          </p:grpSpPr>
          <p:sp>
            <p:nvSpPr>
              <p:cNvPr id="12" name="Rectangle 113"/>
              <p:cNvSpPr>
                <a:spLocks noChangeArrowheads="1"/>
              </p:cNvSpPr>
              <p:nvPr/>
            </p:nvSpPr>
            <p:spPr bwMode="auto">
              <a:xfrm>
                <a:off x="5693301" y="1076885"/>
                <a:ext cx="687054" cy="195461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반별검사결과</a:t>
                </a:r>
              </a:p>
            </p:txBody>
          </p:sp>
          <p:sp>
            <p:nvSpPr>
              <p:cNvPr id="13" name="Rectangle 113"/>
              <p:cNvSpPr>
                <a:spLocks noChangeArrowheads="1"/>
              </p:cNvSpPr>
              <p:nvPr/>
            </p:nvSpPr>
            <p:spPr bwMode="auto">
              <a:xfrm>
                <a:off x="5693299" y="907606"/>
                <a:ext cx="687056" cy="169279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spc="-5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spc="-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grpSp>
          <p:nvGrpSpPr>
            <p:cNvPr id="28" name="그룹 27"/>
            <p:cNvGrpSpPr/>
            <p:nvPr/>
          </p:nvGrpSpPr>
          <p:grpSpPr>
            <a:xfrm>
              <a:off x="5434914" y="907606"/>
              <a:ext cx="687056" cy="364740"/>
              <a:chOff x="6497545" y="907606"/>
              <a:chExt cx="687056" cy="364740"/>
            </a:xfrm>
          </p:grpSpPr>
          <p:sp>
            <p:nvSpPr>
              <p:cNvPr id="17" name="Rectangle 113"/>
              <p:cNvSpPr>
                <a:spLocks noChangeArrowheads="1"/>
              </p:cNvSpPr>
              <p:nvPr/>
            </p:nvSpPr>
            <p:spPr bwMode="auto">
              <a:xfrm>
                <a:off x="6497547" y="1076885"/>
                <a:ext cx="687054" cy="195461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spc="-5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검사결과통계및제출</a:t>
                </a:r>
                <a:endParaRPr lang="ko-KR" altLang="en-US" sz="700" spc="-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  <p:sp>
            <p:nvSpPr>
              <p:cNvPr id="18" name="Rectangle 113"/>
              <p:cNvSpPr>
                <a:spLocks noChangeArrowheads="1"/>
              </p:cNvSpPr>
              <p:nvPr/>
            </p:nvSpPr>
            <p:spPr bwMode="auto">
              <a:xfrm>
                <a:off x="6497545" y="907606"/>
                <a:ext cx="687056" cy="169279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spc="-5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spc="-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grpSp>
          <p:nvGrpSpPr>
            <p:cNvPr id="21" name="그룹 20"/>
            <p:cNvGrpSpPr/>
            <p:nvPr/>
          </p:nvGrpSpPr>
          <p:grpSpPr>
            <a:xfrm>
              <a:off x="4079993" y="907606"/>
              <a:ext cx="567815" cy="364740"/>
              <a:chOff x="4984309" y="907606"/>
              <a:chExt cx="662776" cy="364740"/>
            </a:xfrm>
          </p:grpSpPr>
          <p:sp>
            <p:nvSpPr>
              <p:cNvPr id="22" name="Rectangle 113"/>
              <p:cNvSpPr>
                <a:spLocks noChangeArrowheads="1"/>
              </p:cNvSpPr>
              <p:nvPr/>
            </p:nvSpPr>
            <p:spPr bwMode="auto">
              <a:xfrm>
                <a:off x="4984311" y="1076885"/>
                <a:ext cx="662774" cy="195461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spc="-100" dirty="0">
                    <a:solidFill>
                      <a:srgbClr val="000000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반별검사결과관리</a:t>
                </a:r>
              </a:p>
            </p:txBody>
          </p:sp>
          <p:sp>
            <p:nvSpPr>
              <p:cNvPr id="23" name="Rectangle 113"/>
              <p:cNvSpPr>
                <a:spLocks noChangeArrowheads="1"/>
              </p:cNvSpPr>
              <p:nvPr/>
            </p:nvSpPr>
            <p:spPr bwMode="auto">
              <a:xfrm>
                <a:off x="4984309" y="907606"/>
                <a:ext cx="662776" cy="169279"/>
              </a:xfrm>
              <a:prstGeom prst="rect">
                <a:avLst/>
              </a:prstGeom>
              <a:solidFill>
                <a:srgbClr val="006600"/>
              </a:solidFill>
              <a:ln>
                <a:solidFill>
                  <a:srgbClr val="006600"/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b="1" spc="-100" dirty="0" err="1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b="1" spc="-100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b="1" spc="-100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</a:t>
                </a:r>
                <a:r>
                  <a:rPr lang="en-US" altLang="ko-KR" sz="800" b="1" spc="-100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b="1" spc="-100" dirty="0">
                  <a:solidFill>
                    <a:schemeClr val="bg1"/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cxnSp>
          <p:nvCxnSpPr>
            <p:cNvPr id="26" name="직선 화살표 연결선 25"/>
            <p:cNvCxnSpPr/>
            <p:nvPr/>
          </p:nvCxnSpPr>
          <p:spPr>
            <a:xfrm>
              <a:off x="7908866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0" name="그룹 29"/>
            <p:cNvGrpSpPr/>
            <p:nvPr/>
          </p:nvGrpSpPr>
          <p:grpSpPr>
            <a:xfrm>
              <a:off x="7145810" y="907605"/>
              <a:ext cx="800684" cy="364740"/>
              <a:chOff x="8096684" y="907605"/>
              <a:chExt cx="687056" cy="364740"/>
            </a:xfrm>
          </p:grpSpPr>
          <p:sp>
            <p:nvSpPr>
              <p:cNvPr id="15" name="Rectangle 113"/>
              <p:cNvSpPr>
                <a:spLocks noChangeArrowheads="1"/>
              </p:cNvSpPr>
              <p:nvPr/>
            </p:nvSpPr>
            <p:spPr bwMode="auto">
              <a:xfrm>
                <a:off x="8096685" y="1076883"/>
                <a:ext cx="68705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ko-KR" altLang="en-US" sz="7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학교급별검사결과통계</a:t>
                </a:r>
                <a:endParaRPr lang="ko-KR" altLang="en-US" sz="7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  <p:sp>
            <p:nvSpPr>
              <p:cNvPr id="16" name="Rectangle 113"/>
              <p:cNvSpPr>
                <a:spLocks noChangeArrowheads="1"/>
              </p:cNvSpPr>
              <p:nvPr/>
            </p:nvSpPr>
            <p:spPr bwMode="auto">
              <a:xfrm>
                <a:off x="8096684" y="907605"/>
                <a:ext cx="687056" cy="16927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ctr"/>
                <a:r>
                  <a:rPr lang="ko-KR" altLang="en-US" sz="800" kern="600" spc="-100" dirty="0" err="1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지원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r>
                  <a:rPr lang="ko-KR" altLang="en-US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청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kern="600" spc="-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grpSp>
          <p:nvGrpSpPr>
            <p:cNvPr id="29" name="그룹 28"/>
            <p:cNvGrpSpPr/>
            <p:nvPr/>
          </p:nvGrpSpPr>
          <p:grpSpPr>
            <a:xfrm>
              <a:off x="6233548" y="907607"/>
              <a:ext cx="800684" cy="364740"/>
              <a:chOff x="7298520" y="907607"/>
              <a:chExt cx="687056" cy="364740"/>
            </a:xfrm>
          </p:grpSpPr>
          <p:sp>
            <p:nvSpPr>
              <p:cNvPr id="19" name="Rectangle 113"/>
              <p:cNvSpPr>
                <a:spLocks noChangeArrowheads="1"/>
              </p:cNvSpPr>
              <p:nvPr/>
            </p:nvSpPr>
            <p:spPr bwMode="auto">
              <a:xfrm>
                <a:off x="7298521" y="1076885"/>
                <a:ext cx="68705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spc="-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학교별검사결과마감현황</a:t>
                </a:r>
              </a:p>
            </p:txBody>
          </p:sp>
          <p:sp>
            <p:nvSpPr>
              <p:cNvPr id="20" name="Rectangle 113"/>
              <p:cNvSpPr>
                <a:spLocks noChangeArrowheads="1"/>
              </p:cNvSpPr>
              <p:nvPr/>
            </p:nvSpPr>
            <p:spPr bwMode="auto">
              <a:xfrm>
                <a:off x="7298520" y="907607"/>
                <a:ext cx="687056" cy="16927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kern="600" spc="-100" dirty="0" err="1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지원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r>
                  <a:rPr lang="ko-KR" altLang="en-US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청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kern="600" spc="-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grpSp>
          <p:nvGrpSpPr>
            <p:cNvPr id="34" name="그룹 33"/>
            <p:cNvGrpSpPr/>
            <p:nvPr/>
          </p:nvGrpSpPr>
          <p:grpSpPr>
            <a:xfrm>
              <a:off x="8793581" y="907605"/>
              <a:ext cx="632286" cy="364740"/>
              <a:chOff x="8885570" y="907605"/>
              <a:chExt cx="687057" cy="364740"/>
            </a:xfrm>
          </p:grpSpPr>
          <p:sp>
            <p:nvSpPr>
              <p:cNvPr id="35" name="Rectangle 113"/>
              <p:cNvSpPr>
                <a:spLocks noChangeArrowheads="1"/>
              </p:cNvSpPr>
              <p:nvPr/>
            </p:nvSpPr>
            <p:spPr bwMode="auto">
              <a:xfrm>
                <a:off x="8885572" y="1076883"/>
                <a:ext cx="68705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ko-KR" altLang="en-US" sz="7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검사결과통계표</a:t>
                </a:r>
              </a:p>
            </p:txBody>
          </p:sp>
          <p:sp>
            <p:nvSpPr>
              <p:cNvPr id="36" name="Rectangle 113"/>
              <p:cNvSpPr>
                <a:spLocks noChangeArrowheads="1"/>
              </p:cNvSpPr>
              <p:nvPr/>
            </p:nvSpPr>
            <p:spPr bwMode="auto">
              <a:xfrm>
                <a:off x="8885570" y="907605"/>
                <a:ext cx="687056" cy="16927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ko-KR" altLang="en-US" sz="800" spc="-5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교육부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spc="-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cxnSp>
          <p:nvCxnSpPr>
            <p:cNvPr id="37" name="직선 화살표 연결선 36"/>
            <p:cNvCxnSpPr/>
            <p:nvPr/>
          </p:nvCxnSpPr>
          <p:spPr>
            <a:xfrm>
              <a:off x="8649838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1" name="그룹 30"/>
            <p:cNvGrpSpPr/>
            <p:nvPr/>
          </p:nvGrpSpPr>
          <p:grpSpPr>
            <a:xfrm>
              <a:off x="8052609" y="907605"/>
              <a:ext cx="632286" cy="364740"/>
              <a:chOff x="8885570" y="907605"/>
              <a:chExt cx="687057" cy="364740"/>
            </a:xfrm>
          </p:grpSpPr>
          <p:sp>
            <p:nvSpPr>
              <p:cNvPr id="24" name="Rectangle 113"/>
              <p:cNvSpPr>
                <a:spLocks noChangeArrowheads="1"/>
              </p:cNvSpPr>
              <p:nvPr/>
            </p:nvSpPr>
            <p:spPr bwMode="auto">
              <a:xfrm>
                <a:off x="8885572" y="1076883"/>
                <a:ext cx="68705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ko-KR" altLang="en-US" sz="7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검사결과마감처리</a:t>
                </a:r>
              </a:p>
            </p:txBody>
          </p:sp>
          <p:sp>
            <p:nvSpPr>
              <p:cNvPr id="25" name="Rectangle 113"/>
              <p:cNvSpPr>
                <a:spLocks noChangeArrowheads="1"/>
              </p:cNvSpPr>
              <p:nvPr/>
            </p:nvSpPr>
            <p:spPr bwMode="auto">
              <a:xfrm>
                <a:off x="8885570" y="907605"/>
                <a:ext cx="687056" cy="16927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ko-KR" altLang="en-US" sz="800" spc="-5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교육청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spc="-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</p:grpSp>
      <p:sp>
        <p:nvSpPr>
          <p:cNvPr id="38" name="직사각형 37"/>
          <p:cNvSpPr/>
          <p:nvPr/>
        </p:nvSpPr>
        <p:spPr>
          <a:xfrm>
            <a:off x="7250273" y="3881848"/>
            <a:ext cx="476250" cy="187253"/>
          </a:xfrm>
          <a:prstGeom prst="rect">
            <a:avLst/>
          </a:prstGeom>
          <a:noFill/>
          <a:ln w="25400">
            <a:solidFill>
              <a:srgbClr val="FD531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39" name="꺾인 연결선 38"/>
          <p:cNvCxnSpPr>
            <a:stCxn id="38" idx="2"/>
          </p:cNvCxnSpPr>
          <p:nvPr/>
        </p:nvCxnSpPr>
        <p:spPr>
          <a:xfrm rot="5400000">
            <a:off x="6261210" y="3124379"/>
            <a:ext cx="282466" cy="2171910"/>
          </a:xfrm>
          <a:prstGeom prst="bentConnector2">
            <a:avLst/>
          </a:prstGeom>
          <a:ln w="25400">
            <a:solidFill>
              <a:srgbClr val="FD531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타원 43"/>
          <p:cNvSpPr/>
          <p:nvPr/>
        </p:nvSpPr>
        <p:spPr>
          <a:xfrm>
            <a:off x="7140884" y="3777978"/>
            <a:ext cx="182880" cy="182880"/>
          </a:xfrm>
          <a:prstGeom prst="ellipse">
            <a:avLst/>
          </a:prstGeom>
          <a:solidFill>
            <a:srgbClr val="FD5312"/>
          </a:solidFill>
          <a:ln w="25400">
            <a:solidFill>
              <a:srgbClr val="FD531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b="1" dirty="0">
                <a:latin typeface="+mn-ea"/>
              </a:rPr>
              <a:t>6</a:t>
            </a:r>
            <a:endParaRPr lang="ko-KR" altLang="en-US" sz="1100" b="1" dirty="0">
              <a:latin typeface="+mn-ea"/>
            </a:endParaRPr>
          </a:p>
        </p:txBody>
      </p:sp>
      <p:sp>
        <p:nvSpPr>
          <p:cNvPr id="40" name="직사각형 39">
            <a:extLst>
              <a:ext uri="{FF2B5EF4-FFF2-40B4-BE49-F238E27FC236}">
                <a16:creationId xmlns:a16="http://schemas.microsoft.com/office/drawing/2014/main" xmlns="" id="{7E13B21E-D9E5-4BE6-AB9C-ADCDEF6AE8BD}"/>
              </a:ext>
            </a:extLst>
          </p:cNvPr>
          <p:cNvSpPr/>
          <p:nvPr/>
        </p:nvSpPr>
        <p:spPr>
          <a:xfrm>
            <a:off x="342548" y="5857545"/>
            <a:ext cx="5486751" cy="203133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000">
              <a:lnSpc>
                <a:spcPct val="120000"/>
              </a:lnSpc>
            </a:pP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⑥ 재검사일 경우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[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등록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]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버튼 또는 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[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조회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]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버튼을 클릭하여 팝업에서 재검사 결과를 입력함</a:t>
            </a:r>
            <a:endParaRPr lang="en-US" altLang="ko-KR" sz="1100" b="1" dirty="0">
              <a:ln>
                <a:solidFill>
                  <a:schemeClr val="tx1">
                    <a:lumMod val="85000"/>
                    <a:lumOff val="15000"/>
                    <a:alpha val="0"/>
                  </a:schemeClr>
                </a:solidFill>
              </a:ln>
              <a:solidFill>
                <a:srgbClr val="FD5312"/>
              </a:solidFill>
              <a:latin typeface="나눔바른고딕" panose="020B0600000101010101" charset="-127"/>
              <a:ea typeface="나눔바른고딕" panose="020B0600000101010101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93318160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" name="그림 5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397" y="1765656"/>
            <a:ext cx="9297206" cy="3987130"/>
          </a:xfrm>
          <a:prstGeom prst="rect">
            <a:avLst/>
          </a:prstGeom>
        </p:spPr>
      </p:pic>
      <p:sp>
        <p:nvSpPr>
          <p:cNvPr id="93" name="TextBox 4">
            <a:extLst>
              <a:ext uri="{FF2B5EF4-FFF2-40B4-BE49-F238E27FC236}">
                <a16:creationId xmlns:a16="http://schemas.microsoft.com/office/drawing/2014/main" xmlns="" id="{B2A2134E-34A5-422C-8D66-092F6558A4F0}"/>
              </a:ext>
            </a:extLst>
          </p:cNvPr>
          <p:cNvSpPr txBox="1"/>
          <p:nvPr/>
        </p:nvSpPr>
        <p:spPr>
          <a:xfrm>
            <a:off x="96327" y="39171"/>
            <a:ext cx="51569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000" b="1" spc="-7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학교 주요 업무처리 방법</a:t>
            </a:r>
          </a:p>
        </p:txBody>
      </p:sp>
      <p:sp>
        <p:nvSpPr>
          <p:cNvPr id="14" name="모서리가 둥근 직사각형 13">
            <a:extLst>
              <a:ext uri="{FF2B5EF4-FFF2-40B4-BE49-F238E27FC236}">
                <a16:creationId xmlns:a16="http://schemas.microsoft.com/office/drawing/2014/main" xmlns="" id="{A48839FD-54EA-214C-BE98-4BDD2DF3094C}"/>
              </a:ext>
            </a:extLst>
          </p:cNvPr>
          <p:cNvSpPr/>
          <p:nvPr/>
        </p:nvSpPr>
        <p:spPr>
          <a:xfrm>
            <a:off x="163006" y="802346"/>
            <a:ext cx="3642849" cy="669007"/>
          </a:xfrm>
          <a:prstGeom prst="roundRect">
            <a:avLst>
              <a:gd name="adj" fmla="val 50000"/>
            </a:avLst>
          </a:prstGeom>
          <a:solidFill>
            <a:srgbClr val="E2F0D9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4. </a:t>
            </a:r>
            <a:r>
              <a:rPr lang="ko-KR" altLang="en-US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학교 </a:t>
            </a:r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– </a:t>
            </a:r>
            <a:r>
              <a:rPr lang="ko-KR" altLang="en-US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검사결과관리</a:t>
            </a:r>
            <a:endParaRPr lang="en-US" altLang="ko-KR" sz="1600" b="1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66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r>
              <a:rPr lang="en-US" altLang="ko-KR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4.1. </a:t>
            </a:r>
            <a:r>
              <a:rPr lang="ko-KR" altLang="en-US" b="1" dirty="0" err="1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반별검사결과관리</a:t>
            </a:r>
            <a:r>
              <a:rPr lang="en-US" altLang="ko-KR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(8/13)</a:t>
            </a:r>
            <a:endParaRPr lang="ko-KR" altLang="en-US" b="1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66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5" name="사각형: 둥근 모서리 81">
            <a:extLst>
              <a:ext uri="{FF2B5EF4-FFF2-40B4-BE49-F238E27FC236}">
                <a16:creationId xmlns:a16="http://schemas.microsoft.com/office/drawing/2014/main" xmlns="" id="{E908EED5-9D07-442C-87CA-697451B62CB7}"/>
              </a:ext>
            </a:extLst>
          </p:cNvPr>
          <p:cNvSpPr/>
          <p:nvPr/>
        </p:nvSpPr>
        <p:spPr>
          <a:xfrm>
            <a:off x="3970021" y="802347"/>
            <a:ext cx="5662930" cy="550546"/>
          </a:xfrm>
          <a:prstGeom prst="roundRect">
            <a:avLst>
              <a:gd name="adj" fmla="val 6492"/>
            </a:avLst>
          </a:prstGeom>
          <a:solidFill>
            <a:schemeClr val="bg1"/>
          </a:solidFill>
          <a:ln w="6350">
            <a:solidFill>
              <a:schemeClr val="bg1">
                <a:lumMod val="75000"/>
              </a:schemeClr>
            </a:solidFill>
          </a:ln>
          <a:effectLst>
            <a:outerShdw blurRad="889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defTabSz="1090746" fontAlgn="ctr" latinLnBrk="0">
              <a:buClr>
                <a:srgbClr val="336699"/>
              </a:buClr>
              <a:defRPr/>
            </a:pPr>
            <a:endParaRPr kumimoji="1" lang="en-US" altLang="ko-KR" sz="200" b="1" kern="0" dirty="0">
              <a:ln w="0">
                <a:solidFill>
                  <a:srgbClr val="0B4355">
                    <a:alpha val="5000"/>
                  </a:srgbClr>
                </a:solidFill>
              </a:ln>
              <a:solidFill>
                <a:srgbClr val="C00000"/>
              </a:solidFill>
              <a:latin typeface="나눔바른고딕" panose="020B0600000101010101" charset="-127"/>
              <a:ea typeface="나눔바른고딕" panose="020B0600000101010101" charset="-127"/>
              <a:sym typeface="Wingdings" pitchFamily="2" charset="2"/>
            </a:endParaRPr>
          </a:p>
        </p:txBody>
      </p:sp>
      <p:grpSp>
        <p:nvGrpSpPr>
          <p:cNvPr id="33" name="그룹 32"/>
          <p:cNvGrpSpPr/>
          <p:nvPr/>
        </p:nvGrpSpPr>
        <p:grpSpPr>
          <a:xfrm>
            <a:off x="4079992" y="907605"/>
            <a:ext cx="5451357" cy="364742"/>
            <a:chOff x="4079993" y="907605"/>
            <a:chExt cx="5345874" cy="364742"/>
          </a:xfrm>
        </p:grpSpPr>
        <p:cxnSp>
          <p:nvCxnSpPr>
            <p:cNvPr id="7" name="직선 화살표 연결선 6"/>
            <p:cNvCxnSpPr/>
            <p:nvPr/>
          </p:nvCxnSpPr>
          <p:spPr>
            <a:xfrm>
              <a:off x="4614193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직선 화살표 연결선 7"/>
            <p:cNvCxnSpPr/>
            <p:nvPr/>
          </p:nvCxnSpPr>
          <p:spPr>
            <a:xfrm>
              <a:off x="5292563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직선 화살표 연결선 8"/>
            <p:cNvCxnSpPr/>
            <p:nvPr/>
          </p:nvCxnSpPr>
          <p:spPr>
            <a:xfrm>
              <a:off x="6090136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직선 화살표 연결선 9"/>
            <p:cNvCxnSpPr/>
            <p:nvPr/>
          </p:nvCxnSpPr>
          <p:spPr>
            <a:xfrm>
              <a:off x="7002067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7" name="그룹 26"/>
            <p:cNvGrpSpPr/>
            <p:nvPr/>
          </p:nvGrpSpPr>
          <p:grpSpPr>
            <a:xfrm>
              <a:off x="4753326" y="907606"/>
              <a:ext cx="567815" cy="364740"/>
              <a:chOff x="5693299" y="907606"/>
              <a:chExt cx="687056" cy="364740"/>
            </a:xfrm>
          </p:grpSpPr>
          <p:sp>
            <p:nvSpPr>
              <p:cNvPr id="12" name="Rectangle 113"/>
              <p:cNvSpPr>
                <a:spLocks noChangeArrowheads="1"/>
              </p:cNvSpPr>
              <p:nvPr/>
            </p:nvSpPr>
            <p:spPr bwMode="auto">
              <a:xfrm>
                <a:off x="5693301" y="1076885"/>
                <a:ext cx="687054" cy="195461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반별검사결과</a:t>
                </a:r>
              </a:p>
            </p:txBody>
          </p:sp>
          <p:sp>
            <p:nvSpPr>
              <p:cNvPr id="13" name="Rectangle 113"/>
              <p:cNvSpPr>
                <a:spLocks noChangeArrowheads="1"/>
              </p:cNvSpPr>
              <p:nvPr/>
            </p:nvSpPr>
            <p:spPr bwMode="auto">
              <a:xfrm>
                <a:off x="5693299" y="907606"/>
                <a:ext cx="687056" cy="169279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spc="-5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spc="-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grpSp>
          <p:nvGrpSpPr>
            <p:cNvPr id="28" name="그룹 27"/>
            <p:cNvGrpSpPr/>
            <p:nvPr/>
          </p:nvGrpSpPr>
          <p:grpSpPr>
            <a:xfrm>
              <a:off x="5434914" y="907606"/>
              <a:ext cx="687056" cy="364740"/>
              <a:chOff x="6497545" y="907606"/>
              <a:chExt cx="687056" cy="364740"/>
            </a:xfrm>
          </p:grpSpPr>
          <p:sp>
            <p:nvSpPr>
              <p:cNvPr id="17" name="Rectangle 113"/>
              <p:cNvSpPr>
                <a:spLocks noChangeArrowheads="1"/>
              </p:cNvSpPr>
              <p:nvPr/>
            </p:nvSpPr>
            <p:spPr bwMode="auto">
              <a:xfrm>
                <a:off x="6497547" y="1076885"/>
                <a:ext cx="687054" cy="195461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spc="-5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검사결과통계및제출</a:t>
                </a:r>
                <a:endParaRPr lang="ko-KR" altLang="en-US" sz="700" spc="-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  <p:sp>
            <p:nvSpPr>
              <p:cNvPr id="18" name="Rectangle 113"/>
              <p:cNvSpPr>
                <a:spLocks noChangeArrowheads="1"/>
              </p:cNvSpPr>
              <p:nvPr/>
            </p:nvSpPr>
            <p:spPr bwMode="auto">
              <a:xfrm>
                <a:off x="6497545" y="907606"/>
                <a:ext cx="687056" cy="169279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spc="-5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spc="-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grpSp>
          <p:nvGrpSpPr>
            <p:cNvPr id="21" name="그룹 20"/>
            <p:cNvGrpSpPr/>
            <p:nvPr/>
          </p:nvGrpSpPr>
          <p:grpSpPr>
            <a:xfrm>
              <a:off x="4079993" y="907606"/>
              <a:ext cx="567815" cy="364740"/>
              <a:chOff x="4984309" y="907606"/>
              <a:chExt cx="662776" cy="364740"/>
            </a:xfrm>
          </p:grpSpPr>
          <p:sp>
            <p:nvSpPr>
              <p:cNvPr id="22" name="Rectangle 113"/>
              <p:cNvSpPr>
                <a:spLocks noChangeArrowheads="1"/>
              </p:cNvSpPr>
              <p:nvPr/>
            </p:nvSpPr>
            <p:spPr bwMode="auto">
              <a:xfrm>
                <a:off x="4984311" y="1076885"/>
                <a:ext cx="662774" cy="195461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spc="-100" dirty="0">
                    <a:solidFill>
                      <a:srgbClr val="000000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반별검사결과관리</a:t>
                </a:r>
              </a:p>
            </p:txBody>
          </p:sp>
          <p:sp>
            <p:nvSpPr>
              <p:cNvPr id="23" name="Rectangle 113"/>
              <p:cNvSpPr>
                <a:spLocks noChangeArrowheads="1"/>
              </p:cNvSpPr>
              <p:nvPr/>
            </p:nvSpPr>
            <p:spPr bwMode="auto">
              <a:xfrm>
                <a:off x="4984309" y="907606"/>
                <a:ext cx="662776" cy="169279"/>
              </a:xfrm>
              <a:prstGeom prst="rect">
                <a:avLst/>
              </a:prstGeom>
              <a:solidFill>
                <a:srgbClr val="006600"/>
              </a:solidFill>
              <a:ln>
                <a:solidFill>
                  <a:srgbClr val="006600"/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b="1" spc="-100" dirty="0" err="1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b="1" spc="-100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b="1" spc="-100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</a:t>
                </a:r>
                <a:r>
                  <a:rPr lang="en-US" altLang="ko-KR" sz="800" b="1" spc="-100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b="1" spc="-100" dirty="0">
                  <a:solidFill>
                    <a:schemeClr val="bg1"/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cxnSp>
          <p:nvCxnSpPr>
            <p:cNvPr id="26" name="직선 화살표 연결선 25"/>
            <p:cNvCxnSpPr/>
            <p:nvPr/>
          </p:nvCxnSpPr>
          <p:spPr>
            <a:xfrm>
              <a:off x="7908866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0" name="그룹 29"/>
            <p:cNvGrpSpPr/>
            <p:nvPr/>
          </p:nvGrpSpPr>
          <p:grpSpPr>
            <a:xfrm>
              <a:off x="7145810" y="907605"/>
              <a:ext cx="800684" cy="364740"/>
              <a:chOff x="8096684" y="907605"/>
              <a:chExt cx="687056" cy="364740"/>
            </a:xfrm>
          </p:grpSpPr>
          <p:sp>
            <p:nvSpPr>
              <p:cNvPr id="15" name="Rectangle 113"/>
              <p:cNvSpPr>
                <a:spLocks noChangeArrowheads="1"/>
              </p:cNvSpPr>
              <p:nvPr/>
            </p:nvSpPr>
            <p:spPr bwMode="auto">
              <a:xfrm>
                <a:off x="8096685" y="1076883"/>
                <a:ext cx="68705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ko-KR" altLang="en-US" sz="7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학교급별검사결과통계</a:t>
                </a:r>
                <a:endParaRPr lang="ko-KR" altLang="en-US" sz="7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  <p:sp>
            <p:nvSpPr>
              <p:cNvPr id="16" name="Rectangle 113"/>
              <p:cNvSpPr>
                <a:spLocks noChangeArrowheads="1"/>
              </p:cNvSpPr>
              <p:nvPr/>
            </p:nvSpPr>
            <p:spPr bwMode="auto">
              <a:xfrm>
                <a:off x="8096684" y="907605"/>
                <a:ext cx="687056" cy="16927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ctr"/>
                <a:r>
                  <a:rPr lang="ko-KR" altLang="en-US" sz="800" kern="600" spc="-100" dirty="0" err="1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지원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r>
                  <a:rPr lang="ko-KR" altLang="en-US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청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kern="600" spc="-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grpSp>
          <p:nvGrpSpPr>
            <p:cNvPr id="29" name="그룹 28"/>
            <p:cNvGrpSpPr/>
            <p:nvPr/>
          </p:nvGrpSpPr>
          <p:grpSpPr>
            <a:xfrm>
              <a:off x="6233548" y="907607"/>
              <a:ext cx="800684" cy="364740"/>
              <a:chOff x="7298520" y="907607"/>
              <a:chExt cx="687056" cy="364740"/>
            </a:xfrm>
          </p:grpSpPr>
          <p:sp>
            <p:nvSpPr>
              <p:cNvPr id="19" name="Rectangle 113"/>
              <p:cNvSpPr>
                <a:spLocks noChangeArrowheads="1"/>
              </p:cNvSpPr>
              <p:nvPr/>
            </p:nvSpPr>
            <p:spPr bwMode="auto">
              <a:xfrm>
                <a:off x="7298521" y="1076885"/>
                <a:ext cx="68705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spc="-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학교별검사결과마감현황</a:t>
                </a:r>
              </a:p>
            </p:txBody>
          </p:sp>
          <p:sp>
            <p:nvSpPr>
              <p:cNvPr id="20" name="Rectangle 113"/>
              <p:cNvSpPr>
                <a:spLocks noChangeArrowheads="1"/>
              </p:cNvSpPr>
              <p:nvPr/>
            </p:nvSpPr>
            <p:spPr bwMode="auto">
              <a:xfrm>
                <a:off x="7298520" y="907607"/>
                <a:ext cx="687056" cy="16927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kern="600" spc="-100" dirty="0" err="1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지원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r>
                  <a:rPr lang="ko-KR" altLang="en-US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청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kern="600" spc="-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grpSp>
          <p:nvGrpSpPr>
            <p:cNvPr id="34" name="그룹 33"/>
            <p:cNvGrpSpPr/>
            <p:nvPr/>
          </p:nvGrpSpPr>
          <p:grpSpPr>
            <a:xfrm>
              <a:off x="8793581" y="907605"/>
              <a:ext cx="632286" cy="364740"/>
              <a:chOff x="8885570" y="907605"/>
              <a:chExt cx="687057" cy="364740"/>
            </a:xfrm>
          </p:grpSpPr>
          <p:sp>
            <p:nvSpPr>
              <p:cNvPr id="35" name="Rectangle 113"/>
              <p:cNvSpPr>
                <a:spLocks noChangeArrowheads="1"/>
              </p:cNvSpPr>
              <p:nvPr/>
            </p:nvSpPr>
            <p:spPr bwMode="auto">
              <a:xfrm>
                <a:off x="8885572" y="1076883"/>
                <a:ext cx="68705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ko-KR" altLang="en-US" sz="7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검사결과통계표</a:t>
                </a:r>
              </a:p>
            </p:txBody>
          </p:sp>
          <p:sp>
            <p:nvSpPr>
              <p:cNvPr id="36" name="Rectangle 113"/>
              <p:cNvSpPr>
                <a:spLocks noChangeArrowheads="1"/>
              </p:cNvSpPr>
              <p:nvPr/>
            </p:nvSpPr>
            <p:spPr bwMode="auto">
              <a:xfrm>
                <a:off x="8885570" y="907605"/>
                <a:ext cx="687056" cy="16927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ko-KR" altLang="en-US" sz="800" spc="-5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교육부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spc="-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cxnSp>
          <p:nvCxnSpPr>
            <p:cNvPr id="37" name="직선 화살표 연결선 36"/>
            <p:cNvCxnSpPr/>
            <p:nvPr/>
          </p:nvCxnSpPr>
          <p:spPr>
            <a:xfrm>
              <a:off x="8649838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1" name="그룹 30"/>
            <p:cNvGrpSpPr/>
            <p:nvPr/>
          </p:nvGrpSpPr>
          <p:grpSpPr>
            <a:xfrm>
              <a:off x="8052609" y="907605"/>
              <a:ext cx="632286" cy="364740"/>
              <a:chOff x="8885570" y="907605"/>
              <a:chExt cx="687057" cy="364740"/>
            </a:xfrm>
          </p:grpSpPr>
          <p:sp>
            <p:nvSpPr>
              <p:cNvPr id="24" name="Rectangle 113"/>
              <p:cNvSpPr>
                <a:spLocks noChangeArrowheads="1"/>
              </p:cNvSpPr>
              <p:nvPr/>
            </p:nvSpPr>
            <p:spPr bwMode="auto">
              <a:xfrm>
                <a:off x="8885572" y="1076883"/>
                <a:ext cx="68705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ko-KR" altLang="en-US" sz="7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검사결과마감처리</a:t>
                </a:r>
              </a:p>
            </p:txBody>
          </p:sp>
          <p:sp>
            <p:nvSpPr>
              <p:cNvPr id="25" name="Rectangle 113"/>
              <p:cNvSpPr>
                <a:spLocks noChangeArrowheads="1"/>
              </p:cNvSpPr>
              <p:nvPr/>
            </p:nvSpPr>
            <p:spPr bwMode="auto">
              <a:xfrm>
                <a:off x="8885570" y="907605"/>
                <a:ext cx="687056" cy="16927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ko-KR" altLang="en-US" sz="800" spc="-5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교육청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spc="-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</p:grpSp>
      <p:sp>
        <p:nvSpPr>
          <p:cNvPr id="38" name="직사각형 37"/>
          <p:cNvSpPr/>
          <p:nvPr/>
        </p:nvSpPr>
        <p:spPr>
          <a:xfrm>
            <a:off x="9049319" y="3874228"/>
            <a:ext cx="476250" cy="187253"/>
          </a:xfrm>
          <a:prstGeom prst="rect">
            <a:avLst/>
          </a:prstGeom>
          <a:noFill/>
          <a:ln w="25400">
            <a:solidFill>
              <a:srgbClr val="FD531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39" name="꺾인 연결선 38"/>
          <p:cNvCxnSpPr>
            <a:stCxn id="38" idx="2"/>
          </p:cNvCxnSpPr>
          <p:nvPr/>
        </p:nvCxnSpPr>
        <p:spPr>
          <a:xfrm rot="5400000">
            <a:off x="7225422" y="2297707"/>
            <a:ext cx="298248" cy="3825796"/>
          </a:xfrm>
          <a:prstGeom prst="bentConnector2">
            <a:avLst/>
          </a:prstGeom>
          <a:ln w="25400">
            <a:solidFill>
              <a:srgbClr val="FD531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타원 43"/>
          <p:cNvSpPr/>
          <p:nvPr/>
        </p:nvSpPr>
        <p:spPr>
          <a:xfrm>
            <a:off x="8939930" y="3770358"/>
            <a:ext cx="182880" cy="182880"/>
          </a:xfrm>
          <a:prstGeom prst="ellipse">
            <a:avLst/>
          </a:prstGeom>
          <a:solidFill>
            <a:srgbClr val="FD5312"/>
          </a:solidFill>
          <a:ln w="25400">
            <a:solidFill>
              <a:srgbClr val="FD531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b="1" dirty="0">
                <a:latin typeface="+mn-ea"/>
              </a:rPr>
              <a:t>7</a:t>
            </a:r>
            <a:endParaRPr lang="ko-KR" altLang="en-US" sz="1100" b="1" dirty="0">
              <a:latin typeface="+mn-ea"/>
            </a:endParaRPr>
          </a:p>
        </p:txBody>
      </p:sp>
      <p:sp>
        <p:nvSpPr>
          <p:cNvPr id="40" name="직사각형 39">
            <a:extLst>
              <a:ext uri="{FF2B5EF4-FFF2-40B4-BE49-F238E27FC236}">
                <a16:creationId xmlns:a16="http://schemas.microsoft.com/office/drawing/2014/main" xmlns="" id="{7E13B21E-D9E5-4BE6-AB9C-ADCDEF6AE8BD}"/>
              </a:ext>
            </a:extLst>
          </p:cNvPr>
          <p:cNvSpPr/>
          <p:nvPr/>
        </p:nvSpPr>
        <p:spPr>
          <a:xfrm>
            <a:off x="409872" y="5955704"/>
            <a:ext cx="6796429" cy="203133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000">
              <a:lnSpc>
                <a:spcPct val="120000"/>
              </a:lnSpc>
            </a:pP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⑦ 중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/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고등학교일 경우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[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등록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/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수정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] 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버튼을 클릭하여 교사가 검사 결과를 입력할 수 있음</a:t>
            </a:r>
            <a:endParaRPr lang="en-US" altLang="ko-KR" sz="1100" b="1" dirty="0">
              <a:ln>
                <a:solidFill>
                  <a:schemeClr val="tx1">
                    <a:lumMod val="85000"/>
                    <a:lumOff val="15000"/>
                    <a:alpha val="0"/>
                  </a:schemeClr>
                </a:solidFill>
              </a:ln>
              <a:solidFill>
                <a:srgbClr val="FD5312"/>
              </a:solidFill>
              <a:latin typeface="나눔바른고딕" panose="020B0600000101010101" charset="-127"/>
              <a:ea typeface="나눔바른고딕" panose="020B0600000101010101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095887438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5595" y="1775181"/>
            <a:ext cx="9273418" cy="3960000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</p:pic>
      <p:sp>
        <p:nvSpPr>
          <p:cNvPr id="93" name="TextBox 4">
            <a:extLst>
              <a:ext uri="{FF2B5EF4-FFF2-40B4-BE49-F238E27FC236}">
                <a16:creationId xmlns:a16="http://schemas.microsoft.com/office/drawing/2014/main" xmlns="" id="{B2A2134E-34A5-422C-8D66-092F6558A4F0}"/>
              </a:ext>
            </a:extLst>
          </p:cNvPr>
          <p:cNvSpPr txBox="1"/>
          <p:nvPr/>
        </p:nvSpPr>
        <p:spPr>
          <a:xfrm>
            <a:off x="96327" y="39171"/>
            <a:ext cx="51569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000" b="1" spc="-7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학교 주요 업무처리 방법</a:t>
            </a:r>
          </a:p>
        </p:txBody>
      </p:sp>
      <p:sp>
        <p:nvSpPr>
          <p:cNvPr id="14" name="모서리가 둥근 직사각형 13">
            <a:extLst>
              <a:ext uri="{FF2B5EF4-FFF2-40B4-BE49-F238E27FC236}">
                <a16:creationId xmlns:a16="http://schemas.microsoft.com/office/drawing/2014/main" xmlns="" id="{A48839FD-54EA-214C-BE98-4BDD2DF3094C}"/>
              </a:ext>
            </a:extLst>
          </p:cNvPr>
          <p:cNvSpPr/>
          <p:nvPr/>
        </p:nvSpPr>
        <p:spPr>
          <a:xfrm>
            <a:off x="163006" y="802346"/>
            <a:ext cx="3642849" cy="669007"/>
          </a:xfrm>
          <a:prstGeom prst="roundRect">
            <a:avLst>
              <a:gd name="adj" fmla="val 50000"/>
            </a:avLst>
          </a:prstGeom>
          <a:solidFill>
            <a:srgbClr val="E2F0D9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4. </a:t>
            </a:r>
            <a:r>
              <a:rPr lang="ko-KR" altLang="en-US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학교 </a:t>
            </a:r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– </a:t>
            </a:r>
            <a:r>
              <a:rPr lang="ko-KR" altLang="en-US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검사결과관리</a:t>
            </a:r>
            <a:endParaRPr lang="en-US" altLang="ko-KR" sz="1600" b="1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66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r>
              <a:rPr lang="en-US" altLang="ko-KR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4.1. </a:t>
            </a:r>
            <a:r>
              <a:rPr lang="ko-KR" altLang="en-US" b="1" dirty="0" err="1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반별검사결과관리</a:t>
            </a:r>
            <a:r>
              <a:rPr lang="en-US" altLang="ko-KR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(9/13)</a:t>
            </a:r>
            <a:endParaRPr lang="ko-KR" altLang="en-US" b="1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66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5" name="사각형: 둥근 모서리 81">
            <a:extLst>
              <a:ext uri="{FF2B5EF4-FFF2-40B4-BE49-F238E27FC236}">
                <a16:creationId xmlns:a16="http://schemas.microsoft.com/office/drawing/2014/main" xmlns="" id="{E908EED5-9D07-442C-87CA-697451B62CB7}"/>
              </a:ext>
            </a:extLst>
          </p:cNvPr>
          <p:cNvSpPr/>
          <p:nvPr/>
        </p:nvSpPr>
        <p:spPr>
          <a:xfrm>
            <a:off x="3970021" y="802347"/>
            <a:ext cx="5662930" cy="550546"/>
          </a:xfrm>
          <a:prstGeom prst="roundRect">
            <a:avLst>
              <a:gd name="adj" fmla="val 6492"/>
            </a:avLst>
          </a:prstGeom>
          <a:solidFill>
            <a:schemeClr val="bg1"/>
          </a:solidFill>
          <a:ln w="6350">
            <a:solidFill>
              <a:schemeClr val="bg1">
                <a:lumMod val="75000"/>
              </a:schemeClr>
            </a:solidFill>
          </a:ln>
          <a:effectLst>
            <a:outerShdw blurRad="889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defTabSz="1090746" fontAlgn="ctr" latinLnBrk="0">
              <a:buClr>
                <a:srgbClr val="336699"/>
              </a:buClr>
              <a:defRPr/>
            </a:pPr>
            <a:endParaRPr kumimoji="1" lang="en-US" altLang="ko-KR" sz="200" b="1" kern="0" dirty="0">
              <a:ln w="0">
                <a:solidFill>
                  <a:srgbClr val="0B4355">
                    <a:alpha val="5000"/>
                  </a:srgbClr>
                </a:solidFill>
              </a:ln>
              <a:solidFill>
                <a:srgbClr val="C00000"/>
              </a:solidFill>
              <a:latin typeface="나눔바른고딕" panose="020B0600000101010101" charset="-127"/>
              <a:ea typeface="나눔바른고딕" panose="020B0600000101010101" charset="-127"/>
              <a:sym typeface="Wingdings" pitchFamily="2" charset="2"/>
            </a:endParaRPr>
          </a:p>
        </p:txBody>
      </p:sp>
      <p:grpSp>
        <p:nvGrpSpPr>
          <p:cNvPr id="33" name="그룹 32"/>
          <p:cNvGrpSpPr/>
          <p:nvPr/>
        </p:nvGrpSpPr>
        <p:grpSpPr>
          <a:xfrm>
            <a:off x="4079992" y="907605"/>
            <a:ext cx="5451357" cy="364742"/>
            <a:chOff x="4079993" y="907605"/>
            <a:chExt cx="5345874" cy="364742"/>
          </a:xfrm>
        </p:grpSpPr>
        <p:cxnSp>
          <p:nvCxnSpPr>
            <p:cNvPr id="7" name="직선 화살표 연결선 6"/>
            <p:cNvCxnSpPr/>
            <p:nvPr/>
          </p:nvCxnSpPr>
          <p:spPr>
            <a:xfrm>
              <a:off x="4614193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직선 화살표 연결선 7"/>
            <p:cNvCxnSpPr/>
            <p:nvPr/>
          </p:nvCxnSpPr>
          <p:spPr>
            <a:xfrm>
              <a:off x="5292563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직선 화살표 연결선 8"/>
            <p:cNvCxnSpPr/>
            <p:nvPr/>
          </p:nvCxnSpPr>
          <p:spPr>
            <a:xfrm>
              <a:off x="6090136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직선 화살표 연결선 9"/>
            <p:cNvCxnSpPr/>
            <p:nvPr/>
          </p:nvCxnSpPr>
          <p:spPr>
            <a:xfrm>
              <a:off x="7002067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7" name="그룹 26"/>
            <p:cNvGrpSpPr/>
            <p:nvPr/>
          </p:nvGrpSpPr>
          <p:grpSpPr>
            <a:xfrm>
              <a:off x="4753326" y="907606"/>
              <a:ext cx="567815" cy="364740"/>
              <a:chOff x="5693299" y="907606"/>
              <a:chExt cx="687056" cy="364740"/>
            </a:xfrm>
          </p:grpSpPr>
          <p:sp>
            <p:nvSpPr>
              <p:cNvPr id="12" name="Rectangle 113"/>
              <p:cNvSpPr>
                <a:spLocks noChangeArrowheads="1"/>
              </p:cNvSpPr>
              <p:nvPr/>
            </p:nvSpPr>
            <p:spPr bwMode="auto">
              <a:xfrm>
                <a:off x="5693301" y="1076885"/>
                <a:ext cx="687054" cy="195461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반별검사결과</a:t>
                </a:r>
              </a:p>
            </p:txBody>
          </p:sp>
          <p:sp>
            <p:nvSpPr>
              <p:cNvPr id="13" name="Rectangle 113"/>
              <p:cNvSpPr>
                <a:spLocks noChangeArrowheads="1"/>
              </p:cNvSpPr>
              <p:nvPr/>
            </p:nvSpPr>
            <p:spPr bwMode="auto">
              <a:xfrm>
                <a:off x="5693299" y="907606"/>
                <a:ext cx="687056" cy="169279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spc="-5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spc="-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grpSp>
          <p:nvGrpSpPr>
            <p:cNvPr id="28" name="그룹 27"/>
            <p:cNvGrpSpPr/>
            <p:nvPr/>
          </p:nvGrpSpPr>
          <p:grpSpPr>
            <a:xfrm>
              <a:off x="5434914" y="907606"/>
              <a:ext cx="687056" cy="364740"/>
              <a:chOff x="6497545" y="907606"/>
              <a:chExt cx="687056" cy="364740"/>
            </a:xfrm>
          </p:grpSpPr>
          <p:sp>
            <p:nvSpPr>
              <p:cNvPr id="17" name="Rectangle 113"/>
              <p:cNvSpPr>
                <a:spLocks noChangeArrowheads="1"/>
              </p:cNvSpPr>
              <p:nvPr/>
            </p:nvSpPr>
            <p:spPr bwMode="auto">
              <a:xfrm>
                <a:off x="6497547" y="1076885"/>
                <a:ext cx="687054" cy="195461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spc="-5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검사결과통계및제출</a:t>
                </a:r>
                <a:endParaRPr lang="ko-KR" altLang="en-US" sz="700" spc="-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  <p:sp>
            <p:nvSpPr>
              <p:cNvPr id="18" name="Rectangle 113"/>
              <p:cNvSpPr>
                <a:spLocks noChangeArrowheads="1"/>
              </p:cNvSpPr>
              <p:nvPr/>
            </p:nvSpPr>
            <p:spPr bwMode="auto">
              <a:xfrm>
                <a:off x="6497545" y="907606"/>
                <a:ext cx="687056" cy="169279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spc="-5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spc="-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grpSp>
          <p:nvGrpSpPr>
            <p:cNvPr id="21" name="그룹 20"/>
            <p:cNvGrpSpPr/>
            <p:nvPr/>
          </p:nvGrpSpPr>
          <p:grpSpPr>
            <a:xfrm>
              <a:off x="4079993" y="907606"/>
              <a:ext cx="567815" cy="364740"/>
              <a:chOff x="4984309" y="907606"/>
              <a:chExt cx="662776" cy="364740"/>
            </a:xfrm>
          </p:grpSpPr>
          <p:sp>
            <p:nvSpPr>
              <p:cNvPr id="22" name="Rectangle 113"/>
              <p:cNvSpPr>
                <a:spLocks noChangeArrowheads="1"/>
              </p:cNvSpPr>
              <p:nvPr/>
            </p:nvSpPr>
            <p:spPr bwMode="auto">
              <a:xfrm>
                <a:off x="4984311" y="1076885"/>
                <a:ext cx="662774" cy="195461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spc="-100" dirty="0">
                    <a:solidFill>
                      <a:srgbClr val="000000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반별검사결과관리</a:t>
                </a:r>
              </a:p>
            </p:txBody>
          </p:sp>
          <p:sp>
            <p:nvSpPr>
              <p:cNvPr id="23" name="Rectangle 113"/>
              <p:cNvSpPr>
                <a:spLocks noChangeArrowheads="1"/>
              </p:cNvSpPr>
              <p:nvPr/>
            </p:nvSpPr>
            <p:spPr bwMode="auto">
              <a:xfrm>
                <a:off x="4984309" y="907606"/>
                <a:ext cx="662776" cy="169279"/>
              </a:xfrm>
              <a:prstGeom prst="rect">
                <a:avLst/>
              </a:prstGeom>
              <a:solidFill>
                <a:srgbClr val="006600"/>
              </a:solidFill>
              <a:ln>
                <a:solidFill>
                  <a:srgbClr val="006600"/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b="1" spc="-100" dirty="0" err="1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b="1" spc="-100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b="1" spc="-100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</a:t>
                </a:r>
                <a:r>
                  <a:rPr lang="en-US" altLang="ko-KR" sz="800" b="1" spc="-100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b="1" spc="-100" dirty="0">
                  <a:solidFill>
                    <a:schemeClr val="bg1"/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cxnSp>
          <p:nvCxnSpPr>
            <p:cNvPr id="26" name="직선 화살표 연결선 25"/>
            <p:cNvCxnSpPr/>
            <p:nvPr/>
          </p:nvCxnSpPr>
          <p:spPr>
            <a:xfrm>
              <a:off x="7908866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0" name="그룹 29"/>
            <p:cNvGrpSpPr/>
            <p:nvPr/>
          </p:nvGrpSpPr>
          <p:grpSpPr>
            <a:xfrm>
              <a:off x="7145810" y="907605"/>
              <a:ext cx="800684" cy="364740"/>
              <a:chOff x="8096684" y="907605"/>
              <a:chExt cx="687056" cy="364740"/>
            </a:xfrm>
          </p:grpSpPr>
          <p:sp>
            <p:nvSpPr>
              <p:cNvPr id="15" name="Rectangle 113"/>
              <p:cNvSpPr>
                <a:spLocks noChangeArrowheads="1"/>
              </p:cNvSpPr>
              <p:nvPr/>
            </p:nvSpPr>
            <p:spPr bwMode="auto">
              <a:xfrm>
                <a:off x="8096685" y="1076883"/>
                <a:ext cx="68705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ko-KR" altLang="en-US" sz="7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학교급별검사결과통계</a:t>
                </a:r>
                <a:endParaRPr lang="ko-KR" altLang="en-US" sz="7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  <p:sp>
            <p:nvSpPr>
              <p:cNvPr id="16" name="Rectangle 113"/>
              <p:cNvSpPr>
                <a:spLocks noChangeArrowheads="1"/>
              </p:cNvSpPr>
              <p:nvPr/>
            </p:nvSpPr>
            <p:spPr bwMode="auto">
              <a:xfrm>
                <a:off x="8096684" y="907605"/>
                <a:ext cx="687056" cy="16927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ctr"/>
                <a:r>
                  <a:rPr lang="ko-KR" altLang="en-US" sz="800" kern="600" spc="-100" dirty="0" err="1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지원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r>
                  <a:rPr lang="ko-KR" altLang="en-US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청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kern="600" spc="-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grpSp>
          <p:nvGrpSpPr>
            <p:cNvPr id="29" name="그룹 28"/>
            <p:cNvGrpSpPr/>
            <p:nvPr/>
          </p:nvGrpSpPr>
          <p:grpSpPr>
            <a:xfrm>
              <a:off x="6233548" y="907607"/>
              <a:ext cx="800684" cy="364740"/>
              <a:chOff x="7298520" y="907607"/>
              <a:chExt cx="687056" cy="364740"/>
            </a:xfrm>
          </p:grpSpPr>
          <p:sp>
            <p:nvSpPr>
              <p:cNvPr id="19" name="Rectangle 113"/>
              <p:cNvSpPr>
                <a:spLocks noChangeArrowheads="1"/>
              </p:cNvSpPr>
              <p:nvPr/>
            </p:nvSpPr>
            <p:spPr bwMode="auto">
              <a:xfrm>
                <a:off x="7298521" y="1076885"/>
                <a:ext cx="68705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spc="-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학교별검사결과마감현황</a:t>
                </a:r>
              </a:p>
            </p:txBody>
          </p:sp>
          <p:sp>
            <p:nvSpPr>
              <p:cNvPr id="20" name="Rectangle 113"/>
              <p:cNvSpPr>
                <a:spLocks noChangeArrowheads="1"/>
              </p:cNvSpPr>
              <p:nvPr/>
            </p:nvSpPr>
            <p:spPr bwMode="auto">
              <a:xfrm>
                <a:off x="7298520" y="907607"/>
                <a:ext cx="687056" cy="16927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kern="600" spc="-100" dirty="0" err="1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지원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r>
                  <a:rPr lang="ko-KR" altLang="en-US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청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kern="600" spc="-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grpSp>
          <p:nvGrpSpPr>
            <p:cNvPr id="34" name="그룹 33"/>
            <p:cNvGrpSpPr/>
            <p:nvPr/>
          </p:nvGrpSpPr>
          <p:grpSpPr>
            <a:xfrm>
              <a:off x="8793581" y="907605"/>
              <a:ext cx="632286" cy="364740"/>
              <a:chOff x="8885570" y="907605"/>
              <a:chExt cx="687057" cy="364740"/>
            </a:xfrm>
          </p:grpSpPr>
          <p:sp>
            <p:nvSpPr>
              <p:cNvPr id="35" name="Rectangle 113"/>
              <p:cNvSpPr>
                <a:spLocks noChangeArrowheads="1"/>
              </p:cNvSpPr>
              <p:nvPr/>
            </p:nvSpPr>
            <p:spPr bwMode="auto">
              <a:xfrm>
                <a:off x="8885572" y="1076883"/>
                <a:ext cx="68705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ko-KR" altLang="en-US" sz="7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검사결과통계표</a:t>
                </a:r>
              </a:p>
            </p:txBody>
          </p:sp>
          <p:sp>
            <p:nvSpPr>
              <p:cNvPr id="36" name="Rectangle 113"/>
              <p:cNvSpPr>
                <a:spLocks noChangeArrowheads="1"/>
              </p:cNvSpPr>
              <p:nvPr/>
            </p:nvSpPr>
            <p:spPr bwMode="auto">
              <a:xfrm>
                <a:off x="8885570" y="907605"/>
                <a:ext cx="687056" cy="16927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ko-KR" altLang="en-US" sz="800" spc="-5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교육부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spc="-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cxnSp>
          <p:nvCxnSpPr>
            <p:cNvPr id="37" name="직선 화살표 연결선 36"/>
            <p:cNvCxnSpPr/>
            <p:nvPr/>
          </p:nvCxnSpPr>
          <p:spPr>
            <a:xfrm>
              <a:off x="8649838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1" name="그룹 30"/>
            <p:cNvGrpSpPr/>
            <p:nvPr/>
          </p:nvGrpSpPr>
          <p:grpSpPr>
            <a:xfrm>
              <a:off x="8052609" y="907605"/>
              <a:ext cx="632286" cy="364740"/>
              <a:chOff x="8885570" y="907605"/>
              <a:chExt cx="687057" cy="364740"/>
            </a:xfrm>
          </p:grpSpPr>
          <p:sp>
            <p:nvSpPr>
              <p:cNvPr id="24" name="Rectangle 113"/>
              <p:cNvSpPr>
                <a:spLocks noChangeArrowheads="1"/>
              </p:cNvSpPr>
              <p:nvPr/>
            </p:nvSpPr>
            <p:spPr bwMode="auto">
              <a:xfrm>
                <a:off x="8885572" y="1076883"/>
                <a:ext cx="68705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ko-KR" altLang="en-US" sz="7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검사결과마감처리</a:t>
                </a:r>
              </a:p>
            </p:txBody>
          </p:sp>
          <p:sp>
            <p:nvSpPr>
              <p:cNvPr id="25" name="Rectangle 113"/>
              <p:cNvSpPr>
                <a:spLocks noChangeArrowheads="1"/>
              </p:cNvSpPr>
              <p:nvPr/>
            </p:nvSpPr>
            <p:spPr bwMode="auto">
              <a:xfrm>
                <a:off x="8885570" y="907605"/>
                <a:ext cx="687056" cy="16927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ko-KR" altLang="en-US" sz="800" spc="-5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교육청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spc="-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</p:grpSp>
      <p:sp>
        <p:nvSpPr>
          <p:cNvPr id="38" name="직사각형 37"/>
          <p:cNvSpPr/>
          <p:nvPr/>
        </p:nvSpPr>
        <p:spPr>
          <a:xfrm>
            <a:off x="5701632" y="2808732"/>
            <a:ext cx="882047" cy="187253"/>
          </a:xfrm>
          <a:prstGeom prst="rect">
            <a:avLst/>
          </a:prstGeom>
          <a:noFill/>
          <a:ln w="25400">
            <a:solidFill>
              <a:srgbClr val="FD531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2" name="타원 41"/>
          <p:cNvSpPr/>
          <p:nvPr/>
        </p:nvSpPr>
        <p:spPr>
          <a:xfrm>
            <a:off x="5574437" y="2719478"/>
            <a:ext cx="182880" cy="182880"/>
          </a:xfrm>
          <a:prstGeom prst="ellipse">
            <a:avLst/>
          </a:prstGeom>
          <a:solidFill>
            <a:srgbClr val="FD5312"/>
          </a:solidFill>
          <a:ln w="25400">
            <a:solidFill>
              <a:srgbClr val="FD531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b="1" dirty="0">
                <a:latin typeface="+mn-ea"/>
              </a:rPr>
              <a:t>8</a:t>
            </a:r>
            <a:endParaRPr lang="ko-KR" altLang="en-US" sz="1100" b="1" dirty="0">
              <a:latin typeface="+mn-ea"/>
            </a:endParaRPr>
          </a:p>
        </p:txBody>
      </p:sp>
      <p:sp>
        <p:nvSpPr>
          <p:cNvPr id="40" name="직사각형 39">
            <a:extLst>
              <a:ext uri="{FF2B5EF4-FFF2-40B4-BE49-F238E27FC236}">
                <a16:creationId xmlns:a16="http://schemas.microsoft.com/office/drawing/2014/main" xmlns="" id="{7E13B21E-D9E5-4BE6-AB9C-ADCDEF6AE8BD}"/>
              </a:ext>
            </a:extLst>
          </p:cNvPr>
          <p:cNvSpPr/>
          <p:nvPr/>
        </p:nvSpPr>
        <p:spPr>
          <a:xfrm>
            <a:off x="394131" y="5852770"/>
            <a:ext cx="9194307" cy="609398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000">
              <a:lnSpc>
                <a:spcPct val="120000"/>
              </a:lnSpc>
            </a:pP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⑧ 검사결과 정보를 입력하지 않은 학생에 대해 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[AMPQ-Ⅲ-Ⅰ(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중등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)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일괄등록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] 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버튼을 클릭하여 팝업에서 직접 일괄 등록함 </a:t>
            </a:r>
            <a:endParaRPr lang="en-US" altLang="ko-KR" sz="1100" b="1" dirty="0">
              <a:ln>
                <a:solidFill>
                  <a:schemeClr val="tx1">
                    <a:lumMod val="85000"/>
                    <a:lumOff val="15000"/>
                    <a:alpha val="0"/>
                  </a:schemeClr>
                </a:solidFill>
              </a:ln>
              <a:solidFill>
                <a:srgbClr val="FD5312"/>
              </a:solidFill>
              <a:latin typeface="나눔바른고딕" panose="020B0600000101010101" charset="-127"/>
              <a:ea typeface="나눔바른고딕" panose="020B0600000101010101" charset="-127"/>
            </a:endParaRPr>
          </a:p>
          <a:p>
            <a:pPr marL="36000">
              <a:lnSpc>
                <a:spcPct val="120000"/>
              </a:lnSpc>
            </a:pP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※ 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보기가 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4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가지 문항인 경우 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: 0(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전혀아니다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), 1(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조금그렇다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), 2(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그렇다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), 3(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매우그렇다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) 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선택</a:t>
            </a:r>
            <a:endParaRPr lang="en-US" altLang="ko-KR" sz="1100" b="1" dirty="0">
              <a:ln>
                <a:solidFill>
                  <a:schemeClr val="tx1">
                    <a:lumMod val="85000"/>
                    <a:lumOff val="15000"/>
                    <a:alpha val="0"/>
                  </a:schemeClr>
                </a:solidFill>
              </a:ln>
              <a:solidFill>
                <a:srgbClr val="FD5312"/>
              </a:solidFill>
              <a:latin typeface="나눔바른고딕" panose="020B0600000101010101" charset="-127"/>
              <a:ea typeface="나눔바른고딕" panose="020B0600000101010101" charset="-127"/>
            </a:endParaRPr>
          </a:p>
          <a:p>
            <a:pPr marL="36000">
              <a:lnSpc>
                <a:spcPct val="120000"/>
              </a:lnSpc>
            </a:pP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※ 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보기가 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2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가지 문항인 경우 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: 1(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예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), 0(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아니오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) 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선택</a:t>
            </a:r>
            <a:endParaRPr lang="en-US" altLang="ko-KR" sz="1100" b="1" dirty="0">
              <a:ln>
                <a:solidFill>
                  <a:schemeClr val="tx1">
                    <a:lumMod val="85000"/>
                    <a:lumOff val="15000"/>
                    <a:alpha val="0"/>
                  </a:schemeClr>
                </a:solidFill>
              </a:ln>
              <a:solidFill>
                <a:srgbClr val="FD5312"/>
              </a:solidFill>
              <a:latin typeface="나눔바른고딕" panose="020B0600000101010101" charset="-127"/>
              <a:ea typeface="나눔바른고딕" panose="020B0600000101010101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18691301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그림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5021" y="1779626"/>
            <a:ext cx="9273418" cy="3960000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</p:pic>
      <p:sp>
        <p:nvSpPr>
          <p:cNvPr id="93" name="TextBox 4">
            <a:extLst>
              <a:ext uri="{FF2B5EF4-FFF2-40B4-BE49-F238E27FC236}">
                <a16:creationId xmlns:a16="http://schemas.microsoft.com/office/drawing/2014/main" xmlns="" id="{B2A2134E-34A5-422C-8D66-092F6558A4F0}"/>
              </a:ext>
            </a:extLst>
          </p:cNvPr>
          <p:cNvSpPr txBox="1"/>
          <p:nvPr/>
        </p:nvSpPr>
        <p:spPr>
          <a:xfrm>
            <a:off x="96327" y="39171"/>
            <a:ext cx="51569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000" b="1" spc="-7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학교 주요 업무처리 방법</a:t>
            </a:r>
          </a:p>
        </p:txBody>
      </p:sp>
      <p:sp>
        <p:nvSpPr>
          <p:cNvPr id="14" name="모서리가 둥근 직사각형 13">
            <a:extLst>
              <a:ext uri="{FF2B5EF4-FFF2-40B4-BE49-F238E27FC236}">
                <a16:creationId xmlns:a16="http://schemas.microsoft.com/office/drawing/2014/main" xmlns="" id="{A48839FD-54EA-214C-BE98-4BDD2DF3094C}"/>
              </a:ext>
            </a:extLst>
          </p:cNvPr>
          <p:cNvSpPr/>
          <p:nvPr/>
        </p:nvSpPr>
        <p:spPr>
          <a:xfrm>
            <a:off x="163006" y="802346"/>
            <a:ext cx="3642849" cy="669007"/>
          </a:xfrm>
          <a:prstGeom prst="roundRect">
            <a:avLst>
              <a:gd name="adj" fmla="val 50000"/>
            </a:avLst>
          </a:prstGeom>
          <a:solidFill>
            <a:srgbClr val="E2F0D9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4. </a:t>
            </a:r>
            <a:r>
              <a:rPr lang="ko-KR" altLang="en-US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학교 </a:t>
            </a:r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– </a:t>
            </a:r>
            <a:r>
              <a:rPr lang="ko-KR" altLang="en-US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검사결과관리</a:t>
            </a:r>
            <a:endParaRPr lang="en-US" altLang="ko-KR" sz="1600" b="1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66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r>
              <a:rPr lang="en-US" altLang="ko-KR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4.1. </a:t>
            </a:r>
            <a:r>
              <a:rPr lang="ko-KR" altLang="en-US" b="1" dirty="0" err="1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반별검사결과관리</a:t>
            </a:r>
            <a:r>
              <a:rPr lang="en-US" altLang="ko-KR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(10/13)</a:t>
            </a:r>
            <a:endParaRPr lang="ko-KR" altLang="en-US" b="1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66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5" name="사각형: 둥근 모서리 81">
            <a:extLst>
              <a:ext uri="{FF2B5EF4-FFF2-40B4-BE49-F238E27FC236}">
                <a16:creationId xmlns:a16="http://schemas.microsoft.com/office/drawing/2014/main" xmlns="" id="{E908EED5-9D07-442C-87CA-697451B62CB7}"/>
              </a:ext>
            </a:extLst>
          </p:cNvPr>
          <p:cNvSpPr/>
          <p:nvPr/>
        </p:nvSpPr>
        <p:spPr>
          <a:xfrm>
            <a:off x="3970021" y="802347"/>
            <a:ext cx="5662930" cy="550546"/>
          </a:xfrm>
          <a:prstGeom prst="roundRect">
            <a:avLst>
              <a:gd name="adj" fmla="val 6492"/>
            </a:avLst>
          </a:prstGeom>
          <a:solidFill>
            <a:schemeClr val="bg1"/>
          </a:solidFill>
          <a:ln w="6350">
            <a:solidFill>
              <a:schemeClr val="bg1">
                <a:lumMod val="75000"/>
              </a:schemeClr>
            </a:solidFill>
          </a:ln>
          <a:effectLst>
            <a:outerShdw blurRad="889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defTabSz="1090746" fontAlgn="ctr" latinLnBrk="0">
              <a:buClr>
                <a:srgbClr val="336699"/>
              </a:buClr>
              <a:defRPr/>
            </a:pPr>
            <a:endParaRPr kumimoji="1" lang="en-US" altLang="ko-KR" sz="200" b="1" kern="0" dirty="0">
              <a:ln w="0">
                <a:solidFill>
                  <a:srgbClr val="0B4355">
                    <a:alpha val="5000"/>
                  </a:srgbClr>
                </a:solidFill>
              </a:ln>
              <a:solidFill>
                <a:srgbClr val="C00000"/>
              </a:solidFill>
              <a:latin typeface="나눔바른고딕" panose="020B0600000101010101" charset="-127"/>
              <a:ea typeface="나눔바른고딕" panose="020B0600000101010101" charset="-127"/>
              <a:sym typeface="Wingdings" pitchFamily="2" charset="2"/>
            </a:endParaRPr>
          </a:p>
        </p:txBody>
      </p:sp>
      <p:grpSp>
        <p:nvGrpSpPr>
          <p:cNvPr id="33" name="그룹 32"/>
          <p:cNvGrpSpPr/>
          <p:nvPr/>
        </p:nvGrpSpPr>
        <p:grpSpPr>
          <a:xfrm>
            <a:off x="4079992" y="907605"/>
            <a:ext cx="5451357" cy="364742"/>
            <a:chOff x="4079993" y="907605"/>
            <a:chExt cx="5345874" cy="364742"/>
          </a:xfrm>
        </p:grpSpPr>
        <p:cxnSp>
          <p:nvCxnSpPr>
            <p:cNvPr id="7" name="직선 화살표 연결선 6"/>
            <p:cNvCxnSpPr/>
            <p:nvPr/>
          </p:nvCxnSpPr>
          <p:spPr>
            <a:xfrm>
              <a:off x="4614193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직선 화살표 연결선 7"/>
            <p:cNvCxnSpPr/>
            <p:nvPr/>
          </p:nvCxnSpPr>
          <p:spPr>
            <a:xfrm>
              <a:off x="5292563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직선 화살표 연결선 8"/>
            <p:cNvCxnSpPr/>
            <p:nvPr/>
          </p:nvCxnSpPr>
          <p:spPr>
            <a:xfrm>
              <a:off x="6090136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직선 화살표 연결선 9"/>
            <p:cNvCxnSpPr/>
            <p:nvPr/>
          </p:nvCxnSpPr>
          <p:spPr>
            <a:xfrm>
              <a:off x="7002067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7" name="그룹 26"/>
            <p:cNvGrpSpPr/>
            <p:nvPr/>
          </p:nvGrpSpPr>
          <p:grpSpPr>
            <a:xfrm>
              <a:off x="4753326" y="907606"/>
              <a:ext cx="567815" cy="364740"/>
              <a:chOff x="5693299" y="907606"/>
              <a:chExt cx="687056" cy="364740"/>
            </a:xfrm>
          </p:grpSpPr>
          <p:sp>
            <p:nvSpPr>
              <p:cNvPr id="12" name="Rectangle 113"/>
              <p:cNvSpPr>
                <a:spLocks noChangeArrowheads="1"/>
              </p:cNvSpPr>
              <p:nvPr/>
            </p:nvSpPr>
            <p:spPr bwMode="auto">
              <a:xfrm>
                <a:off x="5693301" y="1076885"/>
                <a:ext cx="687054" cy="195461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반별검사결과</a:t>
                </a:r>
              </a:p>
            </p:txBody>
          </p:sp>
          <p:sp>
            <p:nvSpPr>
              <p:cNvPr id="13" name="Rectangle 113"/>
              <p:cNvSpPr>
                <a:spLocks noChangeArrowheads="1"/>
              </p:cNvSpPr>
              <p:nvPr/>
            </p:nvSpPr>
            <p:spPr bwMode="auto">
              <a:xfrm>
                <a:off x="5693299" y="907606"/>
                <a:ext cx="687056" cy="169279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spc="-5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spc="-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grpSp>
          <p:nvGrpSpPr>
            <p:cNvPr id="28" name="그룹 27"/>
            <p:cNvGrpSpPr/>
            <p:nvPr/>
          </p:nvGrpSpPr>
          <p:grpSpPr>
            <a:xfrm>
              <a:off x="5434914" y="907606"/>
              <a:ext cx="687056" cy="364740"/>
              <a:chOff x="6497545" y="907606"/>
              <a:chExt cx="687056" cy="364740"/>
            </a:xfrm>
          </p:grpSpPr>
          <p:sp>
            <p:nvSpPr>
              <p:cNvPr id="17" name="Rectangle 113"/>
              <p:cNvSpPr>
                <a:spLocks noChangeArrowheads="1"/>
              </p:cNvSpPr>
              <p:nvPr/>
            </p:nvSpPr>
            <p:spPr bwMode="auto">
              <a:xfrm>
                <a:off x="6497547" y="1076885"/>
                <a:ext cx="687054" cy="195461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spc="-5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검사결과통계및제출</a:t>
                </a:r>
                <a:endParaRPr lang="ko-KR" altLang="en-US" sz="700" spc="-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  <p:sp>
            <p:nvSpPr>
              <p:cNvPr id="18" name="Rectangle 113"/>
              <p:cNvSpPr>
                <a:spLocks noChangeArrowheads="1"/>
              </p:cNvSpPr>
              <p:nvPr/>
            </p:nvSpPr>
            <p:spPr bwMode="auto">
              <a:xfrm>
                <a:off x="6497545" y="907606"/>
                <a:ext cx="687056" cy="169279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spc="-5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spc="-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grpSp>
          <p:nvGrpSpPr>
            <p:cNvPr id="21" name="그룹 20"/>
            <p:cNvGrpSpPr/>
            <p:nvPr/>
          </p:nvGrpSpPr>
          <p:grpSpPr>
            <a:xfrm>
              <a:off x="4079993" y="907606"/>
              <a:ext cx="567815" cy="364740"/>
              <a:chOff x="4984309" y="907606"/>
              <a:chExt cx="662776" cy="364740"/>
            </a:xfrm>
          </p:grpSpPr>
          <p:sp>
            <p:nvSpPr>
              <p:cNvPr id="22" name="Rectangle 113"/>
              <p:cNvSpPr>
                <a:spLocks noChangeArrowheads="1"/>
              </p:cNvSpPr>
              <p:nvPr/>
            </p:nvSpPr>
            <p:spPr bwMode="auto">
              <a:xfrm>
                <a:off x="4984311" y="1076885"/>
                <a:ext cx="662774" cy="195461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spc="-100" dirty="0">
                    <a:solidFill>
                      <a:srgbClr val="000000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반별검사결과관리</a:t>
                </a:r>
              </a:p>
            </p:txBody>
          </p:sp>
          <p:sp>
            <p:nvSpPr>
              <p:cNvPr id="23" name="Rectangle 113"/>
              <p:cNvSpPr>
                <a:spLocks noChangeArrowheads="1"/>
              </p:cNvSpPr>
              <p:nvPr/>
            </p:nvSpPr>
            <p:spPr bwMode="auto">
              <a:xfrm>
                <a:off x="4984309" y="907606"/>
                <a:ext cx="662776" cy="169279"/>
              </a:xfrm>
              <a:prstGeom prst="rect">
                <a:avLst/>
              </a:prstGeom>
              <a:solidFill>
                <a:srgbClr val="006600"/>
              </a:solidFill>
              <a:ln>
                <a:solidFill>
                  <a:srgbClr val="006600"/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b="1" spc="-100" dirty="0" err="1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b="1" spc="-100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b="1" spc="-100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</a:t>
                </a:r>
                <a:r>
                  <a:rPr lang="en-US" altLang="ko-KR" sz="800" b="1" spc="-100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b="1" spc="-100" dirty="0">
                  <a:solidFill>
                    <a:schemeClr val="bg1"/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cxnSp>
          <p:nvCxnSpPr>
            <p:cNvPr id="26" name="직선 화살표 연결선 25"/>
            <p:cNvCxnSpPr/>
            <p:nvPr/>
          </p:nvCxnSpPr>
          <p:spPr>
            <a:xfrm>
              <a:off x="7908866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0" name="그룹 29"/>
            <p:cNvGrpSpPr/>
            <p:nvPr/>
          </p:nvGrpSpPr>
          <p:grpSpPr>
            <a:xfrm>
              <a:off x="7145810" y="907605"/>
              <a:ext cx="800684" cy="364740"/>
              <a:chOff x="8096684" y="907605"/>
              <a:chExt cx="687056" cy="364740"/>
            </a:xfrm>
          </p:grpSpPr>
          <p:sp>
            <p:nvSpPr>
              <p:cNvPr id="15" name="Rectangle 113"/>
              <p:cNvSpPr>
                <a:spLocks noChangeArrowheads="1"/>
              </p:cNvSpPr>
              <p:nvPr/>
            </p:nvSpPr>
            <p:spPr bwMode="auto">
              <a:xfrm>
                <a:off x="8096685" y="1076883"/>
                <a:ext cx="68705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ko-KR" altLang="en-US" sz="7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학교급별검사결과통계</a:t>
                </a:r>
                <a:endParaRPr lang="ko-KR" altLang="en-US" sz="7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  <p:sp>
            <p:nvSpPr>
              <p:cNvPr id="16" name="Rectangle 113"/>
              <p:cNvSpPr>
                <a:spLocks noChangeArrowheads="1"/>
              </p:cNvSpPr>
              <p:nvPr/>
            </p:nvSpPr>
            <p:spPr bwMode="auto">
              <a:xfrm>
                <a:off x="8096684" y="907605"/>
                <a:ext cx="687056" cy="16927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ctr"/>
                <a:r>
                  <a:rPr lang="ko-KR" altLang="en-US" sz="800" kern="600" spc="-100" dirty="0" err="1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지원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r>
                  <a:rPr lang="ko-KR" altLang="en-US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청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kern="600" spc="-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grpSp>
          <p:nvGrpSpPr>
            <p:cNvPr id="29" name="그룹 28"/>
            <p:cNvGrpSpPr/>
            <p:nvPr/>
          </p:nvGrpSpPr>
          <p:grpSpPr>
            <a:xfrm>
              <a:off x="6233548" y="907607"/>
              <a:ext cx="800684" cy="364740"/>
              <a:chOff x="7298520" y="907607"/>
              <a:chExt cx="687056" cy="364740"/>
            </a:xfrm>
          </p:grpSpPr>
          <p:sp>
            <p:nvSpPr>
              <p:cNvPr id="19" name="Rectangle 113"/>
              <p:cNvSpPr>
                <a:spLocks noChangeArrowheads="1"/>
              </p:cNvSpPr>
              <p:nvPr/>
            </p:nvSpPr>
            <p:spPr bwMode="auto">
              <a:xfrm>
                <a:off x="7298521" y="1076885"/>
                <a:ext cx="68705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spc="-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학교별검사결과마감현황</a:t>
                </a:r>
              </a:p>
            </p:txBody>
          </p:sp>
          <p:sp>
            <p:nvSpPr>
              <p:cNvPr id="20" name="Rectangle 113"/>
              <p:cNvSpPr>
                <a:spLocks noChangeArrowheads="1"/>
              </p:cNvSpPr>
              <p:nvPr/>
            </p:nvSpPr>
            <p:spPr bwMode="auto">
              <a:xfrm>
                <a:off x="7298520" y="907607"/>
                <a:ext cx="687056" cy="16927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kern="600" spc="-100" dirty="0" err="1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지원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r>
                  <a:rPr lang="ko-KR" altLang="en-US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청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kern="600" spc="-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grpSp>
          <p:nvGrpSpPr>
            <p:cNvPr id="34" name="그룹 33"/>
            <p:cNvGrpSpPr/>
            <p:nvPr/>
          </p:nvGrpSpPr>
          <p:grpSpPr>
            <a:xfrm>
              <a:off x="8793581" y="907605"/>
              <a:ext cx="632286" cy="364740"/>
              <a:chOff x="8885570" y="907605"/>
              <a:chExt cx="687057" cy="364740"/>
            </a:xfrm>
          </p:grpSpPr>
          <p:sp>
            <p:nvSpPr>
              <p:cNvPr id="35" name="Rectangle 113"/>
              <p:cNvSpPr>
                <a:spLocks noChangeArrowheads="1"/>
              </p:cNvSpPr>
              <p:nvPr/>
            </p:nvSpPr>
            <p:spPr bwMode="auto">
              <a:xfrm>
                <a:off x="8885572" y="1076883"/>
                <a:ext cx="68705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ko-KR" altLang="en-US" sz="7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검사결과통계표</a:t>
                </a:r>
              </a:p>
            </p:txBody>
          </p:sp>
          <p:sp>
            <p:nvSpPr>
              <p:cNvPr id="36" name="Rectangle 113"/>
              <p:cNvSpPr>
                <a:spLocks noChangeArrowheads="1"/>
              </p:cNvSpPr>
              <p:nvPr/>
            </p:nvSpPr>
            <p:spPr bwMode="auto">
              <a:xfrm>
                <a:off x="8885570" y="907605"/>
                <a:ext cx="687056" cy="16927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ko-KR" altLang="en-US" sz="800" spc="-5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교육부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spc="-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cxnSp>
          <p:nvCxnSpPr>
            <p:cNvPr id="37" name="직선 화살표 연결선 36"/>
            <p:cNvCxnSpPr/>
            <p:nvPr/>
          </p:nvCxnSpPr>
          <p:spPr>
            <a:xfrm>
              <a:off x="8649838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1" name="그룹 30"/>
            <p:cNvGrpSpPr/>
            <p:nvPr/>
          </p:nvGrpSpPr>
          <p:grpSpPr>
            <a:xfrm>
              <a:off x="8052609" y="907605"/>
              <a:ext cx="632286" cy="364740"/>
              <a:chOff x="8885570" y="907605"/>
              <a:chExt cx="687057" cy="364740"/>
            </a:xfrm>
          </p:grpSpPr>
          <p:sp>
            <p:nvSpPr>
              <p:cNvPr id="24" name="Rectangle 113"/>
              <p:cNvSpPr>
                <a:spLocks noChangeArrowheads="1"/>
              </p:cNvSpPr>
              <p:nvPr/>
            </p:nvSpPr>
            <p:spPr bwMode="auto">
              <a:xfrm>
                <a:off x="8885572" y="1076883"/>
                <a:ext cx="68705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ko-KR" altLang="en-US" sz="7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검사결과마감처리</a:t>
                </a:r>
              </a:p>
            </p:txBody>
          </p:sp>
          <p:sp>
            <p:nvSpPr>
              <p:cNvPr id="25" name="Rectangle 113"/>
              <p:cNvSpPr>
                <a:spLocks noChangeArrowheads="1"/>
              </p:cNvSpPr>
              <p:nvPr/>
            </p:nvSpPr>
            <p:spPr bwMode="auto">
              <a:xfrm>
                <a:off x="8885570" y="907605"/>
                <a:ext cx="687056" cy="16927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ko-KR" altLang="en-US" sz="800" spc="-5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교육청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spc="-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</p:grpSp>
      <p:cxnSp>
        <p:nvCxnSpPr>
          <p:cNvPr id="39" name="꺾인 연결선 38"/>
          <p:cNvCxnSpPr>
            <a:stCxn id="41" idx="2"/>
          </p:cNvCxnSpPr>
          <p:nvPr/>
        </p:nvCxnSpPr>
        <p:spPr>
          <a:xfrm rot="5400000">
            <a:off x="6232559" y="2399224"/>
            <a:ext cx="1158762" cy="2337044"/>
          </a:xfrm>
          <a:prstGeom prst="bentConnector2">
            <a:avLst/>
          </a:prstGeom>
          <a:ln w="25400">
            <a:solidFill>
              <a:srgbClr val="FD531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직사각형 40"/>
          <p:cNvSpPr/>
          <p:nvPr/>
        </p:nvSpPr>
        <p:spPr>
          <a:xfrm>
            <a:off x="7435414" y="2801112"/>
            <a:ext cx="1090096" cy="187253"/>
          </a:xfrm>
          <a:prstGeom prst="rect">
            <a:avLst/>
          </a:prstGeom>
          <a:noFill/>
          <a:ln w="25400">
            <a:solidFill>
              <a:srgbClr val="FD531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4" name="타원 43"/>
          <p:cNvSpPr/>
          <p:nvPr/>
        </p:nvSpPr>
        <p:spPr>
          <a:xfrm>
            <a:off x="7363901" y="2711858"/>
            <a:ext cx="182880" cy="182880"/>
          </a:xfrm>
          <a:prstGeom prst="ellipse">
            <a:avLst/>
          </a:prstGeom>
          <a:solidFill>
            <a:srgbClr val="FD5312"/>
          </a:solidFill>
          <a:ln w="25400">
            <a:solidFill>
              <a:srgbClr val="FD531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b="1" dirty="0">
                <a:latin typeface="+mn-ea"/>
              </a:rPr>
              <a:t>9</a:t>
            </a:r>
            <a:endParaRPr lang="ko-KR" altLang="en-US" sz="1100" b="1" dirty="0">
              <a:latin typeface="+mn-ea"/>
            </a:endParaRPr>
          </a:p>
        </p:txBody>
      </p:sp>
      <p:sp>
        <p:nvSpPr>
          <p:cNvPr id="38" name="직사각형 37">
            <a:extLst>
              <a:ext uri="{FF2B5EF4-FFF2-40B4-BE49-F238E27FC236}">
                <a16:creationId xmlns:a16="http://schemas.microsoft.com/office/drawing/2014/main" xmlns="" id="{7E13B21E-D9E5-4BE6-AB9C-ADCDEF6AE8BD}"/>
              </a:ext>
            </a:extLst>
          </p:cNvPr>
          <p:cNvSpPr/>
          <p:nvPr/>
        </p:nvSpPr>
        <p:spPr>
          <a:xfrm>
            <a:off x="315595" y="5844214"/>
            <a:ext cx="8343410" cy="609398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000">
              <a:lnSpc>
                <a:spcPct val="120000"/>
              </a:lnSpc>
            </a:pP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⑨ 검사결과를 입력한 학생에 대해 재검사 결과를 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[AMPQ-Ⅲ-Ⅰ(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중등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) 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재검사 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일괄등록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] 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버튼을 클릭하여 팝업에서 직접 일괄 등록함</a:t>
            </a:r>
            <a:endParaRPr lang="en-US" altLang="ko-KR" sz="1100" b="1" dirty="0">
              <a:ln>
                <a:solidFill>
                  <a:schemeClr val="tx1">
                    <a:lumMod val="85000"/>
                    <a:lumOff val="15000"/>
                    <a:alpha val="0"/>
                  </a:schemeClr>
                </a:solidFill>
              </a:ln>
              <a:solidFill>
                <a:srgbClr val="FD5312"/>
              </a:solidFill>
              <a:latin typeface="나눔바른고딕" panose="020B0600000101010101" charset="-127"/>
              <a:ea typeface="나눔바른고딕" panose="020B0600000101010101" charset="-127"/>
            </a:endParaRPr>
          </a:p>
          <a:p>
            <a:pPr marL="36000">
              <a:lnSpc>
                <a:spcPct val="120000"/>
              </a:lnSpc>
            </a:pP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※ 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보기가 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4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가지 문항인 경우 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: 0(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전혀아니다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), 1(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조금그렇다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), 2(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그렇다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), 3(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매우그렇다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) 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선택</a:t>
            </a:r>
            <a:endParaRPr lang="en-US" altLang="ko-KR" sz="1100" b="1" dirty="0">
              <a:ln>
                <a:solidFill>
                  <a:schemeClr val="tx1">
                    <a:lumMod val="85000"/>
                    <a:lumOff val="15000"/>
                    <a:alpha val="0"/>
                  </a:schemeClr>
                </a:solidFill>
              </a:ln>
              <a:solidFill>
                <a:srgbClr val="FD5312"/>
              </a:solidFill>
              <a:latin typeface="나눔바른고딕" panose="020B0600000101010101" charset="-127"/>
              <a:ea typeface="나눔바른고딕" panose="020B0600000101010101" charset="-127"/>
            </a:endParaRPr>
          </a:p>
          <a:p>
            <a:pPr marL="36000">
              <a:lnSpc>
                <a:spcPct val="120000"/>
              </a:lnSpc>
            </a:pP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※ 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보기가 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2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가지 문항인 경우 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: 1(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예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), 0(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아니오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) 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선택</a:t>
            </a:r>
            <a:endParaRPr lang="en-US" altLang="ko-KR" sz="1100" b="1" dirty="0">
              <a:ln>
                <a:solidFill>
                  <a:schemeClr val="tx1">
                    <a:lumMod val="85000"/>
                    <a:lumOff val="15000"/>
                    <a:alpha val="0"/>
                  </a:schemeClr>
                </a:solidFill>
              </a:ln>
              <a:solidFill>
                <a:srgbClr val="FD5312"/>
              </a:solidFill>
              <a:latin typeface="나눔바른고딕" panose="020B0600000101010101" charset="-127"/>
              <a:ea typeface="나눔바른고딕" panose="020B0600000101010101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568669071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5595" y="1777934"/>
            <a:ext cx="9273418" cy="3960000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</p:pic>
      <p:sp>
        <p:nvSpPr>
          <p:cNvPr id="93" name="TextBox 4">
            <a:extLst>
              <a:ext uri="{FF2B5EF4-FFF2-40B4-BE49-F238E27FC236}">
                <a16:creationId xmlns:a16="http://schemas.microsoft.com/office/drawing/2014/main" xmlns="" id="{B2A2134E-34A5-422C-8D66-092F6558A4F0}"/>
              </a:ext>
            </a:extLst>
          </p:cNvPr>
          <p:cNvSpPr txBox="1"/>
          <p:nvPr/>
        </p:nvSpPr>
        <p:spPr>
          <a:xfrm>
            <a:off x="96327" y="39171"/>
            <a:ext cx="51569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000" b="1" spc="-7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학교 주요 업무처리 방법</a:t>
            </a:r>
          </a:p>
        </p:txBody>
      </p:sp>
      <p:sp>
        <p:nvSpPr>
          <p:cNvPr id="14" name="모서리가 둥근 직사각형 13">
            <a:extLst>
              <a:ext uri="{FF2B5EF4-FFF2-40B4-BE49-F238E27FC236}">
                <a16:creationId xmlns:a16="http://schemas.microsoft.com/office/drawing/2014/main" xmlns="" id="{A48839FD-54EA-214C-BE98-4BDD2DF3094C}"/>
              </a:ext>
            </a:extLst>
          </p:cNvPr>
          <p:cNvSpPr/>
          <p:nvPr/>
        </p:nvSpPr>
        <p:spPr>
          <a:xfrm>
            <a:off x="163006" y="802346"/>
            <a:ext cx="3642849" cy="669007"/>
          </a:xfrm>
          <a:prstGeom prst="roundRect">
            <a:avLst>
              <a:gd name="adj" fmla="val 50000"/>
            </a:avLst>
          </a:prstGeom>
          <a:solidFill>
            <a:srgbClr val="E2F0D9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4. </a:t>
            </a:r>
            <a:r>
              <a:rPr lang="ko-KR" altLang="en-US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학교 </a:t>
            </a:r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– </a:t>
            </a:r>
            <a:r>
              <a:rPr lang="ko-KR" altLang="en-US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검사결과관리</a:t>
            </a:r>
            <a:endParaRPr lang="en-US" altLang="ko-KR" sz="1600" b="1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66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r>
              <a:rPr lang="en-US" altLang="ko-KR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4.1. </a:t>
            </a:r>
            <a:r>
              <a:rPr lang="ko-KR" altLang="en-US" b="1" dirty="0" err="1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반별검사결과관리</a:t>
            </a:r>
            <a:r>
              <a:rPr lang="en-US" altLang="ko-KR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(11/13)</a:t>
            </a:r>
            <a:endParaRPr lang="ko-KR" altLang="en-US" b="1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66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5" name="사각형: 둥근 모서리 81">
            <a:extLst>
              <a:ext uri="{FF2B5EF4-FFF2-40B4-BE49-F238E27FC236}">
                <a16:creationId xmlns:a16="http://schemas.microsoft.com/office/drawing/2014/main" xmlns="" id="{E908EED5-9D07-442C-87CA-697451B62CB7}"/>
              </a:ext>
            </a:extLst>
          </p:cNvPr>
          <p:cNvSpPr/>
          <p:nvPr/>
        </p:nvSpPr>
        <p:spPr>
          <a:xfrm>
            <a:off x="3970021" y="802347"/>
            <a:ext cx="5662930" cy="550546"/>
          </a:xfrm>
          <a:prstGeom prst="roundRect">
            <a:avLst>
              <a:gd name="adj" fmla="val 6492"/>
            </a:avLst>
          </a:prstGeom>
          <a:solidFill>
            <a:schemeClr val="bg1"/>
          </a:solidFill>
          <a:ln w="6350">
            <a:solidFill>
              <a:schemeClr val="bg1">
                <a:lumMod val="75000"/>
              </a:schemeClr>
            </a:solidFill>
          </a:ln>
          <a:effectLst>
            <a:outerShdw blurRad="889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defTabSz="1090746" fontAlgn="ctr" latinLnBrk="0">
              <a:buClr>
                <a:srgbClr val="336699"/>
              </a:buClr>
              <a:defRPr/>
            </a:pPr>
            <a:endParaRPr kumimoji="1" lang="en-US" altLang="ko-KR" sz="200" b="1" kern="0" dirty="0">
              <a:ln w="0">
                <a:solidFill>
                  <a:srgbClr val="0B4355">
                    <a:alpha val="5000"/>
                  </a:srgbClr>
                </a:solidFill>
              </a:ln>
              <a:solidFill>
                <a:srgbClr val="C00000"/>
              </a:solidFill>
              <a:latin typeface="나눔바른고딕" panose="020B0600000101010101" charset="-127"/>
              <a:ea typeface="나눔바른고딕" panose="020B0600000101010101" charset="-127"/>
              <a:sym typeface="Wingdings" pitchFamily="2" charset="2"/>
            </a:endParaRPr>
          </a:p>
        </p:txBody>
      </p:sp>
      <p:grpSp>
        <p:nvGrpSpPr>
          <p:cNvPr id="33" name="그룹 32"/>
          <p:cNvGrpSpPr/>
          <p:nvPr/>
        </p:nvGrpSpPr>
        <p:grpSpPr>
          <a:xfrm>
            <a:off x="4079992" y="907605"/>
            <a:ext cx="5451357" cy="364742"/>
            <a:chOff x="4079993" y="907605"/>
            <a:chExt cx="5345874" cy="364742"/>
          </a:xfrm>
        </p:grpSpPr>
        <p:cxnSp>
          <p:nvCxnSpPr>
            <p:cNvPr id="7" name="직선 화살표 연결선 6"/>
            <p:cNvCxnSpPr/>
            <p:nvPr/>
          </p:nvCxnSpPr>
          <p:spPr>
            <a:xfrm>
              <a:off x="4614193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직선 화살표 연결선 7"/>
            <p:cNvCxnSpPr/>
            <p:nvPr/>
          </p:nvCxnSpPr>
          <p:spPr>
            <a:xfrm>
              <a:off x="5292563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직선 화살표 연결선 8"/>
            <p:cNvCxnSpPr/>
            <p:nvPr/>
          </p:nvCxnSpPr>
          <p:spPr>
            <a:xfrm>
              <a:off x="6090136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직선 화살표 연결선 9"/>
            <p:cNvCxnSpPr/>
            <p:nvPr/>
          </p:nvCxnSpPr>
          <p:spPr>
            <a:xfrm>
              <a:off x="7002067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7" name="그룹 26"/>
            <p:cNvGrpSpPr/>
            <p:nvPr/>
          </p:nvGrpSpPr>
          <p:grpSpPr>
            <a:xfrm>
              <a:off x="4753326" y="907606"/>
              <a:ext cx="567815" cy="364740"/>
              <a:chOff x="5693299" y="907606"/>
              <a:chExt cx="687056" cy="364740"/>
            </a:xfrm>
          </p:grpSpPr>
          <p:sp>
            <p:nvSpPr>
              <p:cNvPr id="12" name="Rectangle 113"/>
              <p:cNvSpPr>
                <a:spLocks noChangeArrowheads="1"/>
              </p:cNvSpPr>
              <p:nvPr/>
            </p:nvSpPr>
            <p:spPr bwMode="auto">
              <a:xfrm>
                <a:off x="5693301" y="1076885"/>
                <a:ext cx="687054" cy="195461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반별검사결과</a:t>
                </a:r>
              </a:p>
            </p:txBody>
          </p:sp>
          <p:sp>
            <p:nvSpPr>
              <p:cNvPr id="13" name="Rectangle 113"/>
              <p:cNvSpPr>
                <a:spLocks noChangeArrowheads="1"/>
              </p:cNvSpPr>
              <p:nvPr/>
            </p:nvSpPr>
            <p:spPr bwMode="auto">
              <a:xfrm>
                <a:off x="5693299" y="907606"/>
                <a:ext cx="687056" cy="169279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spc="-5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spc="-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grpSp>
          <p:nvGrpSpPr>
            <p:cNvPr id="28" name="그룹 27"/>
            <p:cNvGrpSpPr/>
            <p:nvPr/>
          </p:nvGrpSpPr>
          <p:grpSpPr>
            <a:xfrm>
              <a:off x="5434914" y="907606"/>
              <a:ext cx="687056" cy="364740"/>
              <a:chOff x="6497545" y="907606"/>
              <a:chExt cx="687056" cy="364740"/>
            </a:xfrm>
          </p:grpSpPr>
          <p:sp>
            <p:nvSpPr>
              <p:cNvPr id="17" name="Rectangle 113"/>
              <p:cNvSpPr>
                <a:spLocks noChangeArrowheads="1"/>
              </p:cNvSpPr>
              <p:nvPr/>
            </p:nvSpPr>
            <p:spPr bwMode="auto">
              <a:xfrm>
                <a:off x="6497547" y="1076885"/>
                <a:ext cx="687054" cy="195461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spc="-5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검사결과통계및제출</a:t>
                </a:r>
                <a:endParaRPr lang="ko-KR" altLang="en-US" sz="700" spc="-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  <p:sp>
            <p:nvSpPr>
              <p:cNvPr id="18" name="Rectangle 113"/>
              <p:cNvSpPr>
                <a:spLocks noChangeArrowheads="1"/>
              </p:cNvSpPr>
              <p:nvPr/>
            </p:nvSpPr>
            <p:spPr bwMode="auto">
              <a:xfrm>
                <a:off x="6497545" y="907606"/>
                <a:ext cx="687056" cy="169279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spc="-5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spc="-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grpSp>
          <p:nvGrpSpPr>
            <p:cNvPr id="21" name="그룹 20"/>
            <p:cNvGrpSpPr/>
            <p:nvPr/>
          </p:nvGrpSpPr>
          <p:grpSpPr>
            <a:xfrm>
              <a:off x="4079993" y="907606"/>
              <a:ext cx="567815" cy="364740"/>
              <a:chOff x="4984309" y="907606"/>
              <a:chExt cx="662776" cy="364740"/>
            </a:xfrm>
          </p:grpSpPr>
          <p:sp>
            <p:nvSpPr>
              <p:cNvPr id="22" name="Rectangle 113"/>
              <p:cNvSpPr>
                <a:spLocks noChangeArrowheads="1"/>
              </p:cNvSpPr>
              <p:nvPr/>
            </p:nvSpPr>
            <p:spPr bwMode="auto">
              <a:xfrm>
                <a:off x="4984311" y="1076885"/>
                <a:ext cx="662774" cy="195461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spc="-100" dirty="0">
                    <a:solidFill>
                      <a:srgbClr val="000000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반별검사결과관리</a:t>
                </a:r>
              </a:p>
            </p:txBody>
          </p:sp>
          <p:sp>
            <p:nvSpPr>
              <p:cNvPr id="23" name="Rectangle 113"/>
              <p:cNvSpPr>
                <a:spLocks noChangeArrowheads="1"/>
              </p:cNvSpPr>
              <p:nvPr/>
            </p:nvSpPr>
            <p:spPr bwMode="auto">
              <a:xfrm>
                <a:off x="4984309" y="907606"/>
                <a:ext cx="662776" cy="169279"/>
              </a:xfrm>
              <a:prstGeom prst="rect">
                <a:avLst/>
              </a:prstGeom>
              <a:solidFill>
                <a:srgbClr val="006600"/>
              </a:solidFill>
              <a:ln>
                <a:solidFill>
                  <a:srgbClr val="006600"/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b="1" spc="-100" dirty="0" err="1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b="1" spc="-100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b="1" spc="-100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</a:t>
                </a:r>
                <a:r>
                  <a:rPr lang="en-US" altLang="ko-KR" sz="800" b="1" spc="-100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b="1" spc="-100" dirty="0">
                  <a:solidFill>
                    <a:schemeClr val="bg1"/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cxnSp>
          <p:nvCxnSpPr>
            <p:cNvPr id="26" name="직선 화살표 연결선 25"/>
            <p:cNvCxnSpPr/>
            <p:nvPr/>
          </p:nvCxnSpPr>
          <p:spPr>
            <a:xfrm>
              <a:off x="7908866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0" name="그룹 29"/>
            <p:cNvGrpSpPr/>
            <p:nvPr/>
          </p:nvGrpSpPr>
          <p:grpSpPr>
            <a:xfrm>
              <a:off x="7145810" y="907605"/>
              <a:ext cx="800684" cy="364740"/>
              <a:chOff x="8096684" y="907605"/>
              <a:chExt cx="687056" cy="364740"/>
            </a:xfrm>
          </p:grpSpPr>
          <p:sp>
            <p:nvSpPr>
              <p:cNvPr id="15" name="Rectangle 113"/>
              <p:cNvSpPr>
                <a:spLocks noChangeArrowheads="1"/>
              </p:cNvSpPr>
              <p:nvPr/>
            </p:nvSpPr>
            <p:spPr bwMode="auto">
              <a:xfrm>
                <a:off x="8096685" y="1076883"/>
                <a:ext cx="68705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ko-KR" altLang="en-US" sz="7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학교급별검사결과통계</a:t>
                </a:r>
                <a:endParaRPr lang="ko-KR" altLang="en-US" sz="7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  <p:sp>
            <p:nvSpPr>
              <p:cNvPr id="16" name="Rectangle 113"/>
              <p:cNvSpPr>
                <a:spLocks noChangeArrowheads="1"/>
              </p:cNvSpPr>
              <p:nvPr/>
            </p:nvSpPr>
            <p:spPr bwMode="auto">
              <a:xfrm>
                <a:off x="8096684" y="907605"/>
                <a:ext cx="687056" cy="16927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ctr"/>
                <a:r>
                  <a:rPr lang="ko-KR" altLang="en-US" sz="800" kern="600" spc="-100" dirty="0" err="1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지원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r>
                  <a:rPr lang="ko-KR" altLang="en-US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청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kern="600" spc="-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grpSp>
          <p:nvGrpSpPr>
            <p:cNvPr id="29" name="그룹 28"/>
            <p:cNvGrpSpPr/>
            <p:nvPr/>
          </p:nvGrpSpPr>
          <p:grpSpPr>
            <a:xfrm>
              <a:off x="6233548" y="907607"/>
              <a:ext cx="800684" cy="364740"/>
              <a:chOff x="7298520" y="907607"/>
              <a:chExt cx="687056" cy="364740"/>
            </a:xfrm>
          </p:grpSpPr>
          <p:sp>
            <p:nvSpPr>
              <p:cNvPr id="19" name="Rectangle 113"/>
              <p:cNvSpPr>
                <a:spLocks noChangeArrowheads="1"/>
              </p:cNvSpPr>
              <p:nvPr/>
            </p:nvSpPr>
            <p:spPr bwMode="auto">
              <a:xfrm>
                <a:off x="7298521" y="1076885"/>
                <a:ext cx="68705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spc="-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학교별검사결과마감현황</a:t>
                </a:r>
              </a:p>
            </p:txBody>
          </p:sp>
          <p:sp>
            <p:nvSpPr>
              <p:cNvPr id="20" name="Rectangle 113"/>
              <p:cNvSpPr>
                <a:spLocks noChangeArrowheads="1"/>
              </p:cNvSpPr>
              <p:nvPr/>
            </p:nvSpPr>
            <p:spPr bwMode="auto">
              <a:xfrm>
                <a:off x="7298520" y="907607"/>
                <a:ext cx="687056" cy="16927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kern="600" spc="-100" dirty="0" err="1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지원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r>
                  <a:rPr lang="ko-KR" altLang="en-US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청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kern="600" spc="-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grpSp>
          <p:nvGrpSpPr>
            <p:cNvPr id="34" name="그룹 33"/>
            <p:cNvGrpSpPr/>
            <p:nvPr/>
          </p:nvGrpSpPr>
          <p:grpSpPr>
            <a:xfrm>
              <a:off x="8793581" y="907605"/>
              <a:ext cx="632286" cy="364740"/>
              <a:chOff x="8885570" y="907605"/>
              <a:chExt cx="687057" cy="364740"/>
            </a:xfrm>
          </p:grpSpPr>
          <p:sp>
            <p:nvSpPr>
              <p:cNvPr id="35" name="Rectangle 113"/>
              <p:cNvSpPr>
                <a:spLocks noChangeArrowheads="1"/>
              </p:cNvSpPr>
              <p:nvPr/>
            </p:nvSpPr>
            <p:spPr bwMode="auto">
              <a:xfrm>
                <a:off x="8885572" y="1076883"/>
                <a:ext cx="68705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ko-KR" altLang="en-US" sz="7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검사결과통계표</a:t>
                </a:r>
              </a:p>
            </p:txBody>
          </p:sp>
          <p:sp>
            <p:nvSpPr>
              <p:cNvPr id="36" name="Rectangle 113"/>
              <p:cNvSpPr>
                <a:spLocks noChangeArrowheads="1"/>
              </p:cNvSpPr>
              <p:nvPr/>
            </p:nvSpPr>
            <p:spPr bwMode="auto">
              <a:xfrm>
                <a:off x="8885570" y="907605"/>
                <a:ext cx="687056" cy="16927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ko-KR" altLang="en-US" sz="800" spc="-5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교육부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spc="-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cxnSp>
          <p:nvCxnSpPr>
            <p:cNvPr id="37" name="직선 화살표 연결선 36"/>
            <p:cNvCxnSpPr/>
            <p:nvPr/>
          </p:nvCxnSpPr>
          <p:spPr>
            <a:xfrm>
              <a:off x="8649838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1" name="그룹 30"/>
            <p:cNvGrpSpPr/>
            <p:nvPr/>
          </p:nvGrpSpPr>
          <p:grpSpPr>
            <a:xfrm>
              <a:off x="8052609" y="907605"/>
              <a:ext cx="632286" cy="364740"/>
              <a:chOff x="8885570" y="907605"/>
              <a:chExt cx="687057" cy="364740"/>
            </a:xfrm>
          </p:grpSpPr>
          <p:sp>
            <p:nvSpPr>
              <p:cNvPr id="24" name="Rectangle 113"/>
              <p:cNvSpPr>
                <a:spLocks noChangeArrowheads="1"/>
              </p:cNvSpPr>
              <p:nvPr/>
            </p:nvSpPr>
            <p:spPr bwMode="auto">
              <a:xfrm>
                <a:off x="8885572" y="1076883"/>
                <a:ext cx="68705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ko-KR" altLang="en-US" sz="7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검사결과마감처리</a:t>
                </a:r>
              </a:p>
            </p:txBody>
          </p:sp>
          <p:sp>
            <p:nvSpPr>
              <p:cNvPr id="25" name="Rectangle 113"/>
              <p:cNvSpPr>
                <a:spLocks noChangeArrowheads="1"/>
              </p:cNvSpPr>
              <p:nvPr/>
            </p:nvSpPr>
            <p:spPr bwMode="auto">
              <a:xfrm>
                <a:off x="8885570" y="907605"/>
                <a:ext cx="687056" cy="16927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ko-KR" altLang="en-US" sz="800" spc="-5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교육청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spc="-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</p:grpSp>
      <p:cxnSp>
        <p:nvCxnSpPr>
          <p:cNvPr id="39" name="꺾인 연결선 38"/>
          <p:cNvCxnSpPr>
            <a:cxnSpLocks/>
            <a:stCxn id="41" idx="2"/>
          </p:cNvCxnSpPr>
          <p:nvPr/>
        </p:nvCxnSpPr>
        <p:spPr>
          <a:xfrm rot="5400000">
            <a:off x="5911259" y="2748233"/>
            <a:ext cx="853962" cy="1334226"/>
          </a:xfrm>
          <a:prstGeom prst="bentConnector2">
            <a:avLst/>
          </a:prstGeom>
          <a:ln w="25400">
            <a:solidFill>
              <a:srgbClr val="FD531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직사각형 40"/>
          <p:cNvSpPr/>
          <p:nvPr/>
        </p:nvSpPr>
        <p:spPr>
          <a:xfrm>
            <a:off x="6588826" y="2801112"/>
            <a:ext cx="833054" cy="187253"/>
          </a:xfrm>
          <a:prstGeom prst="rect">
            <a:avLst/>
          </a:prstGeom>
          <a:noFill/>
          <a:ln w="25400">
            <a:solidFill>
              <a:srgbClr val="FD531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4" name="타원 43"/>
          <p:cNvSpPr/>
          <p:nvPr/>
        </p:nvSpPr>
        <p:spPr>
          <a:xfrm>
            <a:off x="6517313" y="2711858"/>
            <a:ext cx="182880" cy="182880"/>
          </a:xfrm>
          <a:prstGeom prst="ellipse">
            <a:avLst/>
          </a:prstGeom>
          <a:solidFill>
            <a:srgbClr val="FD5312"/>
          </a:solidFill>
          <a:ln w="25400">
            <a:solidFill>
              <a:srgbClr val="FD531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6000" rIns="0" bIns="36000" rtlCol="0" anchor="ctr"/>
          <a:lstStyle/>
          <a:p>
            <a:r>
              <a:rPr lang="en-US" altLang="ko-KR" sz="1000" b="1" spc="-100" dirty="0">
                <a:latin typeface="+mn-ea"/>
              </a:rPr>
              <a:t>10</a:t>
            </a:r>
            <a:endParaRPr lang="ko-KR" altLang="en-US" sz="1000" b="1" spc="-100" dirty="0">
              <a:latin typeface="+mn-ea"/>
            </a:endParaRPr>
          </a:p>
        </p:txBody>
      </p:sp>
      <p:sp>
        <p:nvSpPr>
          <p:cNvPr id="40" name="직사각형 39"/>
          <p:cNvSpPr/>
          <p:nvPr/>
        </p:nvSpPr>
        <p:spPr>
          <a:xfrm>
            <a:off x="3643770" y="2501799"/>
            <a:ext cx="1304300" cy="160560"/>
          </a:xfrm>
          <a:prstGeom prst="rect">
            <a:avLst/>
          </a:prstGeom>
          <a:noFill/>
          <a:ln w="25400">
            <a:solidFill>
              <a:srgbClr val="FD531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2" name="타원 41"/>
          <p:cNvSpPr/>
          <p:nvPr/>
        </p:nvSpPr>
        <p:spPr>
          <a:xfrm>
            <a:off x="3552481" y="2386351"/>
            <a:ext cx="194098" cy="182880"/>
          </a:xfrm>
          <a:prstGeom prst="ellipse">
            <a:avLst/>
          </a:prstGeom>
          <a:solidFill>
            <a:srgbClr val="FD5312"/>
          </a:solidFill>
          <a:ln w="25400">
            <a:solidFill>
              <a:srgbClr val="FD531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6000" rIns="0" bIns="36000" rtlCol="0" anchor="ctr"/>
          <a:lstStyle/>
          <a:p>
            <a:r>
              <a:rPr lang="en-US" altLang="ko-KR" sz="1000" b="1" spc="-100" dirty="0">
                <a:latin typeface="+mn-ea"/>
              </a:rPr>
              <a:t>11</a:t>
            </a:r>
            <a:endParaRPr lang="ko-KR" altLang="en-US" sz="1000" b="1" spc="-100" dirty="0">
              <a:latin typeface="+mn-ea"/>
            </a:endParaRPr>
          </a:p>
        </p:txBody>
      </p:sp>
      <p:sp>
        <p:nvSpPr>
          <p:cNvPr id="45" name="직사각형 44">
            <a:extLst>
              <a:ext uri="{FF2B5EF4-FFF2-40B4-BE49-F238E27FC236}">
                <a16:creationId xmlns:a16="http://schemas.microsoft.com/office/drawing/2014/main" xmlns="" id="{7E13B21E-D9E5-4BE6-AB9C-ADCDEF6AE8BD}"/>
              </a:ext>
            </a:extLst>
          </p:cNvPr>
          <p:cNvSpPr/>
          <p:nvPr/>
        </p:nvSpPr>
        <p:spPr>
          <a:xfrm>
            <a:off x="394131" y="5850971"/>
            <a:ext cx="9194307" cy="609398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80000" indent="-180000">
              <a:lnSpc>
                <a:spcPct val="120000"/>
              </a:lnSpc>
            </a:pP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⑩ 검사결과 정보를 입력하지 않은 학생에 대해 검사 결과 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[AMPQ-Ⅲ-Ⅰ(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중등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) 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업로드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]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버튼을 클릭함</a:t>
            </a:r>
            <a:endParaRPr lang="en-US" altLang="ko-KR" sz="1100" b="1" dirty="0">
              <a:ln>
                <a:solidFill>
                  <a:schemeClr val="tx1">
                    <a:lumMod val="85000"/>
                    <a:lumOff val="15000"/>
                    <a:alpha val="0"/>
                  </a:schemeClr>
                </a:solidFill>
              </a:ln>
              <a:solidFill>
                <a:srgbClr val="FD5312"/>
              </a:solidFill>
              <a:latin typeface="나눔바른고딕" panose="020B0600000101010101" charset="-127"/>
              <a:ea typeface="나눔바른고딕" panose="020B0600000101010101" charset="-127"/>
            </a:endParaRPr>
          </a:p>
          <a:p>
            <a:pPr marL="180000" indent="-180000">
              <a:lnSpc>
                <a:spcPct val="120000"/>
              </a:lnSpc>
            </a:pP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⑪ 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[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양식내려받기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]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버튼 클릭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(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엑셀양식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작성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) → 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검사결과 입력 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→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[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자료올리기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] 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버튼 클릭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(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엑셀업로드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) →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화면에서 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업로드된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검사결과 확인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→ [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저장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] 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버튼 클릭 </a:t>
            </a:r>
            <a:endParaRPr lang="en-US" altLang="ko-KR" sz="1100" b="1" dirty="0">
              <a:ln>
                <a:solidFill>
                  <a:schemeClr val="tx1">
                    <a:lumMod val="85000"/>
                    <a:lumOff val="15000"/>
                    <a:alpha val="0"/>
                  </a:schemeClr>
                </a:solidFill>
              </a:ln>
              <a:solidFill>
                <a:srgbClr val="FD5312"/>
              </a:solidFill>
              <a:latin typeface="나눔바른고딕" panose="020B0600000101010101" charset="-127"/>
              <a:ea typeface="나눔바른고딕" panose="020B0600000101010101" charset="-127"/>
            </a:endParaRPr>
          </a:p>
          <a:p>
            <a:pPr marL="180000" indent="-180000">
              <a:lnSpc>
                <a:spcPct val="120000"/>
              </a:lnSpc>
            </a:pP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※ 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엑셀업로드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정보를 삭제해야 할 경우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, [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업로드데이터삭제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] 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버튼 클릭</a:t>
            </a:r>
            <a:endParaRPr lang="en-US" altLang="ko-KR" sz="1100" b="1" dirty="0">
              <a:ln>
                <a:solidFill>
                  <a:schemeClr val="tx1">
                    <a:lumMod val="85000"/>
                    <a:lumOff val="15000"/>
                    <a:alpha val="0"/>
                  </a:schemeClr>
                </a:solidFill>
              </a:ln>
              <a:solidFill>
                <a:srgbClr val="FD5312"/>
              </a:solidFill>
              <a:latin typeface="나눔바른고딕" panose="020B0600000101010101" charset="-127"/>
              <a:ea typeface="나눔바른고딕" panose="020B0600000101010101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670789120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5595" y="1779227"/>
            <a:ext cx="9273418" cy="3960000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</p:pic>
      <p:sp>
        <p:nvSpPr>
          <p:cNvPr id="93" name="TextBox 4">
            <a:extLst>
              <a:ext uri="{FF2B5EF4-FFF2-40B4-BE49-F238E27FC236}">
                <a16:creationId xmlns:a16="http://schemas.microsoft.com/office/drawing/2014/main" xmlns="" id="{B2A2134E-34A5-422C-8D66-092F6558A4F0}"/>
              </a:ext>
            </a:extLst>
          </p:cNvPr>
          <p:cNvSpPr txBox="1"/>
          <p:nvPr/>
        </p:nvSpPr>
        <p:spPr>
          <a:xfrm>
            <a:off x="96327" y="39171"/>
            <a:ext cx="51569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000" b="1" spc="-7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학교 주요 업무처리 방법</a:t>
            </a:r>
          </a:p>
        </p:txBody>
      </p:sp>
      <p:sp>
        <p:nvSpPr>
          <p:cNvPr id="14" name="모서리가 둥근 직사각형 13">
            <a:extLst>
              <a:ext uri="{FF2B5EF4-FFF2-40B4-BE49-F238E27FC236}">
                <a16:creationId xmlns:a16="http://schemas.microsoft.com/office/drawing/2014/main" xmlns="" id="{A48839FD-54EA-214C-BE98-4BDD2DF3094C}"/>
              </a:ext>
            </a:extLst>
          </p:cNvPr>
          <p:cNvSpPr/>
          <p:nvPr/>
        </p:nvSpPr>
        <p:spPr>
          <a:xfrm>
            <a:off x="163006" y="802346"/>
            <a:ext cx="3642849" cy="669007"/>
          </a:xfrm>
          <a:prstGeom prst="roundRect">
            <a:avLst>
              <a:gd name="adj" fmla="val 50000"/>
            </a:avLst>
          </a:prstGeom>
          <a:solidFill>
            <a:srgbClr val="E2F0D9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4. </a:t>
            </a:r>
            <a:r>
              <a:rPr lang="ko-KR" altLang="en-US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학교 </a:t>
            </a:r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– </a:t>
            </a:r>
            <a:r>
              <a:rPr lang="ko-KR" altLang="en-US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검사결과관리</a:t>
            </a:r>
            <a:endParaRPr lang="en-US" altLang="ko-KR" sz="1600" b="1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66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r>
              <a:rPr lang="en-US" altLang="ko-KR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4.1. </a:t>
            </a:r>
            <a:r>
              <a:rPr lang="ko-KR" altLang="en-US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반별검사결과관리</a:t>
            </a:r>
            <a:r>
              <a:rPr lang="en-US" altLang="ko-KR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(12/13)</a:t>
            </a:r>
            <a:endParaRPr lang="ko-KR" altLang="en-US" b="1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66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5" name="사각형: 둥근 모서리 81">
            <a:extLst>
              <a:ext uri="{FF2B5EF4-FFF2-40B4-BE49-F238E27FC236}">
                <a16:creationId xmlns:a16="http://schemas.microsoft.com/office/drawing/2014/main" xmlns="" id="{E908EED5-9D07-442C-87CA-697451B62CB7}"/>
              </a:ext>
            </a:extLst>
          </p:cNvPr>
          <p:cNvSpPr/>
          <p:nvPr/>
        </p:nvSpPr>
        <p:spPr>
          <a:xfrm>
            <a:off x="3970021" y="802347"/>
            <a:ext cx="5662930" cy="550546"/>
          </a:xfrm>
          <a:prstGeom prst="roundRect">
            <a:avLst>
              <a:gd name="adj" fmla="val 6492"/>
            </a:avLst>
          </a:prstGeom>
          <a:solidFill>
            <a:schemeClr val="bg1"/>
          </a:solidFill>
          <a:ln w="6350">
            <a:solidFill>
              <a:schemeClr val="bg1">
                <a:lumMod val="75000"/>
              </a:schemeClr>
            </a:solidFill>
          </a:ln>
          <a:effectLst>
            <a:outerShdw blurRad="889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defTabSz="1090746" fontAlgn="ctr" latinLnBrk="0">
              <a:buClr>
                <a:srgbClr val="336699"/>
              </a:buClr>
              <a:defRPr/>
            </a:pPr>
            <a:endParaRPr kumimoji="1" lang="en-US" altLang="ko-KR" sz="200" b="1" kern="0" dirty="0">
              <a:ln w="0">
                <a:solidFill>
                  <a:srgbClr val="0B4355">
                    <a:alpha val="5000"/>
                  </a:srgbClr>
                </a:solidFill>
              </a:ln>
              <a:solidFill>
                <a:srgbClr val="C00000"/>
              </a:solidFill>
              <a:latin typeface="나눔바른고딕" panose="020B0600000101010101" charset="-127"/>
              <a:ea typeface="나눔바른고딕" panose="020B0600000101010101" charset="-127"/>
              <a:sym typeface="Wingdings" pitchFamily="2" charset="2"/>
            </a:endParaRPr>
          </a:p>
        </p:txBody>
      </p:sp>
      <p:grpSp>
        <p:nvGrpSpPr>
          <p:cNvPr id="33" name="그룹 32"/>
          <p:cNvGrpSpPr/>
          <p:nvPr/>
        </p:nvGrpSpPr>
        <p:grpSpPr>
          <a:xfrm>
            <a:off x="4079992" y="907605"/>
            <a:ext cx="5451357" cy="364742"/>
            <a:chOff x="4079993" y="907605"/>
            <a:chExt cx="5345874" cy="364742"/>
          </a:xfrm>
        </p:grpSpPr>
        <p:cxnSp>
          <p:nvCxnSpPr>
            <p:cNvPr id="7" name="직선 화살표 연결선 6"/>
            <p:cNvCxnSpPr/>
            <p:nvPr/>
          </p:nvCxnSpPr>
          <p:spPr>
            <a:xfrm>
              <a:off x="4614193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직선 화살표 연결선 7"/>
            <p:cNvCxnSpPr/>
            <p:nvPr/>
          </p:nvCxnSpPr>
          <p:spPr>
            <a:xfrm>
              <a:off x="5292563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직선 화살표 연결선 8"/>
            <p:cNvCxnSpPr/>
            <p:nvPr/>
          </p:nvCxnSpPr>
          <p:spPr>
            <a:xfrm>
              <a:off x="6090136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직선 화살표 연결선 9"/>
            <p:cNvCxnSpPr/>
            <p:nvPr/>
          </p:nvCxnSpPr>
          <p:spPr>
            <a:xfrm>
              <a:off x="7002067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7" name="그룹 26"/>
            <p:cNvGrpSpPr/>
            <p:nvPr/>
          </p:nvGrpSpPr>
          <p:grpSpPr>
            <a:xfrm>
              <a:off x="4753326" y="907606"/>
              <a:ext cx="567815" cy="364740"/>
              <a:chOff x="5693299" y="907606"/>
              <a:chExt cx="687056" cy="364740"/>
            </a:xfrm>
          </p:grpSpPr>
          <p:sp>
            <p:nvSpPr>
              <p:cNvPr id="12" name="Rectangle 113"/>
              <p:cNvSpPr>
                <a:spLocks noChangeArrowheads="1"/>
              </p:cNvSpPr>
              <p:nvPr/>
            </p:nvSpPr>
            <p:spPr bwMode="auto">
              <a:xfrm>
                <a:off x="5693301" y="1076885"/>
                <a:ext cx="687054" cy="195461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반별검사결과</a:t>
                </a:r>
              </a:p>
            </p:txBody>
          </p:sp>
          <p:sp>
            <p:nvSpPr>
              <p:cNvPr id="13" name="Rectangle 113"/>
              <p:cNvSpPr>
                <a:spLocks noChangeArrowheads="1"/>
              </p:cNvSpPr>
              <p:nvPr/>
            </p:nvSpPr>
            <p:spPr bwMode="auto">
              <a:xfrm>
                <a:off x="5693299" y="907606"/>
                <a:ext cx="687056" cy="169279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spc="-5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spc="-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grpSp>
          <p:nvGrpSpPr>
            <p:cNvPr id="28" name="그룹 27"/>
            <p:cNvGrpSpPr/>
            <p:nvPr/>
          </p:nvGrpSpPr>
          <p:grpSpPr>
            <a:xfrm>
              <a:off x="5434914" y="907606"/>
              <a:ext cx="687056" cy="364740"/>
              <a:chOff x="6497545" y="907606"/>
              <a:chExt cx="687056" cy="364740"/>
            </a:xfrm>
          </p:grpSpPr>
          <p:sp>
            <p:nvSpPr>
              <p:cNvPr id="17" name="Rectangle 113"/>
              <p:cNvSpPr>
                <a:spLocks noChangeArrowheads="1"/>
              </p:cNvSpPr>
              <p:nvPr/>
            </p:nvSpPr>
            <p:spPr bwMode="auto">
              <a:xfrm>
                <a:off x="6497547" y="1076885"/>
                <a:ext cx="687054" cy="195461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spc="-5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검사결과통계및제출</a:t>
                </a:r>
                <a:endParaRPr lang="ko-KR" altLang="en-US" sz="700" spc="-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  <p:sp>
            <p:nvSpPr>
              <p:cNvPr id="18" name="Rectangle 113"/>
              <p:cNvSpPr>
                <a:spLocks noChangeArrowheads="1"/>
              </p:cNvSpPr>
              <p:nvPr/>
            </p:nvSpPr>
            <p:spPr bwMode="auto">
              <a:xfrm>
                <a:off x="6497545" y="907606"/>
                <a:ext cx="687056" cy="169279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spc="-5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spc="-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grpSp>
          <p:nvGrpSpPr>
            <p:cNvPr id="21" name="그룹 20"/>
            <p:cNvGrpSpPr/>
            <p:nvPr/>
          </p:nvGrpSpPr>
          <p:grpSpPr>
            <a:xfrm>
              <a:off x="4079993" y="907606"/>
              <a:ext cx="567815" cy="364740"/>
              <a:chOff x="4984309" y="907606"/>
              <a:chExt cx="662776" cy="364740"/>
            </a:xfrm>
          </p:grpSpPr>
          <p:sp>
            <p:nvSpPr>
              <p:cNvPr id="22" name="Rectangle 113"/>
              <p:cNvSpPr>
                <a:spLocks noChangeArrowheads="1"/>
              </p:cNvSpPr>
              <p:nvPr/>
            </p:nvSpPr>
            <p:spPr bwMode="auto">
              <a:xfrm>
                <a:off x="4984311" y="1076885"/>
                <a:ext cx="662774" cy="195461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spc="-100" dirty="0">
                    <a:solidFill>
                      <a:srgbClr val="000000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반별검사결과관리</a:t>
                </a:r>
              </a:p>
            </p:txBody>
          </p:sp>
          <p:sp>
            <p:nvSpPr>
              <p:cNvPr id="23" name="Rectangle 113"/>
              <p:cNvSpPr>
                <a:spLocks noChangeArrowheads="1"/>
              </p:cNvSpPr>
              <p:nvPr/>
            </p:nvSpPr>
            <p:spPr bwMode="auto">
              <a:xfrm>
                <a:off x="4984309" y="907606"/>
                <a:ext cx="662776" cy="169279"/>
              </a:xfrm>
              <a:prstGeom prst="rect">
                <a:avLst/>
              </a:prstGeom>
              <a:solidFill>
                <a:srgbClr val="006600"/>
              </a:solidFill>
              <a:ln>
                <a:solidFill>
                  <a:srgbClr val="006600"/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b="1" spc="-100" dirty="0" err="1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b="1" spc="-100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b="1" spc="-100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</a:t>
                </a:r>
                <a:r>
                  <a:rPr lang="en-US" altLang="ko-KR" sz="800" b="1" spc="-100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b="1" spc="-100" dirty="0">
                  <a:solidFill>
                    <a:schemeClr val="bg1"/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cxnSp>
          <p:nvCxnSpPr>
            <p:cNvPr id="26" name="직선 화살표 연결선 25"/>
            <p:cNvCxnSpPr/>
            <p:nvPr/>
          </p:nvCxnSpPr>
          <p:spPr>
            <a:xfrm>
              <a:off x="7908866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0" name="그룹 29"/>
            <p:cNvGrpSpPr/>
            <p:nvPr/>
          </p:nvGrpSpPr>
          <p:grpSpPr>
            <a:xfrm>
              <a:off x="7145810" y="907605"/>
              <a:ext cx="800684" cy="364740"/>
              <a:chOff x="8096684" y="907605"/>
              <a:chExt cx="687056" cy="364740"/>
            </a:xfrm>
          </p:grpSpPr>
          <p:sp>
            <p:nvSpPr>
              <p:cNvPr id="15" name="Rectangle 113"/>
              <p:cNvSpPr>
                <a:spLocks noChangeArrowheads="1"/>
              </p:cNvSpPr>
              <p:nvPr/>
            </p:nvSpPr>
            <p:spPr bwMode="auto">
              <a:xfrm>
                <a:off x="8096685" y="1076883"/>
                <a:ext cx="68705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ko-KR" altLang="en-US" sz="7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학교급별검사결과통계</a:t>
                </a:r>
                <a:endParaRPr lang="ko-KR" altLang="en-US" sz="7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  <p:sp>
            <p:nvSpPr>
              <p:cNvPr id="16" name="Rectangle 113"/>
              <p:cNvSpPr>
                <a:spLocks noChangeArrowheads="1"/>
              </p:cNvSpPr>
              <p:nvPr/>
            </p:nvSpPr>
            <p:spPr bwMode="auto">
              <a:xfrm>
                <a:off x="8096684" y="907605"/>
                <a:ext cx="687056" cy="16927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ctr"/>
                <a:r>
                  <a:rPr lang="ko-KR" altLang="en-US" sz="800" kern="600" spc="-100" dirty="0" err="1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지원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r>
                  <a:rPr lang="ko-KR" altLang="en-US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청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kern="600" spc="-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grpSp>
          <p:nvGrpSpPr>
            <p:cNvPr id="29" name="그룹 28"/>
            <p:cNvGrpSpPr/>
            <p:nvPr/>
          </p:nvGrpSpPr>
          <p:grpSpPr>
            <a:xfrm>
              <a:off x="6233548" y="907607"/>
              <a:ext cx="800684" cy="364740"/>
              <a:chOff x="7298520" y="907607"/>
              <a:chExt cx="687056" cy="364740"/>
            </a:xfrm>
          </p:grpSpPr>
          <p:sp>
            <p:nvSpPr>
              <p:cNvPr id="19" name="Rectangle 113"/>
              <p:cNvSpPr>
                <a:spLocks noChangeArrowheads="1"/>
              </p:cNvSpPr>
              <p:nvPr/>
            </p:nvSpPr>
            <p:spPr bwMode="auto">
              <a:xfrm>
                <a:off x="7298521" y="1076885"/>
                <a:ext cx="68705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spc="-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학교별검사결과마감현황</a:t>
                </a:r>
              </a:p>
            </p:txBody>
          </p:sp>
          <p:sp>
            <p:nvSpPr>
              <p:cNvPr id="20" name="Rectangle 113"/>
              <p:cNvSpPr>
                <a:spLocks noChangeArrowheads="1"/>
              </p:cNvSpPr>
              <p:nvPr/>
            </p:nvSpPr>
            <p:spPr bwMode="auto">
              <a:xfrm>
                <a:off x="7298520" y="907607"/>
                <a:ext cx="687056" cy="16927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kern="600" spc="-100" dirty="0" err="1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지원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r>
                  <a:rPr lang="ko-KR" altLang="en-US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청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kern="600" spc="-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grpSp>
          <p:nvGrpSpPr>
            <p:cNvPr id="34" name="그룹 33"/>
            <p:cNvGrpSpPr/>
            <p:nvPr/>
          </p:nvGrpSpPr>
          <p:grpSpPr>
            <a:xfrm>
              <a:off x="8793581" y="907605"/>
              <a:ext cx="632286" cy="364740"/>
              <a:chOff x="8885570" y="907605"/>
              <a:chExt cx="687057" cy="364740"/>
            </a:xfrm>
          </p:grpSpPr>
          <p:sp>
            <p:nvSpPr>
              <p:cNvPr id="35" name="Rectangle 113"/>
              <p:cNvSpPr>
                <a:spLocks noChangeArrowheads="1"/>
              </p:cNvSpPr>
              <p:nvPr/>
            </p:nvSpPr>
            <p:spPr bwMode="auto">
              <a:xfrm>
                <a:off x="8885572" y="1076883"/>
                <a:ext cx="68705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ko-KR" altLang="en-US" sz="7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검사결과통계표</a:t>
                </a:r>
              </a:p>
            </p:txBody>
          </p:sp>
          <p:sp>
            <p:nvSpPr>
              <p:cNvPr id="36" name="Rectangle 113"/>
              <p:cNvSpPr>
                <a:spLocks noChangeArrowheads="1"/>
              </p:cNvSpPr>
              <p:nvPr/>
            </p:nvSpPr>
            <p:spPr bwMode="auto">
              <a:xfrm>
                <a:off x="8885570" y="907605"/>
                <a:ext cx="687056" cy="16927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ko-KR" altLang="en-US" sz="800" spc="-5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교육부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spc="-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cxnSp>
          <p:nvCxnSpPr>
            <p:cNvPr id="37" name="직선 화살표 연결선 36"/>
            <p:cNvCxnSpPr/>
            <p:nvPr/>
          </p:nvCxnSpPr>
          <p:spPr>
            <a:xfrm>
              <a:off x="8649838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1" name="그룹 30"/>
            <p:cNvGrpSpPr/>
            <p:nvPr/>
          </p:nvGrpSpPr>
          <p:grpSpPr>
            <a:xfrm>
              <a:off x="8052609" y="907605"/>
              <a:ext cx="632286" cy="364740"/>
              <a:chOff x="8885570" y="907605"/>
              <a:chExt cx="687057" cy="364740"/>
            </a:xfrm>
          </p:grpSpPr>
          <p:sp>
            <p:nvSpPr>
              <p:cNvPr id="24" name="Rectangle 113"/>
              <p:cNvSpPr>
                <a:spLocks noChangeArrowheads="1"/>
              </p:cNvSpPr>
              <p:nvPr/>
            </p:nvSpPr>
            <p:spPr bwMode="auto">
              <a:xfrm>
                <a:off x="8885572" y="1076883"/>
                <a:ext cx="68705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ko-KR" altLang="en-US" sz="7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검사결과마감처리</a:t>
                </a:r>
              </a:p>
            </p:txBody>
          </p:sp>
          <p:sp>
            <p:nvSpPr>
              <p:cNvPr id="25" name="Rectangle 113"/>
              <p:cNvSpPr>
                <a:spLocks noChangeArrowheads="1"/>
              </p:cNvSpPr>
              <p:nvPr/>
            </p:nvSpPr>
            <p:spPr bwMode="auto">
              <a:xfrm>
                <a:off x="8885570" y="907605"/>
                <a:ext cx="687056" cy="16927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ko-KR" altLang="en-US" sz="800" spc="-5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교육청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spc="-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</p:grpSp>
      <p:cxnSp>
        <p:nvCxnSpPr>
          <p:cNvPr id="39" name="꺾인 연결선 38"/>
          <p:cNvCxnSpPr>
            <a:cxnSpLocks/>
            <a:stCxn id="41" idx="2"/>
          </p:cNvCxnSpPr>
          <p:nvPr/>
        </p:nvCxnSpPr>
        <p:spPr>
          <a:xfrm rot="5400000">
            <a:off x="6535587" y="2105433"/>
            <a:ext cx="1620583" cy="3386446"/>
          </a:xfrm>
          <a:prstGeom prst="bentConnector2">
            <a:avLst/>
          </a:prstGeom>
          <a:ln w="25400">
            <a:solidFill>
              <a:srgbClr val="FD531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직사각형 40"/>
          <p:cNvSpPr/>
          <p:nvPr/>
        </p:nvSpPr>
        <p:spPr>
          <a:xfrm>
            <a:off x="8531613" y="2801112"/>
            <a:ext cx="1014975" cy="187253"/>
          </a:xfrm>
          <a:prstGeom prst="rect">
            <a:avLst/>
          </a:prstGeom>
          <a:noFill/>
          <a:ln w="25400">
            <a:solidFill>
              <a:srgbClr val="FD531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4" name="타원 43"/>
          <p:cNvSpPr/>
          <p:nvPr/>
        </p:nvSpPr>
        <p:spPr>
          <a:xfrm>
            <a:off x="8455339" y="2711858"/>
            <a:ext cx="182880" cy="182880"/>
          </a:xfrm>
          <a:prstGeom prst="ellipse">
            <a:avLst/>
          </a:prstGeom>
          <a:solidFill>
            <a:srgbClr val="FD5312"/>
          </a:solidFill>
          <a:ln w="25400">
            <a:solidFill>
              <a:srgbClr val="FD531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6000" rIns="0" bIns="36000" rtlCol="0" anchor="ctr"/>
          <a:lstStyle/>
          <a:p>
            <a:r>
              <a:rPr lang="en-US" altLang="ko-KR" sz="1000" b="1" spc="-100" dirty="0">
                <a:latin typeface="+mn-ea"/>
              </a:rPr>
              <a:t>12</a:t>
            </a:r>
            <a:endParaRPr lang="ko-KR" altLang="en-US" sz="1000" b="1" spc="-100" dirty="0">
              <a:latin typeface="+mn-ea"/>
            </a:endParaRPr>
          </a:p>
        </p:txBody>
      </p:sp>
      <p:sp>
        <p:nvSpPr>
          <p:cNvPr id="42" name="직사각형 41"/>
          <p:cNvSpPr/>
          <p:nvPr/>
        </p:nvSpPr>
        <p:spPr>
          <a:xfrm>
            <a:off x="3643770" y="2501799"/>
            <a:ext cx="1304300" cy="160560"/>
          </a:xfrm>
          <a:prstGeom prst="rect">
            <a:avLst/>
          </a:prstGeom>
          <a:noFill/>
          <a:ln w="25400">
            <a:solidFill>
              <a:srgbClr val="FD531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5" name="타원 44"/>
          <p:cNvSpPr/>
          <p:nvPr/>
        </p:nvSpPr>
        <p:spPr>
          <a:xfrm>
            <a:off x="3552481" y="2386351"/>
            <a:ext cx="194098" cy="182880"/>
          </a:xfrm>
          <a:prstGeom prst="ellipse">
            <a:avLst/>
          </a:prstGeom>
          <a:solidFill>
            <a:srgbClr val="FD5312"/>
          </a:solidFill>
          <a:ln w="25400">
            <a:solidFill>
              <a:srgbClr val="FD531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6000" rIns="0" bIns="36000" rtlCol="0" anchor="ctr"/>
          <a:lstStyle/>
          <a:p>
            <a:r>
              <a:rPr lang="en-US" altLang="ko-KR" sz="1000" b="1" spc="-100" dirty="0">
                <a:latin typeface="+mn-ea"/>
              </a:rPr>
              <a:t>13</a:t>
            </a:r>
            <a:endParaRPr lang="ko-KR" altLang="en-US" sz="1000" b="1" spc="-100" dirty="0">
              <a:latin typeface="+mn-ea"/>
            </a:endParaRPr>
          </a:p>
        </p:txBody>
      </p:sp>
      <p:sp>
        <p:nvSpPr>
          <p:cNvPr id="40" name="직사각형 39">
            <a:extLst>
              <a:ext uri="{FF2B5EF4-FFF2-40B4-BE49-F238E27FC236}">
                <a16:creationId xmlns:a16="http://schemas.microsoft.com/office/drawing/2014/main" xmlns="" id="{7E13B21E-D9E5-4BE6-AB9C-ADCDEF6AE8BD}"/>
              </a:ext>
            </a:extLst>
          </p:cNvPr>
          <p:cNvSpPr/>
          <p:nvPr/>
        </p:nvSpPr>
        <p:spPr>
          <a:xfrm>
            <a:off x="315021" y="5840350"/>
            <a:ext cx="9337697" cy="609398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80000" indent="-180000">
              <a:lnSpc>
                <a:spcPct val="120000"/>
              </a:lnSpc>
            </a:pP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⑫ 검사결과를 입력한 학생에 대해 재검사가 필요하면 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[AMPQ-Ⅲ-Ⅰ(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중등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) 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재검사 업로드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]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버튼을 클릭함</a:t>
            </a:r>
            <a:endParaRPr lang="en-US" altLang="ko-KR" sz="1100" b="1" dirty="0">
              <a:ln>
                <a:solidFill>
                  <a:schemeClr val="tx1">
                    <a:lumMod val="85000"/>
                    <a:lumOff val="15000"/>
                    <a:alpha val="0"/>
                  </a:schemeClr>
                </a:solidFill>
              </a:ln>
              <a:solidFill>
                <a:srgbClr val="FD5312"/>
              </a:solidFill>
              <a:latin typeface="나눔바른고딕" panose="020B0600000101010101" charset="-127"/>
              <a:ea typeface="나눔바른고딕" panose="020B0600000101010101" charset="-127"/>
            </a:endParaRPr>
          </a:p>
          <a:p>
            <a:pPr marL="180000" indent="-180000">
              <a:lnSpc>
                <a:spcPct val="120000"/>
              </a:lnSpc>
            </a:pP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⑬ 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[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양식내려받기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]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버튼 클릭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(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엑셀양식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작성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) → 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검사결과 입력 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→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[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자료올리기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] 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버튼 클릭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(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엑셀업로드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) →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화면에서 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업로드된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검사결과 확인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→ [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저장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] 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버튼 클릭</a:t>
            </a:r>
            <a:endParaRPr lang="en-US" altLang="ko-KR" sz="1100" b="1" dirty="0">
              <a:ln>
                <a:solidFill>
                  <a:schemeClr val="tx1">
                    <a:lumMod val="85000"/>
                    <a:lumOff val="15000"/>
                    <a:alpha val="0"/>
                  </a:schemeClr>
                </a:solidFill>
              </a:ln>
              <a:solidFill>
                <a:srgbClr val="FD5312"/>
              </a:solidFill>
              <a:latin typeface="나눔바른고딕" panose="020B0600000101010101" charset="-127"/>
              <a:ea typeface="나눔바른고딕" panose="020B0600000101010101" charset="-127"/>
            </a:endParaRPr>
          </a:p>
          <a:p>
            <a:pPr marL="180000" indent="-180000">
              <a:lnSpc>
                <a:spcPct val="120000"/>
              </a:lnSpc>
            </a:pP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※ 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엑셀업로드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정보를 삭제해야 할 경우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, [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업로드데이터삭제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] 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버튼 클릭</a:t>
            </a:r>
            <a:endParaRPr lang="en-US" altLang="ko-KR" sz="1100" b="1" dirty="0">
              <a:ln>
                <a:solidFill>
                  <a:schemeClr val="tx1">
                    <a:lumMod val="85000"/>
                    <a:lumOff val="15000"/>
                    <a:alpha val="0"/>
                  </a:schemeClr>
                </a:solidFill>
              </a:ln>
              <a:solidFill>
                <a:srgbClr val="FD5312"/>
              </a:solidFill>
              <a:latin typeface="나눔바른고딕" panose="020B0600000101010101" charset="-127"/>
              <a:ea typeface="나눔바른고딕" panose="020B0600000101010101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73047236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0162" y="1779626"/>
            <a:ext cx="9273418" cy="3960000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</p:pic>
      <p:sp>
        <p:nvSpPr>
          <p:cNvPr id="93" name="TextBox 4">
            <a:extLst>
              <a:ext uri="{FF2B5EF4-FFF2-40B4-BE49-F238E27FC236}">
                <a16:creationId xmlns:a16="http://schemas.microsoft.com/office/drawing/2014/main" xmlns="" id="{B2A2134E-34A5-422C-8D66-092F6558A4F0}"/>
              </a:ext>
            </a:extLst>
          </p:cNvPr>
          <p:cNvSpPr txBox="1"/>
          <p:nvPr/>
        </p:nvSpPr>
        <p:spPr>
          <a:xfrm>
            <a:off x="96327" y="39171"/>
            <a:ext cx="51569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000" b="1" spc="-7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학교 주요 업무처리 방법</a:t>
            </a:r>
          </a:p>
        </p:txBody>
      </p:sp>
      <p:sp>
        <p:nvSpPr>
          <p:cNvPr id="14" name="모서리가 둥근 직사각형 13">
            <a:extLst>
              <a:ext uri="{FF2B5EF4-FFF2-40B4-BE49-F238E27FC236}">
                <a16:creationId xmlns:a16="http://schemas.microsoft.com/office/drawing/2014/main" xmlns="" id="{A48839FD-54EA-214C-BE98-4BDD2DF3094C}"/>
              </a:ext>
            </a:extLst>
          </p:cNvPr>
          <p:cNvSpPr/>
          <p:nvPr/>
        </p:nvSpPr>
        <p:spPr>
          <a:xfrm>
            <a:off x="163006" y="802346"/>
            <a:ext cx="3642849" cy="669007"/>
          </a:xfrm>
          <a:prstGeom prst="roundRect">
            <a:avLst>
              <a:gd name="adj" fmla="val 50000"/>
            </a:avLst>
          </a:prstGeom>
          <a:solidFill>
            <a:srgbClr val="E2F0D9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4. </a:t>
            </a:r>
            <a:r>
              <a:rPr lang="ko-KR" altLang="en-US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학교 </a:t>
            </a:r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– </a:t>
            </a:r>
            <a:r>
              <a:rPr lang="ko-KR" altLang="en-US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검사결과관리</a:t>
            </a:r>
            <a:endParaRPr lang="en-US" altLang="ko-KR" sz="1600" b="1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66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r>
              <a:rPr lang="en-US" altLang="ko-KR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4.1. </a:t>
            </a:r>
            <a:r>
              <a:rPr lang="ko-KR" altLang="en-US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반별검사결과관리</a:t>
            </a:r>
            <a:r>
              <a:rPr lang="en-US" altLang="ko-KR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(13/13)</a:t>
            </a:r>
            <a:endParaRPr lang="ko-KR" altLang="en-US" b="1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66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5" name="사각형: 둥근 모서리 81">
            <a:extLst>
              <a:ext uri="{FF2B5EF4-FFF2-40B4-BE49-F238E27FC236}">
                <a16:creationId xmlns:a16="http://schemas.microsoft.com/office/drawing/2014/main" xmlns="" id="{E908EED5-9D07-442C-87CA-697451B62CB7}"/>
              </a:ext>
            </a:extLst>
          </p:cNvPr>
          <p:cNvSpPr/>
          <p:nvPr/>
        </p:nvSpPr>
        <p:spPr>
          <a:xfrm>
            <a:off x="3970021" y="802347"/>
            <a:ext cx="5662930" cy="550546"/>
          </a:xfrm>
          <a:prstGeom prst="roundRect">
            <a:avLst>
              <a:gd name="adj" fmla="val 6492"/>
            </a:avLst>
          </a:prstGeom>
          <a:solidFill>
            <a:schemeClr val="bg1"/>
          </a:solidFill>
          <a:ln w="6350">
            <a:solidFill>
              <a:schemeClr val="bg1">
                <a:lumMod val="75000"/>
              </a:schemeClr>
            </a:solidFill>
          </a:ln>
          <a:effectLst>
            <a:outerShdw blurRad="889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defTabSz="1090746" fontAlgn="ctr" latinLnBrk="0">
              <a:buClr>
                <a:srgbClr val="336699"/>
              </a:buClr>
              <a:defRPr/>
            </a:pPr>
            <a:endParaRPr kumimoji="1" lang="en-US" altLang="ko-KR" sz="200" b="1" kern="0" dirty="0">
              <a:ln w="0">
                <a:solidFill>
                  <a:srgbClr val="0B4355">
                    <a:alpha val="5000"/>
                  </a:srgbClr>
                </a:solidFill>
              </a:ln>
              <a:solidFill>
                <a:srgbClr val="C00000"/>
              </a:solidFill>
              <a:latin typeface="나눔바른고딕" panose="020B0600000101010101" charset="-127"/>
              <a:ea typeface="나눔바른고딕" panose="020B0600000101010101" charset="-127"/>
              <a:sym typeface="Wingdings" pitchFamily="2" charset="2"/>
            </a:endParaRPr>
          </a:p>
        </p:txBody>
      </p:sp>
      <p:grpSp>
        <p:nvGrpSpPr>
          <p:cNvPr id="33" name="그룹 32"/>
          <p:cNvGrpSpPr/>
          <p:nvPr/>
        </p:nvGrpSpPr>
        <p:grpSpPr>
          <a:xfrm>
            <a:off x="4079992" y="907605"/>
            <a:ext cx="5451357" cy="364742"/>
            <a:chOff x="4079993" y="907605"/>
            <a:chExt cx="5345874" cy="364742"/>
          </a:xfrm>
        </p:grpSpPr>
        <p:cxnSp>
          <p:nvCxnSpPr>
            <p:cNvPr id="7" name="직선 화살표 연결선 6"/>
            <p:cNvCxnSpPr/>
            <p:nvPr/>
          </p:nvCxnSpPr>
          <p:spPr>
            <a:xfrm>
              <a:off x="4614193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직선 화살표 연결선 7"/>
            <p:cNvCxnSpPr/>
            <p:nvPr/>
          </p:nvCxnSpPr>
          <p:spPr>
            <a:xfrm>
              <a:off x="5292563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직선 화살표 연결선 8"/>
            <p:cNvCxnSpPr/>
            <p:nvPr/>
          </p:nvCxnSpPr>
          <p:spPr>
            <a:xfrm>
              <a:off x="6090136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직선 화살표 연결선 9"/>
            <p:cNvCxnSpPr/>
            <p:nvPr/>
          </p:nvCxnSpPr>
          <p:spPr>
            <a:xfrm>
              <a:off x="7002067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7" name="그룹 26"/>
            <p:cNvGrpSpPr/>
            <p:nvPr/>
          </p:nvGrpSpPr>
          <p:grpSpPr>
            <a:xfrm>
              <a:off x="4753326" y="907606"/>
              <a:ext cx="567815" cy="364740"/>
              <a:chOff x="5693299" y="907606"/>
              <a:chExt cx="687056" cy="364740"/>
            </a:xfrm>
          </p:grpSpPr>
          <p:sp>
            <p:nvSpPr>
              <p:cNvPr id="12" name="Rectangle 113"/>
              <p:cNvSpPr>
                <a:spLocks noChangeArrowheads="1"/>
              </p:cNvSpPr>
              <p:nvPr/>
            </p:nvSpPr>
            <p:spPr bwMode="auto">
              <a:xfrm>
                <a:off x="5693301" y="1076885"/>
                <a:ext cx="687054" cy="195461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반별검사결과</a:t>
                </a:r>
              </a:p>
            </p:txBody>
          </p:sp>
          <p:sp>
            <p:nvSpPr>
              <p:cNvPr id="13" name="Rectangle 113"/>
              <p:cNvSpPr>
                <a:spLocks noChangeArrowheads="1"/>
              </p:cNvSpPr>
              <p:nvPr/>
            </p:nvSpPr>
            <p:spPr bwMode="auto">
              <a:xfrm>
                <a:off x="5693299" y="907606"/>
                <a:ext cx="687056" cy="169279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spc="-5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spc="-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grpSp>
          <p:nvGrpSpPr>
            <p:cNvPr id="28" name="그룹 27"/>
            <p:cNvGrpSpPr/>
            <p:nvPr/>
          </p:nvGrpSpPr>
          <p:grpSpPr>
            <a:xfrm>
              <a:off x="5434914" y="907606"/>
              <a:ext cx="687056" cy="364740"/>
              <a:chOff x="6497545" y="907606"/>
              <a:chExt cx="687056" cy="364740"/>
            </a:xfrm>
          </p:grpSpPr>
          <p:sp>
            <p:nvSpPr>
              <p:cNvPr id="17" name="Rectangle 113"/>
              <p:cNvSpPr>
                <a:spLocks noChangeArrowheads="1"/>
              </p:cNvSpPr>
              <p:nvPr/>
            </p:nvSpPr>
            <p:spPr bwMode="auto">
              <a:xfrm>
                <a:off x="6497547" y="1076885"/>
                <a:ext cx="687054" cy="195461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spc="-5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검사결과통계및제출</a:t>
                </a:r>
                <a:endParaRPr lang="ko-KR" altLang="en-US" sz="700" spc="-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  <p:sp>
            <p:nvSpPr>
              <p:cNvPr id="18" name="Rectangle 113"/>
              <p:cNvSpPr>
                <a:spLocks noChangeArrowheads="1"/>
              </p:cNvSpPr>
              <p:nvPr/>
            </p:nvSpPr>
            <p:spPr bwMode="auto">
              <a:xfrm>
                <a:off x="6497545" y="907606"/>
                <a:ext cx="687056" cy="169279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spc="-5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spc="-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grpSp>
          <p:nvGrpSpPr>
            <p:cNvPr id="21" name="그룹 20"/>
            <p:cNvGrpSpPr/>
            <p:nvPr/>
          </p:nvGrpSpPr>
          <p:grpSpPr>
            <a:xfrm>
              <a:off x="4079993" y="907606"/>
              <a:ext cx="567815" cy="364740"/>
              <a:chOff x="4984309" y="907606"/>
              <a:chExt cx="662776" cy="364740"/>
            </a:xfrm>
          </p:grpSpPr>
          <p:sp>
            <p:nvSpPr>
              <p:cNvPr id="22" name="Rectangle 113"/>
              <p:cNvSpPr>
                <a:spLocks noChangeArrowheads="1"/>
              </p:cNvSpPr>
              <p:nvPr/>
            </p:nvSpPr>
            <p:spPr bwMode="auto">
              <a:xfrm>
                <a:off x="4984311" y="1076885"/>
                <a:ext cx="662774" cy="195461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spc="-100" dirty="0">
                    <a:solidFill>
                      <a:srgbClr val="000000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반별검사결과관리</a:t>
                </a:r>
              </a:p>
            </p:txBody>
          </p:sp>
          <p:sp>
            <p:nvSpPr>
              <p:cNvPr id="23" name="Rectangle 113"/>
              <p:cNvSpPr>
                <a:spLocks noChangeArrowheads="1"/>
              </p:cNvSpPr>
              <p:nvPr/>
            </p:nvSpPr>
            <p:spPr bwMode="auto">
              <a:xfrm>
                <a:off x="4984309" y="907606"/>
                <a:ext cx="662776" cy="169279"/>
              </a:xfrm>
              <a:prstGeom prst="rect">
                <a:avLst/>
              </a:prstGeom>
              <a:solidFill>
                <a:srgbClr val="006600"/>
              </a:solidFill>
              <a:ln>
                <a:solidFill>
                  <a:srgbClr val="006600"/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b="1" spc="-100" dirty="0" err="1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b="1" spc="-100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b="1" spc="-100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</a:t>
                </a:r>
                <a:r>
                  <a:rPr lang="en-US" altLang="ko-KR" sz="800" b="1" spc="-100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b="1" spc="-100" dirty="0">
                  <a:solidFill>
                    <a:schemeClr val="bg1"/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cxnSp>
          <p:nvCxnSpPr>
            <p:cNvPr id="26" name="직선 화살표 연결선 25"/>
            <p:cNvCxnSpPr/>
            <p:nvPr/>
          </p:nvCxnSpPr>
          <p:spPr>
            <a:xfrm>
              <a:off x="7908866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0" name="그룹 29"/>
            <p:cNvGrpSpPr/>
            <p:nvPr/>
          </p:nvGrpSpPr>
          <p:grpSpPr>
            <a:xfrm>
              <a:off x="7145810" y="907605"/>
              <a:ext cx="800684" cy="364740"/>
              <a:chOff x="8096684" y="907605"/>
              <a:chExt cx="687056" cy="364740"/>
            </a:xfrm>
          </p:grpSpPr>
          <p:sp>
            <p:nvSpPr>
              <p:cNvPr id="15" name="Rectangle 113"/>
              <p:cNvSpPr>
                <a:spLocks noChangeArrowheads="1"/>
              </p:cNvSpPr>
              <p:nvPr/>
            </p:nvSpPr>
            <p:spPr bwMode="auto">
              <a:xfrm>
                <a:off x="8096685" y="1076883"/>
                <a:ext cx="68705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ko-KR" altLang="en-US" sz="7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학교급별검사결과통계</a:t>
                </a:r>
                <a:endParaRPr lang="ko-KR" altLang="en-US" sz="7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  <p:sp>
            <p:nvSpPr>
              <p:cNvPr id="16" name="Rectangle 113"/>
              <p:cNvSpPr>
                <a:spLocks noChangeArrowheads="1"/>
              </p:cNvSpPr>
              <p:nvPr/>
            </p:nvSpPr>
            <p:spPr bwMode="auto">
              <a:xfrm>
                <a:off x="8096684" y="907605"/>
                <a:ext cx="687056" cy="16927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ctr"/>
                <a:r>
                  <a:rPr lang="ko-KR" altLang="en-US" sz="800" kern="600" spc="-100" dirty="0" err="1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지원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r>
                  <a:rPr lang="ko-KR" altLang="en-US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청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kern="600" spc="-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grpSp>
          <p:nvGrpSpPr>
            <p:cNvPr id="29" name="그룹 28"/>
            <p:cNvGrpSpPr/>
            <p:nvPr/>
          </p:nvGrpSpPr>
          <p:grpSpPr>
            <a:xfrm>
              <a:off x="6233548" y="907607"/>
              <a:ext cx="800684" cy="364740"/>
              <a:chOff x="7298520" y="907607"/>
              <a:chExt cx="687056" cy="364740"/>
            </a:xfrm>
          </p:grpSpPr>
          <p:sp>
            <p:nvSpPr>
              <p:cNvPr id="19" name="Rectangle 113"/>
              <p:cNvSpPr>
                <a:spLocks noChangeArrowheads="1"/>
              </p:cNvSpPr>
              <p:nvPr/>
            </p:nvSpPr>
            <p:spPr bwMode="auto">
              <a:xfrm>
                <a:off x="7298521" y="1076885"/>
                <a:ext cx="68705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spc="-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학교별검사결과마감현황</a:t>
                </a:r>
              </a:p>
            </p:txBody>
          </p:sp>
          <p:sp>
            <p:nvSpPr>
              <p:cNvPr id="20" name="Rectangle 113"/>
              <p:cNvSpPr>
                <a:spLocks noChangeArrowheads="1"/>
              </p:cNvSpPr>
              <p:nvPr/>
            </p:nvSpPr>
            <p:spPr bwMode="auto">
              <a:xfrm>
                <a:off x="7298520" y="907607"/>
                <a:ext cx="687056" cy="16927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kern="600" spc="-100" dirty="0" err="1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지원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r>
                  <a:rPr lang="ko-KR" altLang="en-US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청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kern="600" spc="-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grpSp>
          <p:nvGrpSpPr>
            <p:cNvPr id="34" name="그룹 33"/>
            <p:cNvGrpSpPr/>
            <p:nvPr/>
          </p:nvGrpSpPr>
          <p:grpSpPr>
            <a:xfrm>
              <a:off x="8793581" y="907605"/>
              <a:ext cx="632286" cy="364740"/>
              <a:chOff x="8885570" y="907605"/>
              <a:chExt cx="687057" cy="364740"/>
            </a:xfrm>
          </p:grpSpPr>
          <p:sp>
            <p:nvSpPr>
              <p:cNvPr id="35" name="Rectangle 113"/>
              <p:cNvSpPr>
                <a:spLocks noChangeArrowheads="1"/>
              </p:cNvSpPr>
              <p:nvPr/>
            </p:nvSpPr>
            <p:spPr bwMode="auto">
              <a:xfrm>
                <a:off x="8885572" y="1076883"/>
                <a:ext cx="68705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ko-KR" altLang="en-US" sz="7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검사결과통계표</a:t>
                </a:r>
              </a:p>
            </p:txBody>
          </p:sp>
          <p:sp>
            <p:nvSpPr>
              <p:cNvPr id="36" name="Rectangle 113"/>
              <p:cNvSpPr>
                <a:spLocks noChangeArrowheads="1"/>
              </p:cNvSpPr>
              <p:nvPr/>
            </p:nvSpPr>
            <p:spPr bwMode="auto">
              <a:xfrm>
                <a:off x="8885570" y="907605"/>
                <a:ext cx="687056" cy="16927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ko-KR" altLang="en-US" sz="800" spc="-5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교육부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spc="-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cxnSp>
          <p:nvCxnSpPr>
            <p:cNvPr id="37" name="직선 화살표 연결선 36"/>
            <p:cNvCxnSpPr/>
            <p:nvPr/>
          </p:nvCxnSpPr>
          <p:spPr>
            <a:xfrm>
              <a:off x="8649838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1" name="그룹 30"/>
            <p:cNvGrpSpPr/>
            <p:nvPr/>
          </p:nvGrpSpPr>
          <p:grpSpPr>
            <a:xfrm>
              <a:off x="8052609" y="907605"/>
              <a:ext cx="632286" cy="364740"/>
              <a:chOff x="8885570" y="907605"/>
              <a:chExt cx="687057" cy="364740"/>
            </a:xfrm>
          </p:grpSpPr>
          <p:sp>
            <p:nvSpPr>
              <p:cNvPr id="24" name="Rectangle 113"/>
              <p:cNvSpPr>
                <a:spLocks noChangeArrowheads="1"/>
              </p:cNvSpPr>
              <p:nvPr/>
            </p:nvSpPr>
            <p:spPr bwMode="auto">
              <a:xfrm>
                <a:off x="8885572" y="1076883"/>
                <a:ext cx="68705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ko-KR" altLang="en-US" sz="7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검사결과마감처리</a:t>
                </a:r>
              </a:p>
            </p:txBody>
          </p:sp>
          <p:sp>
            <p:nvSpPr>
              <p:cNvPr id="25" name="Rectangle 113"/>
              <p:cNvSpPr>
                <a:spLocks noChangeArrowheads="1"/>
              </p:cNvSpPr>
              <p:nvPr/>
            </p:nvSpPr>
            <p:spPr bwMode="auto">
              <a:xfrm>
                <a:off x="8885570" y="907605"/>
                <a:ext cx="687056" cy="16927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ko-KR" altLang="en-US" sz="800" spc="-5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교육청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spc="-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</p:grpSp>
      <p:sp>
        <p:nvSpPr>
          <p:cNvPr id="41" name="직사각형 40"/>
          <p:cNvSpPr/>
          <p:nvPr/>
        </p:nvSpPr>
        <p:spPr>
          <a:xfrm>
            <a:off x="4449272" y="2808732"/>
            <a:ext cx="602335" cy="187253"/>
          </a:xfrm>
          <a:prstGeom prst="rect">
            <a:avLst/>
          </a:prstGeom>
          <a:noFill/>
          <a:ln w="25400">
            <a:solidFill>
              <a:srgbClr val="FD531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4" name="타원 43"/>
          <p:cNvSpPr/>
          <p:nvPr/>
        </p:nvSpPr>
        <p:spPr>
          <a:xfrm>
            <a:off x="4357832" y="2673007"/>
            <a:ext cx="182880" cy="182880"/>
          </a:xfrm>
          <a:prstGeom prst="ellipse">
            <a:avLst/>
          </a:prstGeom>
          <a:solidFill>
            <a:srgbClr val="FD5312"/>
          </a:solidFill>
          <a:ln w="25400">
            <a:solidFill>
              <a:srgbClr val="FD531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6000" rIns="0" bIns="36000" rtlCol="0" anchor="ctr"/>
          <a:lstStyle/>
          <a:p>
            <a:r>
              <a:rPr lang="en-US" altLang="ko-KR" sz="1000" b="1" spc="-100" dirty="0">
                <a:latin typeface="+mn-ea"/>
              </a:rPr>
              <a:t>14</a:t>
            </a:r>
            <a:endParaRPr lang="ko-KR" altLang="en-US" sz="1000" b="1" spc="-100" dirty="0">
              <a:latin typeface="+mn-ea"/>
            </a:endParaRPr>
          </a:p>
        </p:txBody>
      </p:sp>
      <p:pic>
        <p:nvPicPr>
          <p:cNvPr id="32" name="그림 3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4522" y="3003344"/>
            <a:ext cx="6257738" cy="3360147"/>
          </a:xfrm>
          <a:prstGeom prst="rect">
            <a:avLst/>
          </a:prstGeom>
        </p:spPr>
      </p:pic>
      <p:sp>
        <p:nvSpPr>
          <p:cNvPr id="50" name="직사각형 49"/>
          <p:cNvSpPr/>
          <p:nvPr/>
        </p:nvSpPr>
        <p:spPr>
          <a:xfrm>
            <a:off x="4223391" y="3707413"/>
            <a:ext cx="344005" cy="140866"/>
          </a:xfrm>
          <a:prstGeom prst="rect">
            <a:avLst/>
          </a:prstGeom>
          <a:noFill/>
          <a:ln w="25400">
            <a:solidFill>
              <a:srgbClr val="FD531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1" name="직사각형 50"/>
          <p:cNvSpPr/>
          <p:nvPr/>
        </p:nvSpPr>
        <p:spPr>
          <a:xfrm>
            <a:off x="6899868" y="3716643"/>
            <a:ext cx="344005" cy="140866"/>
          </a:xfrm>
          <a:prstGeom prst="rect">
            <a:avLst/>
          </a:prstGeom>
          <a:noFill/>
          <a:ln w="25400">
            <a:solidFill>
              <a:srgbClr val="FD531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54" name="꺾인 연결선 53"/>
          <p:cNvCxnSpPr>
            <a:cxnSpLocks/>
            <a:stCxn id="50" idx="2"/>
          </p:cNvCxnSpPr>
          <p:nvPr/>
        </p:nvCxnSpPr>
        <p:spPr>
          <a:xfrm rot="5400000">
            <a:off x="3596579" y="4287170"/>
            <a:ext cx="1237706" cy="359925"/>
          </a:xfrm>
          <a:prstGeom prst="bentConnector2">
            <a:avLst/>
          </a:prstGeom>
          <a:ln w="25400">
            <a:solidFill>
              <a:srgbClr val="FD531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꺾인 연결선 55"/>
          <p:cNvCxnSpPr>
            <a:cxnSpLocks/>
            <a:stCxn id="51" idx="2"/>
          </p:cNvCxnSpPr>
          <p:nvPr/>
        </p:nvCxnSpPr>
        <p:spPr>
          <a:xfrm rot="5400000">
            <a:off x="6375922" y="4411522"/>
            <a:ext cx="1249963" cy="141936"/>
          </a:xfrm>
          <a:prstGeom prst="bentConnector2">
            <a:avLst/>
          </a:prstGeom>
          <a:ln w="25400">
            <a:solidFill>
              <a:srgbClr val="FD531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9" name="그림 3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85728" y="3986306"/>
            <a:ext cx="2325471" cy="2186480"/>
          </a:xfrm>
          <a:prstGeom prst="rect">
            <a:avLst/>
          </a:prstGeom>
        </p:spPr>
      </p:pic>
      <p:pic>
        <p:nvPicPr>
          <p:cNvPr id="52" name="그림 51">
            <a:extLst>
              <a:ext uri="{FF2B5EF4-FFF2-40B4-BE49-F238E27FC236}">
                <a16:creationId xmlns:a16="http://schemas.microsoft.com/office/drawing/2014/main" xmlns="" id="{E4B92306-49D3-9B4E-B33C-1037587AC78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00119" y="4002826"/>
            <a:ext cx="2314299" cy="2169960"/>
          </a:xfrm>
          <a:prstGeom prst="rect">
            <a:avLst/>
          </a:prstGeom>
          <a:ln w="6350">
            <a:solidFill>
              <a:schemeClr val="tx1"/>
            </a:solidFill>
          </a:ln>
        </p:spPr>
      </p:pic>
      <p:pic>
        <p:nvPicPr>
          <p:cNvPr id="40" name="그림 3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644819" y="4272087"/>
            <a:ext cx="2194420" cy="1726074"/>
          </a:xfrm>
          <a:prstGeom prst="rect">
            <a:avLst/>
          </a:prstGeom>
        </p:spPr>
      </p:pic>
      <p:sp>
        <p:nvSpPr>
          <p:cNvPr id="46" name="직사각형 45">
            <a:extLst>
              <a:ext uri="{FF2B5EF4-FFF2-40B4-BE49-F238E27FC236}">
                <a16:creationId xmlns:a16="http://schemas.microsoft.com/office/drawing/2014/main" xmlns="" id="{7E13B21E-D9E5-4BE6-AB9C-ADCDEF6AE8BD}"/>
              </a:ext>
            </a:extLst>
          </p:cNvPr>
          <p:cNvSpPr/>
          <p:nvPr/>
        </p:nvSpPr>
        <p:spPr>
          <a:xfrm>
            <a:off x="320392" y="6495436"/>
            <a:ext cx="8999978" cy="203133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80000" indent="-180000">
              <a:lnSpc>
                <a:spcPct val="120000"/>
              </a:lnSpc>
            </a:pPr>
            <a:r>
              <a:rPr lang="ko-KR" altLang="en-US" sz="1100" b="1" dirty="0" smtClean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⑭ 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[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재학생외검사결과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] 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버튼 클릭 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→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당해년도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정서행동특성검사 이후 학적이 변경된 학생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(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유예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, 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면제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, 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제적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, 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자퇴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, 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퇴학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, 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유학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, 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휴학 등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)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에 대한 검사결과를 조회함</a:t>
            </a:r>
            <a:endParaRPr lang="en-US" altLang="ko-KR" sz="1100" b="1" dirty="0">
              <a:ln>
                <a:solidFill>
                  <a:schemeClr val="tx1">
                    <a:lumMod val="85000"/>
                    <a:lumOff val="15000"/>
                    <a:alpha val="0"/>
                  </a:schemeClr>
                </a:solidFill>
              </a:ln>
              <a:solidFill>
                <a:srgbClr val="FD5312"/>
              </a:solidFill>
              <a:latin typeface="나눔바른고딕" panose="020B0600000101010101" charset="-127"/>
              <a:ea typeface="나눔바른고딕" panose="020B0600000101010101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520369530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TextBox 4">
            <a:extLst>
              <a:ext uri="{FF2B5EF4-FFF2-40B4-BE49-F238E27FC236}">
                <a16:creationId xmlns:a16="http://schemas.microsoft.com/office/drawing/2014/main" xmlns="" id="{B2A2134E-34A5-422C-8D66-092F6558A4F0}"/>
              </a:ext>
            </a:extLst>
          </p:cNvPr>
          <p:cNvSpPr txBox="1"/>
          <p:nvPr/>
        </p:nvSpPr>
        <p:spPr>
          <a:xfrm>
            <a:off x="96327" y="39171"/>
            <a:ext cx="51569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000" b="1" spc="-7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학교 주요 업무처리 방법</a:t>
            </a:r>
          </a:p>
        </p:txBody>
      </p:sp>
      <p:sp>
        <p:nvSpPr>
          <p:cNvPr id="14" name="모서리가 둥근 직사각형 13">
            <a:extLst>
              <a:ext uri="{FF2B5EF4-FFF2-40B4-BE49-F238E27FC236}">
                <a16:creationId xmlns:a16="http://schemas.microsoft.com/office/drawing/2014/main" xmlns="" id="{A48839FD-54EA-214C-BE98-4BDD2DF3094C}"/>
              </a:ext>
            </a:extLst>
          </p:cNvPr>
          <p:cNvSpPr/>
          <p:nvPr/>
        </p:nvSpPr>
        <p:spPr>
          <a:xfrm>
            <a:off x="163006" y="802346"/>
            <a:ext cx="3642849" cy="669007"/>
          </a:xfrm>
          <a:prstGeom prst="roundRect">
            <a:avLst>
              <a:gd name="adj" fmla="val 50000"/>
            </a:avLst>
          </a:prstGeom>
          <a:solidFill>
            <a:srgbClr val="E2F0D9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4. </a:t>
            </a:r>
            <a:r>
              <a:rPr lang="ko-KR" altLang="en-US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학교 </a:t>
            </a:r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– </a:t>
            </a:r>
            <a:r>
              <a:rPr lang="ko-KR" altLang="en-US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검사결과관리</a:t>
            </a:r>
            <a:endParaRPr lang="en-US" altLang="ko-KR" sz="1600" b="1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66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r>
              <a:rPr lang="en-US" altLang="ko-KR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4.2. </a:t>
            </a:r>
            <a:r>
              <a:rPr lang="ko-KR" altLang="en-US" b="1" dirty="0" err="1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검사지출력현황조회</a:t>
            </a:r>
            <a:endParaRPr lang="ko-KR" altLang="en-US" b="1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66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0162" y="1780858"/>
            <a:ext cx="9273418" cy="3960000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</p:pic>
      <p:sp>
        <p:nvSpPr>
          <p:cNvPr id="5" name="직사각형 4">
            <a:extLst>
              <a:ext uri="{FF2B5EF4-FFF2-40B4-BE49-F238E27FC236}">
                <a16:creationId xmlns:a16="http://schemas.microsoft.com/office/drawing/2014/main" xmlns="" id="{CD8B4B37-D35B-F6D7-7499-D238AB9537EC}"/>
              </a:ext>
            </a:extLst>
          </p:cNvPr>
          <p:cNvSpPr/>
          <p:nvPr/>
        </p:nvSpPr>
        <p:spPr>
          <a:xfrm>
            <a:off x="1568583" y="2812930"/>
            <a:ext cx="8024997" cy="1089599"/>
          </a:xfrm>
          <a:prstGeom prst="rect">
            <a:avLst/>
          </a:prstGeom>
          <a:noFill/>
          <a:ln w="25400">
            <a:solidFill>
              <a:srgbClr val="FD531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직사각형 6">
            <a:extLst>
              <a:ext uri="{FF2B5EF4-FFF2-40B4-BE49-F238E27FC236}">
                <a16:creationId xmlns:a16="http://schemas.microsoft.com/office/drawing/2014/main" xmlns="" id="{7E13B21E-D9E5-4BE6-AB9C-ADCDEF6AE8BD}"/>
              </a:ext>
            </a:extLst>
          </p:cNvPr>
          <p:cNvSpPr/>
          <p:nvPr/>
        </p:nvSpPr>
        <p:spPr>
          <a:xfrm>
            <a:off x="315595" y="5847230"/>
            <a:ext cx="6443406" cy="203133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000">
              <a:lnSpc>
                <a:spcPct val="120000"/>
              </a:lnSpc>
            </a:pP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① 전체 대상자에 대해 검사지출력현황을 조회함</a:t>
            </a:r>
            <a:endParaRPr lang="en-US" altLang="ko-KR" sz="1100" b="1" dirty="0">
              <a:ln>
                <a:solidFill>
                  <a:schemeClr val="tx1">
                    <a:lumMod val="85000"/>
                    <a:lumOff val="15000"/>
                    <a:alpha val="0"/>
                  </a:schemeClr>
                </a:solidFill>
              </a:ln>
              <a:solidFill>
                <a:srgbClr val="FD5312"/>
              </a:solidFill>
              <a:latin typeface="나눔바른고딕" panose="020B0600000101010101" charset="-127"/>
              <a:ea typeface="나눔바른고딕" panose="020B0600000101010101" charset="-127"/>
            </a:endParaRPr>
          </a:p>
        </p:txBody>
      </p:sp>
      <p:sp>
        <p:nvSpPr>
          <p:cNvPr id="8" name="타원 7"/>
          <p:cNvSpPr/>
          <p:nvPr/>
        </p:nvSpPr>
        <p:spPr>
          <a:xfrm>
            <a:off x="1477143" y="2721490"/>
            <a:ext cx="182880" cy="182880"/>
          </a:xfrm>
          <a:prstGeom prst="ellipse">
            <a:avLst/>
          </a:prstGeom>
          <a:solidFill>
            <a:srgbClr val="FD5312"/>
          </a:solidFill>
          <a:ln w="25400">
            <a:solidFill>
              <a:srgbClr val="FD531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b="1" dirty="0">
                <a:latin typeface="+mn-ea"/>
              </a:rPr>
              <a:t>1</a:t>
            </a:r>
            <a:endParaRPr lang="ko-KR" altLang="en-US" sz="1100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17851684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5595" y="1778751"/>
            <a:ext cx="9273418" cy="3960000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</p:pic>
      <p:sp>
        <p:nvSpPr>
          <p:cNvPr id="93" name="TextBox 4">
            <a:extLst>
              <a:ext uri="{FF2B5EF4-FFF2-40B4-BE49-F238E27FC236}">
                <a16:creationId xmlns:a16="http://schemas.microsoft.com/office/drawing/2014/main" xmlns="" id="{B2A2134E-34A5-422C-8D66-092F6558A4F0}"/>
              </a:ext>
            </a:extLst>
          </p:cNvPr>
          <p:cNvSpPr txBox="1"/>
          <p:nvPr/>
        </p:nvSpPr>
        <p:spPr>
          <a:xfrm>
            <a:off x="96327" y="39171"/>
            <a:ext cx="51569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000" b="1" spc="-7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학교 주요 업무처리 방법</a:t>
            </a:r>
          </a:p>
        </p:txBody>
      </p:sp>
      <p:sp>
        <p:nvSpPr>
          <p:cNvPr id="14" name="모서리가 둥근 직사각형 13">
            <a:extLst>
              <a:ext uri="{FF2B5EF4-FFF2-40B4-BE49-F238E27FC236}">
                <a16:creationId xmlns:a16="http://schemas.microsoft.com/office/drawing/2014/main" xmlns="" id="{A48839FD-54EA-214C-BE98-4BDD2DF3094C}"/>
              </a:ext>
            </a:extLst>
          </p:cNvPr>
          <p:cNvSpPr/>
          <p:nvPr/>
        </p:nvSpPr>
        <p:spPr>
          <a:xfrm>
            <a:off x="163006" y="802346"/>
            <a:ext cx="3642849" cy="669007"/>
          </a:xfrm>
          <a:prstGeom prst="roundRect">
            <a:avLst>
              <a:gd name="adj" fmla="val 50000"/>
            </a:avLst>
          </a:prstGeom>
          <a:solidFill>
            <a:srgbClr val="E2F0D9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4. </a:t>
            </a:r>
            <a:r>
              <a:rPr lang="ko-KR" altLang="en-US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학교 </a:t>
            </a:r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– </a:t>
            </a:r>
            <a:r>
              <a:rPr lang="ko-KR" altLang="en-US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검사결과관리</a:t>
            </a:r>
            <a:endParaRPr lang="en-US" altLang="ko-KR" sz="1600" b="1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66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r>
              <a:rPr lang="en-US" altLang="ko-KR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4.3. </a:t>
            </a:r>
            <a:r>
              <a:rPr lang="ko-KR" altLang="en-US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반별검사결과</a:t>
            </a:r>
            <a:r>
              <a:rPr lang="en-US" altLang="ko-KR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(1/2)</a:t>
            </a:r>
            <a:endParaRPr lang="ko-KR" altLang="en-US" b="1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66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5" name="사각형: 둥근 모서리 81">
            <a:extLst>
              <a:ext uri="{FF2B5EF4-FFF2-40B4-BE49-F238E27FC236}">
                <a16:creationId xmlns:a16="http://schemas.microsoft.com/office/drawing/2014/main" xmlns="" id="{E908EED5-9D07-442C-87CA-697451B62CB7}"/>
              </a:ext>
            </a:extLst>
          </p:cNvPr>
          <p:cNvSpPr/>
          <p:nvPr/>
        </p:nvSpPr>
        <p:spPr>
          <a:xfrm>
            <a:off x="3970021" y="802347"/>
            <a:ext cx="5662930" cy="550546"/>
          </a:xfrm>
          <a:prstGeom prst="roundRect">
            <a:avLst>
              <a:gd name="adj" fmla="val 6492"/>
            </a:avLst>
          </a:prstGeom>
          <a:solidFill>
            <a:schemeClr val="bg1"/>
          </a:solidFill>
          <a:ln w="6350">
            <a:solidFill>
              <a:schemeClr val="bg1">
                <a:lumMod val="75000"/>
              </a:schemeClr>
            </a:solidFill>
          </a:ln>
          <a:effectLst>
            <a:outerShdw blurRad="889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defTabSz="1090746" fontAlgn="ctr" latinLnBrk="0">
              <a:buClr>
                <a:srgbClr val="336699"/>
              </a:buClr>
              <a:defRPr/>
            </a:pPr>
            <a:endParaRPr kumimoji="1" lang="en-US" altLang="ko-KR" sz="200" b="1" kern="0" dirty="0">
              <a:ln w="0">
                <a:solidFill>
                  <a:srgbClr val="0B4355">
                    <a:alpha val="5000"/>
                  </a:srgbClr>
                </a:solidFill>
              </a:ln>
              <a:solidFill>
                <a:srgbClr val="C00000"/>
              </a:solidFill>
              <a:latin typeface="나눔바른고딕" panose="020B0600000101010101" charset="-127"/>
              <a:ea typeface="나눔바른고딕" panose="020B0600000101010101" charset="-127"/>
              <a:sym typeface="Wingdings" pitchFamily="2" charset="2"/>
            </a:endParaRPr>
          </a:p>
        </p:txBody>
      </p:sp>
      <p:grpSp>
        <p:nvGrpSpPr>
          <p:cNvPr id="6" name="그룹 5"/>
          <p:cNvGrpSpPr/>
          <p:nvPr/>
        </p:nvGrpSpPr>
        <p:grpSpPr>
          <a:xfrm>
            <a:off x="4079992" y="907605"/>
            <a:ext cx="5451357" cy="364742"/>
            <a:chOff x="4079993" y="907605"/>
            <a:chExt cx="5345874" cy="364742"/>
          </a:xfrm>
        </p:grpSpPr>
        <p:cxnSp>
          <p:nvCxnSpPr>
            <p:cNvPr id="7" name="직선 화살표 연결선 6"/>
            <p:cNvCxnSpPr/>
            <p:nvPr/>
          </p:nvCxnSpPr>
          <p:spPr>
            <a:xfrm>
              <a:off x="4614193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직선 화살표 연결선 7"/>
            <p:cNvCxnSpPr/>
            <p:nvPr/>
          </p:nvCxnSpPr>
          <p:spPr>
            <a:xfrm>
              <a:off x="5292563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직선 화살표 연결선 8"/>
            <p:cNvCxnSpPr/>
            <p:nvPr/>
          </p:nvCxnSpPr>
          <p:spPr>
            <a:xfrm>
              <a:off x="6090136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직선 화살표 연결선 9"/>
            <p:cNvCxnSpPr/>
            <p:nvPr/>
          </p:nvCxnSpPr>
          <p:spPr>
            <a:xfrm>
              <a:off x="7002067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1" name="그룹 10"/>
            <p:cNvGrpSpPr/>
            <p:nvPr/>
          </p:nvGrpSpPr>
          <p:grpSpPr>
            <a:xfrm>
              <a:off x="4753326" y="907606"/>
              <a:ext cx="567815" cy="364740"/>
              <a:chOff x="5693299" y="907606"/>
              <a:chExt cx="687056" cy="364740"/>
            </a:xfrm>
          </p:grpSpPr>
          <p:sp>
            <p:nvSpPr>
              <p:cNvPr id="33" name="Rectangle 113"/>
              <p:cNvSpPr>
                <a:spLocks noChangeArrowheads="1"/>
              </p:cNvSpPr>
              <p:nvPr/>
            </p:nvSpPr>
            <p:spPr bwMode="auto">
              <a:xfrm>
                <a:off x="5693301" y="1076885"/>
                <a:ext cx="687054" cy="195461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spc="-50" dirty="0">
                    <a:solidFill>
                      <a:srgbClr val="000000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반별검사결과</a:t>
                </a:r>
              </a:p>
            </p:txBody>
          </p:sp>
          <p:sp>
            <p:nvSpPr>
              <p:cNvPr id="34" name="Rectangle 113"/>
              <p:cNvSpPr>
                <a:spLocks noChangeArrowheads="1"/>
              </p:cNvSpPr>
              <p:nvPr/>
            </p:nvSpPr>
            <p:spPr bwMode="auto">
              <a:xfrm>
                <a:off x="5693299" y="907606"/>
                <a:ext cx="687056" cy="169279"/>
              </a:xfrm>
              <a:prstGeom prst="rect">
                <a:avLst/>
              </a:prstGeom>
              <a:solidFill>
                <a:srgbClr val="006600"/>
              </a:solidFill>
              <a:ln>
                <a:solidFill>
                  <a:srgbClr val="006600"/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b="1" spc="-50" dirty="0" err="1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b="1" spc="-50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b="1" spc="-50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</a:t>
                </a:r>
                <a:r>
                  <a:rPr lang="en-US" altLang="ko-KR" sz="800" b="1" spc="-50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b="1" spc="-50" dirty="0">
                  <a:solidFill>
                    <a:schemeClr val="bg1"/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grpSp>
          <p:nvGrpSpPr>
            <p:cNvPr id="12" name="그룹 11"/>
            <p:cNvGrpSpPr/>
            <p:nvPr/>
          </p:nvGrpSpPr>
          <p:grpSpPr>
            <a:xfrm>
              <a:off x="5434914" y="907606"/>
              <a:ext cx="687056" cy="364740"/>
              <a:chOff x="6497545" y="907606"/>
              <a:chExt cx="687056" cy="364740"/>
            </a:xfrm>
          </p:grpSpPr>
          <p:sp>
            <p:nvSpPr>
              <p:cNvPr id="31" name="Rectangle 113"/>
              <p:cNvSpPr>
                <a:spLocks noChangeArrowheads="1"/>
              </p:cNvSpPr>
              <p:nvPr/>
            </p:nvSpPr>
            <p:spPr bwMode="auto">
              <a:xfrm>
                <a:off x="6497547" y="1076885"/>
                <a:ext cx="687054" cy="195461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spc="-5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검사결과통계및제출</a:t>
                </a:r>
                <a:endParaRPr lang="ko-KR" altLang="en-US" sz="700" spc="-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  <p:sp>
            <p:nvSpPr>
              <p:cNvPr id="32" name="Rectangle 113"/>
              <p:cNvSpPr>
                <a:spLocks noChangeArrowheads="1"/>
              </p:cNvSpPr>
              <p:nvPr/>
            </p:nvSpPr>
            <p:spPr bwMode="auto">
              <a:xfrm>
                <a:off x="6497545" y="907606"/>
                <a:ext cx="687056" cy="169279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spc="-5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spc="-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grpSp>
          <p:nvGrpSpPr>
            <p:cNvPr id="13" name="그룹 12"/>
            <p:cNvGrpSpPr/>
            <p:nvPr/>
          </p:nvGrpSpPr>
          <p:grpSpPr>
            <a:xfrm>
              <a:off x="4079993" y="907606"/>
              <a:ext cx="567815" cy="364740"/>
              <a:chOff x="4984309" y="907606"/>
              <a:chExt cx="662776" cy="364740"/>
            </a:xfrm>
          </p:grpSpPr>
          <p:sp>
            <p:nvSpPr>
              <p:cNvPr id="29" name="Rectangle 113"/>
              <p:cNvSpPr>
                <a:spLocks noChangeArrowheads="1"/>
              </p:cNvSpPr>
              <p:nvPr/>
            </p:nvSpPr>
            <p:spPr bwMode="auto">
              <a:xfrm>
                <a:off x="4984311" y="1076885"/>
                <a:ext cx="662774" cy="195461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spc="-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반별검사결과관리</a:t>
                </a:r>
              </a:p>
            </p:txBody>
          </p:sp>
          <p:sp>
            <p:nvSpPr>
              <p:cNvPr id="30" name="Rectangle 113"/>
              <p:cNvSpPr>
                <a:spLocks noChangeArrowheads="1"/>
              </p:cNvSpPr>
              <p:nvPr/>
            </p:nvSpPr>
            <p:spPr bwMode="auto">
              <a:xfrm>
                <a:off x="4984309" y="907606"/>
                <a:ext cx="662776" cy="169279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spc="-5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spc="-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cxnSp>
          <p:nvCxnSpPr>
            <p:cNvPr id="15" name="직선 화살표 연결선 14"/>
            <p:cNvCxnSpPr/>
            <p:nvPr/>
          </p:nvCxnSpPr>
          <p:spPr>
            <a:xfrm>
              <a:off x="7908866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" name="그룹 15"/>
            <p:cNvGrpSpPr/>
            <p:nvPr/>
          </p:nvGrpSpPr>
          <p:grpSpPr>
            <a:xfrm>
              <a:off x="7145810" y="907605"/>
              <a:ext cx="800684" cy="364740"/>
              <a:chOff x="8096684" y="907605"/>
              <a:chExt cx="687056" cy="364740"/>
            </a:xfrm>
          </p:grpSpPr>
          <p:sp>
            <p:nvSpPr>
              <p:cNvPr id="27" name="Rectangle 113"/>
              <p:cNvSpPr>
                <a:spLocks noChangeArrowheads="1"/>
              </p:cNvSpPr>
              <p:nvPr/>
            </p:nvSpPr>
            <p:spPr bwMode="auto">
              <a:xfrm>
                <a:off x="8096685" y="1076883"/>
                <a:ext cx="68705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ko-KR" altLang="en-US" sz="7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학교급별검사결과통계</a:t>
                </a:r>
                <a:endParaRPr lang="ko-KR" altLang="en-US" sz="7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  <p:sp>
            <p:nvSpPr>
              <p:cNvPr id="28" name="Rectangle 113"/>
              <p:cNvSpPr>
                <a:spLocks noChangeArrowheads="1"/>
              </p:cNvSpPr>
              <p:nvPr/>
            </p:nvSpPr>
            <p:spPr bwMode="auto">
              <a:xfrm>
                <a:off x="8096684" y="907605"/>
                <a:ext cx="687056" cy="16927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ctr"/>
                <a:r>
                  <a:rPr lang="ko-KR" altLang="en-US" sz="800" kern="600" spc="-100" dirty="0" err="1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지원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r>
                  <a:rPr lang="ko-KR" altLang="en-US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청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kern="600" spc="-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grpSp>
          <p:nvGrpSpPr>
            <p:cNvPr id="17" name="그룹 16"/>
            <p:cNvGrpSpPr/>
            <p:nvPr/>
          </p:nvGrpSpPr>
          <p:grpSpPr>
            <a:xfrm>
              <a:off x="6233548" y="907607"/>
              <a:ext cx="800684" cy="364740"/>
              <a:chOff x="7298520" y="907607"/>
              <a:chExt cx="687056" cy="364740"/>
            </a:xfrm>
          </p:grpSpPr>
          <p:sp>
            <p:nvSpPr>
              <p:cNvPr id="25" name="Rectangle 113"/>
              <p:cNvSpPr>
                <a:spLocks noChangeArrowheads="1"/>
              </p:cNvSpPr>
              <p:nvPr/>
            </p:nvSpPr>
            <p:spPr bwMode="auto">
              <a:xfrm>
                <a:off x="7298521" y="1076885"/>
                <a:ext cx="68705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spc="-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학교별검사결과마감현황</a:t>
                </a:r>
              </a:p>
            </p:txBody>
          </p:sp>
          <p:sp>
            <p:nvSpPr>
              <p:cNvPr id="26" name="Rectangle 113"/>
              <p:cNvSpPr>
                <a:spLocks noChangeArrowheads="1"/>
              </p:cNvSpPr>
              <p:nvPr/>
            </p:nvSpPr>
            <p:spPr bwMode="auto">
              <a:xfrm>
                <a:off x="7298520" y="907607"/>
                <a:ext cx="687056" cy="16927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kern="600" spc="-100" dirty="0" err="1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지원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r>
                  <a:rPr lang="ko-KR" altLang="en-US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청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kern="600" spc="-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grpSp>
          <p:nvGrpSpPr>
            <p:cNvPr id="18" name="그룹 17"/>
            <p:cNvGrpSpPr/>
            <p:nvPr/>
          </p:nvGrpSpPr>
          <p:grpSpPr>
            <a:xfrm>
              <a:off x="8793581" y="907605"/>
              <a:ext cx="632286" cy="364740"/>
              <a:chOff x="8885570" y="907605"/>
              <a:chExt cx="687057" cy="364740"/>
            </a:xfrm>
          </p:grpSpPr>
          <p:sp>
            <p:nvSpPr>
              <p:cNvPr id="23" name="Rectangle 113"/>
              <p:cNvSpPr>
                <a:spLocks noChangeArrowheads="1"/>
              </p:cNvSpPr>
              <p:nvPr/>
            </p:nvSpPr>
            <p:spPr bwMode="auto">
              <a:xfrm>
                <a:off x="8885572" y="1076883"/>
                <a:ext cx="68705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ko-KR" altLang="en-US" sz="7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검사결과통계표</a:t>
                </a:r>
              </a:p>
            </p:txBody>
          </p:sp>
          <p:sp>
            <p:nvSpPr>
              <p:cNvPr id="24" name="Rectangle 113"/>
              <p:cNvSpPr>
                <a:spLocks noChangeArrowheads="1"/>
              </p:cNvSpPr>
              <p:nvPr/>
            </p:nvSpPr>
            <p:spPr bwMode="auto">
              <a:xfrm>
                <a:off x="8885570" y="907605"/>
                <a:ext cx="687056" cy="16927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ko-KR" altLang="en-US" sz="800" spc="-5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교육부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spc="-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cxnSp>
          <p:nvCxnSpPr>
            <p:cNvPr id="19" name="직선 화살표 연결선 18"/>
            <p:cNvCxnSpPr/>
            <p:nvPr/>
          </p:nvCxnSpPr>
          <p:spPr>
            <a:xfrm>
              <a:off x="8649838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0" name="그룹 19"/>
            <p:cNvGrpSpPr/>
            <p:nvPr/>
          </p:nvGrpSpPr>
          <p:grpSpPr>
            <a:xfrm>
              <a:off x="8052609" y="907605"/>
              <a:ext cx="632286" cy="364740"/>
              <a:chOff x="8885570" y="907605"/>
              <a:chExt cx="687057" cy="364740"/>
            </a:xfrm>
          </p:grpSpPr>
          <p:sp>
            <p:nvSpPr>
              <p:cNvPr id="21" name="Rectangle 113"/>
              <p:cNvSpPr>
                <a:spLocks noChangeArrowheads="1"/>
              </p:cNvSpPr>
              <p:nvPr/>
            </p:nvSpPr>
            <p:spPr bwMode="auto">
              <a:xfrm>
                <a:off x="8885572" y="1076883"/>
                <a:ext cx="68705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ko-KR" altLang="en-US" sz="7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검사결과마감처리</a:t>
                </a:r>
              </a:p>
            </p:txBody>
          </p:sp>
          <p:sp>
            <p:nvSpPr>
              <p:cNvPr id="22" name="Rectangle 113"/>
              <p:cNvSpPr>
                <a:spLocks noChangeArrowheads="1"/>
              </p:cNvSpPr>
              <p:nvPr/>
            </p:nvSpPr>
            <p:spPr bwMode="auto">
              <a:xfrm>
                <a:off x="8885570" y="907605"/>
                <a:ext cx="687056" cy="16927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ko-KR" altLang="en-US" sz="800" spc="-5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교육청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spc="-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</p:grpSp>
      <p:sp>
        <p:nvSpPr>
          <p:cNvPr id="35" name="직사각형 34"/>
          <p:cNvSpPr/>
          <p:nvPr/>
        </p:nvSpPr>
        <p:spPr>
          <a:xfrm>
            <a:off x="6255136" y="3121548"/>
            <a:ext cx="297396" cy="1070722"/>
          </a:xfrm>
          <a:prstGeom prst="rect">
            <a:avLst/>
          </a:prstGeom>
          <a:noFill/>
          <a:ln w="25400">
            <a:solidFill>
              <a:srgbClr val="FD531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6" name="타원 35"/>
          <p:cNvSpPr/>
          <p:nvPr/>
        </p:nvSpPr>
        <p:spPr>
          <a:xfrm>
            <a:off x="6163696" y="3032294"/>
            <a:ext cx="182880" cy="182880"/>
          </a:xfrm>
          <a:prstGeom prst="ellipse">
            <a:avLst/>
          </a:prstGeom>
          <a:solidFill>
            <a:srgbClr val="FD5312"/>
          </a:solidFill>
          <a:ln w="25400">
            <a:solidFill>
              <a:srgbClr val="FD531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b="1" dirty="0">
                <a:latin typeface="+mn-ea"/>
              </a:rPr>
              <a:t>1</a:t>
            </a:r>
            <a:endParaRPr lang="ko-KR" altLang="en-US" sz="1100" b="1" dirty="0">
              <a:latin typeface="+mn-ea"/>
            </a:endParaRPr>
          </a:p>
        </p:txBody>
      </p:sp>
      <p:sp>
        <p:nvSpPr>
          <p:cNvPr id="37" name="직사각형 36"/>
          <p:cNvSpPr/>
          <p:nvPr/>
        </p:nvSpPr>
        <p:spPr>
          <a:xfrm>
            <a:off x="9253873" y="3124088"/>
            <a:ext cx="297396" cy="1068182"/>
          </a:xfrm>
          <a:prstGeom prst="rect">
            <a:avLst/>
          </a:prstGeom>
          <a:noFill/>
          <a:ln w="25400">
            <a:solidFill>
              <a:srgbClr val="FD531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8" name="타원 37"/>
          <p:cNvSpPr/>
          <p:nvPr/>
        </p:nvSpPr>
        <p:spPr>
          <a:xfrm>
            <a:off x="9162433" y="3034834"/>
            <a:ext cx="182880" cy="182880"/>
          </a:xfrm>
          <a:prstGeom prst="ellipse">
            <a:avLst/>
          </a:prstGeom>
          <a:solidFill>
            <a:srgbClr val="FD5312"/>
          </a:solidFill>
          <a:ln w="25400">
            <a:solidFill>
              <a:srgbClr val="FD531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b="1" dirty="0">
                <a:latin typeface="+mn-ea"/>
              </a:rPr>
              <a:t>1</a:t>
            </a:r>
            <a:endParaRPr lang="ko-KR" altLang="en-US" sz="1100" b="1" dirty="0">
              <a:latin typeface="+mn-ea"/>
            </a:endParaRPr>
          </a:p>
        </p:txBody>
      </p:sp>
      <p:sp>
        <p:nvSpPr>
          <p:cNvPr id="43" name="직사각형 42"/>
          <p:cNvSpPr/>
          <p:nvPr/>
        </p:nvSpPr>
        <p:spPr>
          <a:xfrm>
            <a:off x="9340563" y="2426563"/>
            <a:ext cx="218725" cy="185252"/>
          </a:xfrm>
          <a:prstGeom prst="rect">
            <a:avLst/>
          </a:prstGeom>
          <a:noFill/>
          <a:ln w="25400">
            <a:solidFill>
              <a:srgbClr val="FD531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4" name="타원 43"/>
          <p:cNvSpPr/>
          <p:nvPr/>
        </p:nvSpPr>
        <p:spPr>
          <a:xfrm>
            <a:off x="9225668" y="2328865"/>
            <a:ext cx="182880" cy="182880"/>
          </a:xfrm>
          <a:prstGeom prst="ellipse">
            <a:avLst/>
          </a:prstGeom>
          <a:solidFill>
            <a:srgbClr val="FD5312"/>
          </a:solidFill>
          <a:ln w="25400">
            <a:solidFill>
              <a:srgbClr val="FD531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b="1" dirty="0">
                <a:latin typeface="+mn-ea"/>
              </a:rPr>
              <a:t>3</a:t>
            </a:r>
            <a:endParaRPr lang="ko-KR" altLang="en-US" sz="1100" b="1" dirty="0">
              <a:latin typeface="+mn-ea"/>
            </a:endParaRPr>
          </a:p>
        </p:txBody>
      </p:sp>
      <p:sp>
        <p:nvSpPr>
          <p:cNvPr id="45" name="직사각형 44">
            <a:extLst>
              <a:ext uri="{FF2B5EF4-FFF2-40B4-BE49-F238E27FC236}">
                <a16:creationId xmlns:a16="http://schemas.microsoft.com/office/drawing/2014/main" xmlns="" id="{7E13B21E-D9E5-4BE6-AB9C-ADCDEF6AE8BD}"/>
              </a:ext>
            </a:extLst>
          </p:cNvPr>
          <p:cNvSpPr/>
          <p:nvPr/>
        </p:nvSpPr>
        <p:spPr>
          <a:xfrm>
            <a:off x="395107" y="5828005"/>
            <a:ext cx="7735887" cy="193258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80000" indent="-180000">
              <a:lnSpc>
                <a:spcPct val="120000"/>
              </a:lnSpc>
            </a:pP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① 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학생별로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1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차검사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또는 재검사의 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[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적용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] 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버튼을 클릭하여 통계에  최종 적용할 검사결과를 선택함</a:t>
            </a:r>
            <a:endParaRPr lang="en-US" altLang="ko-KR" sz="1100" b="1" dirty="0">
              <a:ln>
                <a:solidFill>
                  <a:schemeClr val="tx1">
                    <a:lumMod val="85000"/>
                    <a:lumOff val="15000"/>
                    <a:alpha val="0"/>
                  </a:schemeClr>
                </a:solidFill>
              </a:ln>
              <a:solidFill>
                <a:srgbClr val="FD5312"/>
              </a:solidFill>
              <a:latin typeface="나눔바른고딕" panose="020B0600000101010101" charset="-127"/>
              <a:ea typeface="나눔바른고딕" panose="020B0600000101010101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38647030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B2A2134E-34A5-422C-8D66-092F6558A4F0}"/>
              </a:ext>
            </a:extLst>
          </p:cNvPr>
          <p:cNvSpPr txBox="1"/>
          <p:nvPr/>
        </p:nvSpPr>
        <p:spPr>
          <a:xfrm>
            <a:off x="96327" y="39171"/>
            <a:ext cx="51569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2000" b="1" spc="-7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2026</a:t>
            </a:r>
            <a:r>
              <a:rPr lang="ko-KR" altLang="en-US" sz="2000" b="1" spc="-7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년 학생정서</a:t>
            </a:r>
            <a:r>
              <a:rPr lang="ko-KR" altLang="en-US" sz="2000" b="1" spc="-7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맑은 고딕" panose="020B0503020000020004" pitchFamily="50" charset="-127"/>
              </a:rPr>
              <a:t>∙</a:t>
            </a:r>
            <a:r>
              <a:rPr lang="ko-KR" altLang="en-US" sz="2000" b="1" spc="-7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행동특성검사 주요 안내 사항</a:t>
            </a:r>
          </a:p>
        </p:txBody>
      </p:sp>
      <p:graphicFrame>
        <p:nvGraphicFramePr>
          <p:cNvPr id="7" name="표 6">
            <a:extLst>
              <a:ext uri="{FF2B5EF4-FFF2-40B4-BE49-F238E27FC236}">
                <a16:creationId xmlns:a16="http://schemas.microsoft.com/office/drawing/2014/main" xmlns="" id="{A481FC52-8670-4D64-AE39-E601C257DB8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0735599"/>
              </p:ext>
            </p:extLst>
          </p:nvPr>
        </p:nvGraphicFramePr>
        <p:xfrm>
          <a:off x="317498" y="1608668"/>
          <a:ext cx="9226551" cy="472361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74488">
                  <a:extLst>
                    <a:ext uri="{9D8B030D-6E8A-4147-A177-3AD203B41FA5}">
                      <a16:colId xmlns:a16="http://schemas.microsoft.com/office/drawing/2014/main" xmlns="" val="328605998"/>
                    </a:ext>
                  </a:extLst>
                </a:gridCol>
                <a:gridCol w="2155371">
                  <a:extLst>
                    <a:ext uri="{9D8B030D-6E8A-4147-A177-3AD203B41FA5}">
                      <a16:colId xmlns:a16="http://schemas.microsoft.com/office/drawing/2014/main" xmlns="" val="2909758589"/>
                    </a:ext>
                  </a:extLst>
                </a:gridCol>
                <a:gridCol w="6196692">
                  <a:extLst>
                    <a:ext uri="{9D8B030D-6E8A-4147-A177-3AD203B41FA5}">
                      <a16:colId xmlns:a16="http://schemas.microsoft.com/office/drawing/2014/main" xmlns="" val="2629544131"/>
                    </a:ext>
                  </a:extLst>
                </a:gridCol>
              </a:tblGrid>
              <a:tr h="596021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1" dirty="0">
                          <a:latin typeface="+mn-ea"/>
                          <a:ea typeface="+mn-ea"/>
                        </a:rPr>
                        <a:t>구 분</a:t>
                      </a:r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1" dirty="0">
                          <a:latin typeface="+mn-ea"/>
                          <a:ea typeface="+mn-ea"/>
                        </a:rPr>
                        <a:t>메 뉴</a:t>
                      </a:r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1" dirty="0">
                          <a:latin typeface="+mn-ea"/>
                          <a:ea typeface="+mn-ea"/>
                        </a:rPr>
                        <a:t>주요 내용</a:t>
                      </a:r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49701618"/>
                  </a:ext>
                </a:extLst>
              </a:tr>
              <a:tr h="84855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400" b="1" i="0" u="none" strike="noStrike" cap="none" spc="0" normalizeH="0" baseline="0" dirty="0">
                          <a:ln>
                            <a:noFill/>
                          </a:ln>
                          <a:solidFill>
                            <a:srgbClr val="003300"/>
                          </a:solidFill>
                          <a:effectLst/>
                          <a:latin typeface="+mn-ea"/>
                          <a:ea typeface="+mn-ea"/>
                        </a:rPr>
                        <a:t>교육청</a:t>
                      </a:r>
                      <a:endParaRPr kumimoji="0" lang="en-US" altLang="ko-KR" sz="1400" b="1" i="0" u="none" strike="noStrike" cap="none" spc="0" normalizeH="0" baseline="0" dirty="0">
                        <a:ln>
                          <a:noFill/>
                        </a:ln>
                        <a:solidFill>
                          <a:srgbClr val="0033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26000" marR="0" lvl="0" indent="-126000" algn="ctr" defTabSz="914400" rtl="0" eaLnBrk="1" fontAlgn="ctr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400" b="1" u="none" strike="noStrike" cap="none" spc="0" normalizeH="0" baseline="0" dirty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온라인검사기간설정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26000" marR="0" lvl="0" indent="-126000" algn="l" defTabSz="914400" rtl="0" eaLnBrk="1" fontAlgn="ctr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u="none" strike="noStrike" cap="none" spc="0" normalizeH="0" baseline="0" dirty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· </a:t>
                      </a:r>
                      <a:r>
                        <a:rPr kumimoji="0" lang="ko-KR" altLang="en-US" sz="1400" b="1" u="none" strike="noStrike" cap="none" spc="0" normalizeH="0" baseline="0" dirty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검사결과조회시작일</a:t>
                      </a:r>
                      <a:r>
                        <a:rPr kumimoji="0" lang="en-US" altLang="ko-KR" sz="1400" b="1" u="none" strike="noStrike" cap="none" spc="0" normalizeH="0" baseline="0" dirty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, </a:t>
                      </a:r>
                      <a:r>
                        <a:rPr kumimoji="0" lang="ko-KR" altLang="en-US" sz="1400" b="1" u="none" strike="noStrike" cap="none" spc="0" normalizeH="0" baseline="0" dirty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종료일 제외</a:t>
                      </a:r>
                      <a:endParaRPr kumimoji="0" lang="en-US" altLang="ko-KR" sz="1400" b="1" u="none" strike="noStrike" cap="none" spc="0" normalizeH="0" baseline="0" dirty="0">
                        <a:ln>
                          <a:noFill/>
                        </a:ln>
                        <a:effectLst/>
                        <a:latin typeface="+mn-ea"/>
                        <a:ea typeface="+mn-ea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607803782"/>
                  </a:ext>
                </a:extLst>
              </a:tr>
              <a:tr h="84940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400" b="1" i="0" u="none" strike="noStrike" cap="none" spc="0" normalizeH="0" baseline="0" dirty="0">
                          <a:ln>
                            <a:noFill/>
                          </a:ln>
                          <a:solidFill>
                            <a:srgbClr val="003300"/>
                          </a:solidFill>
                          <a:effectLst/>
                          <a:latin typeface="+mn-ea"/>
                          <a:ea typeface="+mn-ea"/>
                        </a:rPr>
                        <a:t>학교</a:t>
                      </a:r>
                      <a:endParaRPr kumimoji="0" lang="en-US" altLang="ko-KR" sz="1400" b="1" i="0" u="none" strike="noStrike" cap="none" spc="0" normalizeH="0" baseline="0" dirty="0">
                        <a:ln>
                          <a:noFill/>
                        </a:ln>
                        <a:solidFill>
                          <a:srgbClr val="0033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26000" marR="0" lvl="0" indent="-126000" algn="ctr" defTabSz="914400" rtl="0" eaLnBrk="1" fontAlgn="ctr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400" b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참여번호관리</a:t>
                      </a:r>
                      <a:endParaRPr kumimoji="0" lang="en-US" altLang="ko-KR" sz="1400" b="1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26000" marR="0" lvl="0" indent="-126000" algn="l" defTabSz="914400" rtl="0" eaLnBrk="1" fontAlgn="ctr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u="none" strike="noStrike" cap="none" spc="0" normalizeH="0" baseline="0" dirty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· </a:t>
                      </a:r>
                      <a:r>
                        <a:rPr kumimoji="0" lang="ko-KR" altLang="en-US" sz="1400" b="1" u="none" strike="noStrike" cap="none" spc="0" normalizeH="0" baseline="0" dirty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참여번호 </a:t>
                      </a:r>
                      <a:r>
                        <a:rPr kumimoji="0" lang="ko-KR" altLang="en-US" sz="1400" b="1" u="none" strike="noStrike" cap="none" spc="0" normalizeH="0" baseline="0" dirty="0" err="1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출력시</a:t>
                      </a:r>
                      <a:r>
                        <a:rPr kumimoji="0" lang="ko-KR" altLang="en-US" sz="1400" b="1" u="none" strike="noStrike" cap="none" spc="0" normalizeH="0" baseline="0" dirty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 엑셀 저장 </a:t>
                      </a:r>
                      <a:r>
                        <a:rPr kumimoji="0" lang="ko-KR" altLang="en-US" sz="1400" b="1" u="none" strike="noStrike" cap="none" spc="0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제외</a:t>
                      </a:r>
                      <a:endParaRPr kumimoji="0" lang="en-US" altLang="ko-KR" sz="1400" b="1" u="none" strike="noStrike" cap="none" spc="0" normalizeH="0" baseline="0" dirty="0">
                        <a:ln>
                          <a:noFill/>
                        </a:ln>
                        <a:effectLst/>
                        <a:latin typeface="+mn-ea"/>
                        <a:ea typeface="+mn-ea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655804047"/>
                  </a:ext>
                </a:extLst>
              </a:tr>
              <a:tr h="1570103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400" b="1" i="0" u="none" strike="noStrike" cap="none" spc="0" normalizeH="0" baseline="0" dirty="0">
                          <a:ln>
                            <a:noFill/>
                          </a:ln>
                          <a:solidFill>
                            <a:srgbClr val="003300"/>
                          </a:solidFill>
                          <a:effectLst/>
                          <a:latin typeface="+mn-ea"/>
                          <a:ea typeface="+mn-ea"/>
                        </a:rPr>
                        <a:t>학교</a:t>
                      </a:r>
                      <a:endParaRPr kumimoji="0" lang="en-US" altLang="ko-KR" sz="1400" b="1" i="0" u="none" strike="noStrike" cap="none" spc="0" normalizeH="0" baseline="0" dirty="0">
                        <a:ln>
                          <a:noFill/>
                        </a:ln>
                        <a:solidFill>
                          <a:srgbClr val="0033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26000" marR="0" lvl="0" indent="-126000" algn="ctr" defTabSz="914400" rtl="0" eaLnBrk="1" fontAlgn="ctr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400" b="1" u="none" strike="noStrike" cap="none" spc="0" normalizeH="0" baseline="0" dirty="0" err="1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반별검사결과관리</a:t>
                      </a:r>
                      <a:endParaRPr kumimoji="0" lang="ko-KR" altLang="en-US" sz="1400" b="1" u="none" strike="noStrike" cap="none" spc="0" normalizeH="0" baseline="0" dirty="0">
                        <a:ln>
                          <a:noFill/>
                        </a:ln>
                        <a:effectLst/>
                        <a:latin typeface="+mn-ea"/>
                        <a:ea typeface="+mn-ea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26000" marR="0" lvl="0" indent="-126000" algn="l" defTabSz="914400" rtl="0" eaLnBrk="1" fontAlgn="ctr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u="none" strike="noStrike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· </a:t>
                      </a:r>
                      <a:r>
                        <a:rPr kumimoji="0" lang="ko-KR" altLang="en-US" sz="1400" b="1" u="none" strike="noStrike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검사참여 후 </a:t>
                      </a:r>
                      <a:r>
                        <a:rPr kumimoji="0" lang="ko-KR" altLang="en-US" sz="1400" b="1" u="none" strike="noStrike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학적 변동되면 성명에 노란색으로 표시 되며</a:t>
                      </a:r>
                      <a:r>
                        <a:rPr kumimoji="0" lang="en-US" altLang="ko-KR" sz="1400" b="1" u="none" strike="noStrike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, </a:t>
                      </a:r>
                      <a:r>
                        <a:rPr kumimoji="0" lang="ko-KR" altLang="en-US" sz="1400" b="1" u="none" strike="noStrike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학적 현행화가 진행되기 전까지는 재검사 진행할 수 없도록 개선</a:t>
                      </a:r>
                      <a:endParaRPr kumimoji="0" lang="en-US" altLang="ko-KR" sz="1400" b="1" u="none" strike="noStrike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marL="126000" marR="0" lvl="0" indent="-126000" algn="l" defTabSz="914400" rtl="0" eaLnBrk="1" fontAlgn="ctr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u="none" strike="noStrike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· </a:t>
                      </a:r>
                      <a:r>
                        <a:rPr kumimoji="0" lang="ko-KR" altLang="en-US" sz="1400" b="1" u="none" strike="noStrike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학적</a:t>
                      </a:r>
                      <a:r>
                        <a:rPr kumimoji="0" lang="en-US" altLang="ko-KR" sz="1400" b="1" u="none" strike="noStrike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(</a:t>
                      </a:r>
                      <a:r>
                        <a:rPr kumimoji="0" lang="ko-KR" altLang="en-US" sz="1400" b="1" u="none" strike="noStrike" cap="none" spc="0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반정보</a:t>
                      </a:r>
                      <a:r>
                        <a:rPr kumimoji="0" lang="en-US" altLang="ko-KR" sz="1400" b="1" u="none" strike="noStrike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)</a:t>
                      </a:r>
                      <a:r>
                        <a:rPr kumimoji="0" lang="ko-KR" altLang="en-US" sz="1400" b="1" u="none" strike="noStrike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현행화 버튼에 학적 이동시 변동되는 데이터 현행화 되도록 개선</a:t>
                      </a:r>
                      <a:r>
                        <a:rPr kumimoji="0" lang="en-US" altLang="ko-KR" sz="1400" b="1" u="none" strike="noStrike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(</a:t>
                      </a:r>
                      <a:r>
                        <a:rPr kumimoji="0" lang="ko-KR" altLang="en-US" sz="1400" b="1" u="none" strike="noStrike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주소</a:t>
                      </a:r>
                      <a:r>
                        <a:rPr kumimoji="0" lang="en-US" altLang="ko-KR" sz="1400" b="1" u="none" strike="noStrike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, </a:t>
                      </a:r>
                      <a:r>
                        <a:rPr kumimoji="0" lang="ko-KR" altLang="en-US" sz="1400" b="1" u="none" strike="noStrike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검사참여정보</a:t>
                      </a:r>
                      <a:r>
                        <a:rPr kumimoji="0" lang="en-US" altLang="ko-KR" sz="1400" b="1" u="none" strike="noStrike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, </a:t>
                      </a:r>
                      <a:r>
                        <a:rPr kumimoji="0" lang="ko-KR" altLang="en-US" sz="1400" b="1" u="none" strike="noStrike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참여번호</a:t>
                      </a:r>
                      <a:r>
                        <a:rPr kumimoji="0" lang="en-US" altLang="ko-KR" sz="1400" b="1" u="none" strike="noStrike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)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146152869"/>
                  </a:ext>
                </a:extLst>
              </a:tr>
              <a:tr h="84940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400" b="1" i="0" u="none" strike="noStrike" cap="none" spc="0" normalizeH="0" baseline="0" dirty="0">
                          <a:ln>
                            <a:noFill/>
                          </a:ln>
                          <a:solidFill>
                            <a:srgbClr val="003300"/>
                          </a:solidFill>
                          <a:effectLst/>
                          <a:latin typeface="+mn-ea"/>
                          <a:ea typeface="+mn-ea"/>
                        </a:rPr>
                        <a:t>학교</a:t>
                      </a:r>
                      <a:endParaRPr kumimoji="0" lang="en-US" altLang="ko-KR" sz="1400" b="1" i="0" u="none" strike="noStrike" cap="none" spc="0" normalizeH="0" baseline="0" dirty="0">
                        <a:ln>
                          <a:noFill/>
                        </a:ln>
                        <a:solidFill>
                          <a:srgbClr val="0033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26000" marR="0" lvl="0" indent="-126000" algn="ctr" defTabSz="914400" rtl="0" eaLnBrk="1" fontAlgn="ctr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400" b="1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검사결과지통보</a:t>
                      </a:r>
                      <a:endParaRPr kumimoji="0" lang="en-US" altLang="ko-KR" sz="1400" b="1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26000" marR="0" lvl="0" indent="-126000" algn="l" defTabSz="914400" rtl="0" eaLnBrk="1" fontAlgn="ctr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u="none" strike="noStrike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· </a:t>
                      </a:r>
                      <a:r>
                        <a:rPr kumimoji="0" lang="ko-KR" altLang="en-US" sz="1400" b="1" u="none" strike="noStrike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문의처 입력 화면 내 교사의견</a:t>
                      </a:r>
                      <a:r>
                        <a:rPr kumimoji="0" lang="en-US" altLang="ko-KR" sz="1400" b="1" u="none" strike="noStrike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 </a:t>
                      </a:r>
                      <a:r>
                        <a:rPr kumimoji="0" lang="ko-KR" altLang="en-US" sz="1400" b="1" u="none" strike="noStrike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작성시</a:t>
                      </a:r>
                      <a:r>
                        <a:rPr kumimoji="0" lang="ko-KR" altLang="en-US" sz="1400" b="1" u="none" strike="noStrike" cap="none" spc="0" normalizeH="0" baseline="0" dirty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 가정통신문에서 출력되도록 개선</a:t>
                      </a:r>
                      <a:endParaRPr kumimoji="0" lang="en-US" altLang="ko-KR" sz="1400" b="1" u="none" strike="noStrike" cap="none" spc="0" normalizeH="0" baseline="0" dirty="0">
                        <a:ln>
                          <a:noFill/>
                        </a:ln>
                        <a:effectLst/>
                        <a:latin typeface="+mn-ea"/>
                        <a:ea typeface="+mn-ea"/>
                      </a:endParaRPr>
                    </a:p>
                    <a:p>
                      <a:pPr marL="126000" marR="0" lvl="0" indent="-126000" algn="l" defTabSz="914400" rtl="0" eaLnBrk="1" fontAlgn="ctr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u="none" strike="noStrike" cap="none" spc="0" normalizeH="0" baseline="0" dirty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· </a:t>
                      </a:r>
                      <a:r>
                        <a:rPr kumimoji="0" lang="ko-KR" altLang="en-US" sz="1400" b="1" u="none" strike="noStrike" cap="none" spc="0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가정통신문 발송 주소 이력 관리를 통해 </a:t>
                      </a:r>
                      <a:r>
                        <a:rPr kumimoji="0" lang="ko-KR" altLang="en-US" sz="1400" b="1" u="none" strike="noStrike" cap="none" spc="0" normalizeH="0" baseline="0" dirty="0" err="1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에듀로에서</a:t>
                      </a:r>
                      <a:r>
                        <a:rPr kumimoji="0" lang="ko-KR" altLang="en-US" sz="1400" b="1" u="none" strike="noStrike" cap="none" spc="0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 학부모가 입력한 주소를 불러올 수 있도록 </a:t>
                      </a:r>
                      <a:r>
                        <a:rPr kumimoji="0" lang="ko-KR" altLang="en-US" sz="1400" b="1" u="none" strike="noStrike" cap="none" spc="0" normalizeH="0" baseline="0" dirty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개선</a:t>
                      </a:r>
                      <a:endParaRPr kumimoji="0" lang="en-US" altLang="ko-KR" sz="1400" b="1" u="none" strike="noStrike" cap="none" spc="0" normalizeH="0" baseline="0" dirty="0">
                        <a:ln>
                          <a:noFill/>
                        </a:ln>
                        <a:effectLst/>
                        <a:latin typeface="+mn-ea"/>
                        <a:ea typeface="+mn-ea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700330344"/>
                  </a:ext>
                </a:extLst>
              </a:tr>
            </a:tbl>
          </a:graphicData>
        </a:graphic>
      </p:graphicFrame>
      <p:sp>
        <p:nvSpPr>
          <p:cNvPr id="8" name="모서리가 둥근 직사각형 7">
            <a:extLst>
              <a:ext uri="{FF2B5EF4-FFF2-40B4-BE49-F238E27FC236}">
                <a16:creationId xmlns:a16="http://schemas.microsoft.com/office/drawing/2014/main" xmlns="" id="{A48839FD-54EA-214C-BE98-4BDD2DF3094C}"/>
              </a:ext>
            </a:extLst>
          </p:cNvPr>
          <p:cNvSpPr/>
          <p:nvPr/>
        </p:nvSpPr>
        <p:spPr>
          <a:xfrm>
            <a:off x="151038" y="773606"/>
            <a:ext cx="5388708" cy="532421"/>
          </a:xfrm>
          <a:prstGeom prst="roundRect">
            <a:avLst>
              <a:gd name="adj" fmla="val 50000"/>
            </a:avLst>
          </a:prstGeom>
          <a:solidFill>
            <a:schemeClr val="accent6">
              <a:lumMod val="20000"/>
              <a:lumOff val="8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2200" b="1" spc="-1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2026</a:t>
            </a:r>
            <a:r>
              <a:rPr lang="ko-KR" altLang="en-US" sz="2200" b="1" spc="-1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년 주요 변경 사항</a:t>
            </a:r>
            <a:endParaRPr kumimoji="1" lang="x-none" altLang="en-US" sz="2200" dirty="0">
              <a:solidFill>
                <a:srgbClr val="0066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4791847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5595" y="1777268"/>
            <a:ext cx="9273418" cy="3960000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</p:pic>
      <p:sp>
        <p:nvSpPr>
          <p:cNvPr id="93" name="TextBox 4">
            <a:extLst>
              <a:ext uri="{FF2B5EF4-FFF2-40B4-BE49-F238E27FC236}">
                <a16:creationId xmlns:a16="http://schemas.microsoft.com/office/drawing/2014/main" xmlns="" id="{B2A2134E-34A5-422C-8D66-092F6558A4F0}"/>
              </a:ext>
            </a:extLst>
          </p:cNvPr>
          <p:cNvSpPr txBox="1"/>
          <p:nvPr/>
        </p:nvSpPr>
        <p:spPr>
          <a:xfrm>
            <a:off x="96327" y="39171"/>
            <a:ext cx="51569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000" b="1" spc="-7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학교 주요 업무처리 방법</a:t>
            </a:r>
          </a:p>
        </p:txBody>
      </p:sp>
      <p:sp>
        <p:nvSpPr>
          <p:cNvPr id="14" name="모서리가 둥근 직사각형 13">
            <a:extLst>
              <a:ext uri="{FF2B5EF4-FFF2-40B4-BE49-F238E27FC236}">
                <a16:creationId xmlns:a16="http://schemas.microsoft.com/office/drawing/2014/main" xmlns="" id="{A48839FD-54EA-214C-BE98-4BDD2DF3094C}"/>
              </a:ext>
            </a:extLst>
          </p:cNvPr>
          <p:cNvSpPr/>
          <p:nvPr/>
        </p:nvSpPr>
        <p:spPr>
          <a:xfrm>
            <a:off x="163006" y="802346"/>
            <a:ext cx="3642849" cy="669007"/>
          </a:xfrm>
          <a:prstGeom prst="roundRect">
            <a:avLst>
              <a:gd name="adj" fmla="val 50000"/>
            </a:avLst>
          </a:prstGeom>
          <a:solidFill>
            <a:srgbClr val="E2F0D9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4. </a:t>
            </a:r>
            <a:r>
              <a:rPr lang="ko-KR" altLang="en-US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학교 </a:t>
            </a:r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– </a:t>
            </a:r>
            <a:r>
              <a:rPr lang="ko-KR" altLang="en-US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검사결과관리</a:t>
            </a:r>
            <a:endParaRPr lang="en-US" altLang="ko-KR" sz="1600" b="1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66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r>
              <a:rPr lang="en-US" altLang="ko-KR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4.3. </a:t>
            </a:r>
            <a:r>
              <a:rPr lang="ko-KR" altLang="en-US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반별검사결과</a:t>
            </a:r>
            <a:r>
              <a:rPr lang="en-US" altLang="ko-KR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(2/2)</a:t>
            </a:r>
            <a:endParaRPr lang="ko-KR" altLang="en-US" b="1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66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5" name="사각형: 둥근 모서리 81">
            <a:extLst>
              <a:ext uri="{FF2B5EF4-FFF2-40B4-BE49-F238E27FC236}">
                <a16:creationId xmlns:a16="http://schemas.microsoft.com/office/drawing/2014/main" xmlns="" id="{E908EED5-9D07-442C-87CA-697451B62CB7}"/>
              </a:ext>
            </a:extLst>
          </p:cNvPr>
          <p:cNvSpPr/>
          <p:nvPr/>
        </p:nvSpPr>
        <p:spPr>
          <a:xfrm>
            <a:off x="3970021" y="802347"/>
            <a:ext cx="5662930" cy="550546"/>
          </a:xfrm>
          <a:prstGeom prst="roundRect">
            <a:avLst>
              <a:gd name="adj" fmla="val 6492"/>
            </a:avLst>
          </a:prstGeom>
          <a:solidFill>
            <a:schemeClr val="bg1"/>
          </a:solidFill>
          <a:ln w="6350">
            <a:solidFill>
              <a:schemeClr val="bg1">
                <a:lumMod val="75000"/>
              </a:schemeClr>
            </a:solidFill>
          </a:ln>
          <a:effectLst>
            <a:outerShdw blurRad="889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defTabSz="1090746" fontAlgn="ctr" latinLnBrk="0">
              <a:buClr>
                <a:srgbClr val="336699"/>
              </a:buClr>
              <a:defRPr/>
            </a:pPr>
            <a:endParaRPr kumimoji="1" lang="en-US" altLang="ko-KR" sz="200" b="1" kern="0" dirty="0">
              <a:ln w="0">
                <a:solidFill>
                  <a:srgbClr val="0B4355">
                    <a:alpha val="5000"/>
                  </a:srgbClr>
                </a:solidFill>
              </a:ln>
              <a:solidFill>
                <a:srgbClr val="C00000"/>
              </a:solidFill>
              <a:latin typeface="나눔바른고딕" panose="020B0600000101010101" charset="-127"/>
              <a:ea typeface="나눔바른고딕" panose="020B0600000101010101" charset="-127"/>
              <a:sym typeface="Wingdings" pitchFamily="2" charset="2"/>
            </a:endParaRPr>
          </a:p>
        </p:txBody>
      </p:sp>
      <p:grpSp>
        <p:nvGrpSpPr>
          <p:cNvPr id="6" name="그룹 5"/>
          <p:cNvGrpSpPr/>
          <p:nvPr/>
        </p:nvGrpSpPr>
        <p:grpSpPr>
          <a:xfrm>
            <a:off x="4079992" y="907605"/>
            <a:ext cx="5451357" cy="364742"/>
            <a:chOff x="4079993" y="907605"/>
            <a:chExt cx="5345874" cy="364742"/>
          </a:xfrm>
        </p:grpSpPr>
        <p:cxnSp>
          <p:nvCxnSpPr>
            <p:cNvPr id="7" name="직선 화살표 연결선 6"/>
            <p:cNvCxnSpPr/>
            <p:nvPr/>
          </p:nvCxnSpPr>
          <p:spPr>
            <a:xfrm>
              <a:off x="4614193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직선 화살표 연결선 7"/>
            <p:cNvCxnSpPr/>
            <p:nvPr/>
          </p:nvCxnSpPr>
          <p:spPr>
            <a:xfrm>
              <a:off x="5292563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직선 화살표 연결선 8"/>
            <p:cNvCxnSpPr/>
            <p:nvPr/>
          </p:nvCxnSpPr>
          <p:spPr>
            <a:xfrm>
              <a:off x="6090136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직선 화살표 연결선 9"/>
            <p:cNvCxnSpPr/>
            <p:nvPr/>
          </p:nvCxnSpPr>
          <p:spPr>
            <a:xfrm>
              <a:off x="7002067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1" name="그룹 10"/>
            <p:cNvGrpSpPr/>
            <p:nvPr/>
          </p:nvGrpSpPr>
          <p:grpSpPr>
            <a:xfrm>
              <a:off x="4753326" y="907606"/>
              <a:ext cx="567815" cy="364740"/>
              <a:chOff x="5693299" y="907606"/>
              <a:chExt cx="687056" cy="364740"/>
            </a:xfrm>
          </p:grpSpPr>
          <p:sp>
            <p:nvSpPr>
              <p:cNvPr id="33" name="Rectangle 113"/>
              <p:cNvSpPr>
                <a:spLocks noChangeArrowheads="1"/>
              </p:cNvSpPr>
              <p:nvPr/>
            </p:nvSpPr>
            <p:spPr bwMode="auto">
              <a:xfrm>
                <a:off x="5693301" y="1076885"/>
                <a:ext cx="687054" cy="195461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spc="-50" dirty="0">
                    <a:solidFill>
                      <a:srgbClr val="000000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반별검사결과</a:t>
                </a:r>
              </a:p>
            </p:txBody>
          </p:sp>
          <p:sp>
            <p:nvSpPr>
              <p:cNvPr id="34" name="Rectangle 113"/>
              <p:cNvSpPr>
                <a:spLocks noChangeArrowheads="1"/>
              </p:cNvSpPr>
              <p:nvPr/>
            </p:nvSpPr>
            <p:spPr bwMode="auto">
              <a:xfrm>
                <a:off x="5693299" y="907606"/>
                <a:ext cx="687056" cy="169279"/>
              </a:xfrm>
              <a:prstGeom prst="rect">
                <a:avLst/>
              </a:prstGeom>
              <a:solidFill>
                <a:srgbClr val="006600"/>
              </a:solidFill>
              <a:ln>
                <a:solidFill>
                  <a:srgbClr val="006600"/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b="1" spc="-50" dirty="0" err="1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b="1" spc="-50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b="1" spc="-50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</a:t>
                </a:r>
                <a:r>
                  <a:rPr lang="en-US" altLang="ko-KR" sz="800" b="1" spc="-50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b="1" spc="-50" dirty="0">
                  <a:solidFill>
                    <a:schemeClr val="bg1"/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grpSp>
          <p:nvGrpSpPr>
            <p:cNvPr id="12" name="그룹 11"/>
            <p:cNvGrpSpPr/>
            <p:nvPr/>
          </p:nvGrpSpPr>
          <p:grpSpPr>
            <a:xfrm>
              <a:off x="5434914" y="907606"/>
              <a:ext cx="687056" cy="364740"/>
              <a:chOff x="6497545" y="907606"/>
              <a:chExt cx="687056" cy="364740"/>
            </a:xfrm>
          </p:grpSpPr>
          <p:sp>
            <p:nvSpPr>
              <p:cNvPr id="31" name="Rectangle 113"/>
              <p:cNvSpPr>
                <a:spLocks noChangeArrowheads="1"/>
              </p:cNvSpPr>
              <p:nvPr/>
            </p:nvSpPr>
            <p:spPr bwMode="auto">
              <a:xfrm>
                <a:off x="6497547" y="1076885"/>
                <a:ext cx="687054" cy="195461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spc="-5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검사결과통계및제출</a:t>
                </a:r>
                <a:endParaRPr lang="ko-KR" altLang="en-US" sz="700" spc="-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  <p:sp>
            <p:nvSpPr>
              <p:cNvPr id="32" name="Rectangle 113"/>
              <p:cNvSpPr>
                <a:spLocks noChangeArrowheads="1"/>
              </p:cNvSpPr>
              <p:nvPr/>
            </p:nvSpPr>
            <p:spPr bwMode="auto">
              <a:xfrm>
                <a:off x="6497545" y="907606"/>
                <a:ext cx="687056" cy="169279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spc="-5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spc="-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grpSp>
          <p:nvGrpSpPr>
            <p:cNvPr id="13" name="그룹 12"/>
            <p:cNvGrpSpPr/>
            <p:nvPr/>
          </p:nvGrpSpPr>
          <p:grpSpPr>
            <a:xfrm>
              <a:off x="4079993" y="907606"/>
              <a:ext cx="567815" cy="364740"/>
              <a:chOff x="4984309" y="907606"/>
              <a:chExt cx="662776" cy="364740"/>
            </a:xfrm>
          </p:grpSpPr>
          <p:sp>
            <p:nvSpPr>
              <p:cNvPr id="29" name="Rectangle 113"/>
              <p:cNvSpPr>
                <a:spLocks noChangeArrowheads="1"/>
              </p:cNvSpPr>
              <p:nvPr/>
            </p:nvSpPr>
            <p:spPr bwMode="auto">
              <a:xfrm>
                <a:off x="4984311" y="1076885"/>
                <a:ext cx="662774" cy="195461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spc="-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반별검사결과관리</a:t>
                </a:r>
              </a:p>
            </p:txBody>
          </p:sp>
          <p:sp>
            <p:nvSpPr>
              <p:cNvPr id="30" name="Rectangle 113"/>
              <p:cNvSpPr>
                <a:spLocks noChangeArrowheads="1"/>
              </p:cNvSpPr>
              <p:nvPr/>
            </p:nvSpPr>
            <p:spPr bwMode="auto">
              <a:xfrm>
                <a:off x="4984309" y="907606"/>
                <a:ext cx="662776" cy="169279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spc="-5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spc="-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cxnSp>
          <p:nvCxnSpPr>
            <p:cNvPr id="15" name="직선 화살표 연결선 14"/>
            <p:cNvCxnSpPr/>
            <p:nvPr/>
          </p:nvCxnSpPr>
          <p:spPr>
            <a:xfrm>
              <a:off x="7908866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" name="그룹 15"/>
            <p:cNvGrpSpPr/>
            <p:nvPr/>
          </p:nvGrpSpPr>
          <p:grpSpPr>
            <a:xfrm>
              <a:off x="7145810" y="907605"/>
              <a:ext cx="800684" cy="364740"/>
              <a:chOff x="8096684" y="907605"/>
              <a:chExt cx="687056" cy="364740"/>
            </a:xfrm>
          </p:grpSpPr>
          <p:sp>
            <p:nvSpPr>
              <p:cNvPr id="27" name="Rectangle 113"/>
              <p:cNvSpPr>
                <a:spLocks noChangeArrowheads="1"/>
              </p:cNvSpPr>
              <p:nvPr/>
            </p:nvSpPr>
            <p:spPr bwMode="auto">
              <a:xfrm>
                <a:off x="8096685" y="1076883"/>
                <a:ext cx="68705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ko-KR" altLang="en-US" sz="7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학교급별검사결과통계</a:t>
                </a:r>
                <a:endParaRPr lang="ko-KR" altLang="en-US" sz="7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  <p:sp>
            <p:nvSpPr>
              <p:cNvPr id="28" name="Rectangle 113"/>
              <p:cNvSpPr>
                <a:spLocks noChangeArrowheads="1"/>
              </p:cNvSpPr>
              <p:nvPr/>
            </p:nvSpPr>
            <p:spPr bwMode="auto">
              <a:xfrm>
                <a:off x="8096684" y="907605"/>
                <a:ext cx="687056" cy="16927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ctr"/>
                <a:r>
                  <a:rPr lang="ko-KR" altLang="en-US" sz="800" kern="600" spc="-100" dirty="0" err="1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지원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r>
                  <a:rPr lang="ko-KR" altLang="en-US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청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kern="600" spc="-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grpSp>
          <p:nvGrpSpPr>
            <p:cNvPr id="17" name="그룹 16"/>
            <p:cNvGrpSpPr/>
            <p:nvPr/>
          </p:nvGrpSpPr>
          <p:grpSpPr>
            <a:xfrm>
              <a:off x="6233548" y="907607"/>
              <a:ext cx="800684" cy="364740"/>
              <a:chOff x="7298520" y="907607"/>
              <a:chExt cx="687056" cy="364740"/>
            </a:xfrm>
          </p:grpSpPr>
          <p:sp>
            <p:nvSpPr>
              <p:cNvPr id="25" name="Rectangle 113"/>
              <p:cNvSpPr>
                <a:spLocks noChangeArrowheads="1"/>
              </p:cNvSpPr>
              <p:nvPr/>
            </p:nvSpPr>
            <p:spPr bwMode="auto">
              <a:xfrm>
                <a:off x="7298521" y="1076885"/>
                <a:ext cx="68705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spc="-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학교별검사결과마감현황</a:t>
                </a:r>
              </a:p>
            </p:txBody>
          </p:sp>
          <p:sp>
            <p:nvSpPr>
              <p:cNvPr id="26" name="Rectangle 113"/>
              <p:cNvSpPr>
                <a:spLocks noChangeArrowheads="1"/>
              </p:cNvSpPr>
              <p:nvPr/>
            </p:nvSpPr>
            <p:spPr bwMode="auto">
              <a:xfrm>
                <a:off x="7298520" y="907607"/>
                <a:ext cx="687056" cy="16927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kern="600" spc="-100" dirty="0" err="1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지원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r>
                  <a:rPr lang="ko-KR" altLang="en-US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청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kern="600" spc="-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grpSp>
          <p:nvGrpSpPr>
            <p:cNvPr id="18" name="그룹 17"/>
            <p:cNvGrpSpPr/>
            <p:nvPr/>
          </p:nvGrpSpPr>
          <p:grpSpPr>
            <a:xfrm>
              <a:off x="8793581" y="907605"/>
              <a:ext cx="632286" cy="364740"/>
              <a:chOff x="8885570" y="907605"/>
              <a:chExt cx="687057" cy="364740"/>
            </a:xfrm>
          </p:grpSpPr>
          <p:sp>
            <p:nvSpPr>
              <p:cNvPr id="23" name="Rectangle 113"/>
              <p:cNvSpPr>
                <a:spLocks noChangeArrowheads="1"/>
              </p:cNvSpPr>
              <p:nvPr/>
            </p:nvSpPr>
            <p:spPr bwMode="auto">
              <a:xfrm>
                <a:off x="8885572" y="1076883"/>
                <a:ext cx="68705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ko-KR" altLang="en-US" sz="7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검사결과통계표</a:t>
                </a:r>
              </a:p>
            </p:txBody>
          </p:sp>
          <p:sp>
            <p:nvSpPr>
              <p:cNvPr id="24" name="Rectangle 113"/>
              <p:cNvSpPr>
                <a:spLocks noChangeArrowheads="1"/>
              </p:cNvSpPr>
              <p:nvPr/>
            </p:nvSpPr>
            <p:spPr bwMode="auto">
              <a:xfrm>
                <a:off x="8885570" y="907605"/>
                <a:ext cx="687056" cy="16927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ko-KR" altLang="en-US" sz="800" spc="-5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교육부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spc="-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cxnSp>
          <p:nvCxnSpPr>
            <p:cNvPr id="19" name="직선 화살표 연결선 18"/>
            <p:cNvCxnSpPr/>
            <p:nvPr/>
          </p:nvCxnSpPr>
          <p:spPr>
            <a:xfrm>
              <a:off x="8649838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0" name="그룹 19"/>
            <p:cNvGrpSpPr/>
            <p:nvPr/>
          </p:nvGrpSpPr>
          <p:grpSpPr>
            <a:xfrm>
              <a:off x="8052609" y="907605"/>
              <a:ext cx="632286" cy="364740"/>
              <a:chOff x="8885570" y="907605"/>
              <a:chExt cx="687057" cy="364740"/>
            </a:xfrm>
          </p:grpSpPr>
          <p:sp>
            <p:nvSpPr>
              <p:cNvPr id="21" name="Rectangle 113"/>
              <p:cNvSpPr>
                <a:spLocks noChangeArrowheads="1"/>
              </p:cNvSpPr>
              <p:nvPr/>
            </p:nvSpPr>
            <p:spPr bwMode="auto">
              <a:xfrm>
                <a:off x="8885572" y="1076883"/>
                <a:ext cx="68705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ko-KR" altLang="en-US" sz="7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검사결과마감처리</a:t>
                </a:r>
              </a:p>
            </p:txBody>
          </p:sp>
          <p:sp>
            <p:nvSpPr>
              <p:cNvPr id="22" name="Rectangle 113"/>
              <p:cNvSpPr>
                <a:spLocks noChangeArrowheads="1"/>
              </p:cNvSpPr>
              <p:nvPr/>
            </p:nvSpPr>
            <p:spPr bwMode="auto">
              <a:xfrm>
                <a:off x="8885570" y="907605"/>
                <a:ext cx="687056" cy="16927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ko-KR" altLang="en-US" sz="800" spc="-5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교육청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spc="-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</p:grpSp>
      <p:sp>
        <p:nvSpPr>
          <p:cNvPr id="39" name="직사각형 38"/>
          <p:cNvSpPr/>
          <p:nvPr/>
        </p:nvSpPr>
        <p:spPr>
          <a:xfrm>
            <a:off x="3548044" y="3121549"/>
            <a:ext cx="519573" cy="704962"/>
          </a:xfrm>
          <a:prstGeom prst="rect">
            <a:avLst/>
          </a:prstGeom>
          <a:noFill/>
          <a:ln w="25400">
            <a:solidFill>
              <a:srgbClr val="FD531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0" name="타원 39"/>
          <p:cNvSpPr/>
          <p:nvPr/>
        </p:nvSpPr>
        <p:spPr>
          <a:xfrm>
            <a:off x="3456604" y="2963713"/>
            <a:ext cx="182880" cy="182880"/>
          </a:xfrm>
          <a:prstGeom prst="ellipse">
            <a:avLst/>
          </a:prstGeom>
          <a:solidFill>
            <a:srgbClr val="FD5312"/>
          </a:solidFill>
          <a:ln w="25400">
            <a:solidFill>
              <a:srgbClr val="FD531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b="1" dirty="0">
                <a:latin typeface="+mn-ea"/>
              </a:rPr>
              <a:t>2</a:t>
            </a:r>
            <a:endParaRPr lang="ko-KR" altLang="en-US" sz="1100" b="1" dirty="0">
              <a:latin typeface="+mn-ea"/>
            </a:endParaRPr>
          </a:p>
        </p:txBody>
      </p:sp>
      <p:sp>
        <p:nvSpPr>
          <p:cNvPr id="41" name="직사각형 40"/>
          <p:cNvSpPr/>
          <p:nvPr/>
        </p:nvSpPr>
        <p:spPr>
          <a:xfrm>
            <a:off x="6540308" y="3121548"/>
            <a:ext cx="520700" cy="704963"/>
          </a:xfrm>
          <a:prstGeom prst="rect">
            <a:avLst/>
          </a:prstGeom>
          <a:noFill/>
          <a:ln w="25400">
            <a:solidFill>
              <a:srgbClr val="FD531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43" name="꺾인 연결선 42"/>
          <p:cNvCxnSpPr>
            <a:stCxn id="41" idx="2"/>
          </p:cNvCxnSpPr>
          <p:nvPr/>
        </p:nvCxnSpPr>
        <p:spPr>
          <a:xfrm rot="5400000">
            <a:off x="4781107" y="2547730"/>
            <a:ext cx="740770" cy="3298332"/>
          </a:xfrm>
          <a:prstGeom prst="bentConnector2">
            <a:avLst/>
          </a:prstGeom>
          <a:ln w="25400">
            <a:solidFill>
              <a:srgbClr val="FD531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직선 연결선 37"/>
          <p:cNvCxnSpPr>
            <a:stCxn id="39" idx="2"/>
          </p:cNvCxnSpPr>
          <p:nvPr/>
        </p:nvCxnSpPr>
        <p:spPr>
          <a:xfrm flipH="1">
            <a:off x="3805855" y="3826511"/>
            <a:ext cx="1976" cy="740770"/>
          </a:xfrm>
          <a:prstGeom prst="line">
            <a:avLst/>
          </a:prstGeom>
          <a:ln w="19050">
            <a:solidFill>
              <a:srgbClr val="FD53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직사각형 43">
            <a:extLst>
              <a:ext uri="{FF2B5EF4-FFF2-40B4-BE49-F238E27FC236}">
                <a16:creationId xmlns:a16="http://schemas.microsoft.com/office/drawing/2014/main" xmlns="" id="{7E13B21E-D9E5-4BE6-AB9C-ADCDEF6AE8BD}"/>
              </a:ext>
            </a:extLst>
          </p:cNvPr>
          <p:cNvSpPr/>
          <p:nvPr/>
        </p:nvSpPr>
        <p:spPr>
          <a:xfrm>
            <a:off x="474560" y="5876748"/>
            <a:ext cx="5653087" cy="406265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80000" indent="-180000">
              <a:lnSpc>
                <a:spcPct val="120000"/>
              </a:lnSpc>
            </a:pP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② 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판정항목의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링크를 클릭하여 검사결과에 대한 상세정보에 대해 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하위척도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결과조회를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확인함</a:t>
            </a:r>
          </a:p>
          <a:p>
            <a:pPr marL="180000" indent="-180000">
              <a:lnSpc>
                <a:spcPct val="120000"/>
              </a:lnSpc>
            </a:pP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③ 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[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마감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] 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버튼을 클릭하여 반별 검사를 마감 처리함 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(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마감버튼은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반별로 검색해야 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활성화됨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)</a:t>
            </a:r>
          </a:p>
        </p:txBody>
      </p:sp>
      <p:sp>
        <p:nvSpPr>
          <p:cNvPr id="45" name="직사각형 44"/>
          <p:cNvSpPr/>
          <p:nvPr/>
        </p:nvSpPr>
        <p:spPr>
          <a:xfrm>
            <a:off x="9340563" y="2426563"/>
            <a:ext cx="218725" cy="185252"/>
          </a:xfrm>
          <a:prstGeom prst="rect">
            <a:avLst/>
          </a:prstGeom>
          <a:noFill/>
          <a:ln w="25400">
            <a:solidFill>
              <a:srgbClr val="FD531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6" name="타원 45"/>
          <p:cNvSpPr/>
          <p:nvPr/>
        </p:nvSpPr>
        <p:spPr>
          <a:xfrm>
            <a:off x="9225668" y="2328865"/>
            <a:ext cx="182880" cy="182880"/>
          </a:xfrm>
          <a:prstGeom prst="ellipse">
            <a:avLst/>
          </a:prstGeom>
          <a:solidFill>
            <a:srgbClr val="FD5312"/>
          </a:solidFill>
          <a:ln w="25400">
            <a:solidFill>
              <a:srgbClr val="FD531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b="1" dirty="0">
                <a:latin typeface="+mn-ea"/>
              </a:rPr>
              <a:t>3</a:t>
            </a:r>
            <a:endParaRPr lang="ko-KR" altLang="en-US" sz="1100" b="1" dirty="0">
              <a:latin typeface="+mn-ea"/>
            </a:endParaRPr>
          </a:p>
        </p:txBody>
      </p:sp>
      <p:sp>
        <p:nvSpPr>
          <p:cNvPr id="47" name="타원 46"/>
          <p:cNvSpPr/>
          <p:nvPr/>
        </p:nvSpPr>
        <p:spPr>
          <a:xfrm>
            <a:off x="6472035" y="2963713"/>
            <a:ext cx="182880" cy="182880"/>
          </a:xfrm>
          <a:prstGeom prst="ellipse">
            <a:avLst/>
          </a:prstGeom>
          <a:solidFill>
            <a:srgbClr val="FD5312"/>
          </a:solidFill>
          <a:ln w="25400">
            <a:solidFill>
              <a:srgbClr val="FD531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b="1" dirty="0">
                <a:latin typeface="+mn-ea"/>
              </a:rPr>
              <a:t>2</a:t>
            </a:r>
            <a:endParaRPr lang="ko-KR" altLang="en-US" sz="1100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285249412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5082" y="1778356"/>
            <a:ext cx="9273418" cy="3960000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</p:pic>
      <p:sp>
        <p:nvSpPr>
          <p:cNvPr id="93" name="TextBox 4">
            <a:extLst>
              <a:ext uri="{FF2B5EF4-FFF2-40B4-BE49-F238E27FC236}">
                <a16:creationId xmlns:a16="http://schemas.microsoft.com/office/drawing/2014/main" xmlns="" id="{B2A2134E-34A5-422C-8D66-092F6558A4F0}"/>
              </a:ext>
            </a:extLst>
          </p:cNvPr>
          <p:cNvSpPr txBox="1"/>
          <p:nvPr/>
        </p:nvSpPr>
        <p:spPr>
          <a:xfrm>
            <a:off x="96327" y="39171"/>
            <a:ext cx="51569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000" b="1" spc="-7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학교 주요 업무처리 방법</a:t>
            </a:r>
          </a:p>
        </p:txBody>
      </p:sp>
      <p:sp>
        <p:nvSpPr>
          <p:cNvPr id="14" name="모서리가 둥근 직사각형 13">
            <a:extLst>
              <a:ext uri="{FF2B5EF4-FFF2-40B4-BE49-F238E27FC236}">
                <a16:creationId xmlns:a16="http://schemas.microsoft.com/office/drawing/2014/main" xmlns="" id="{A48839FD-54EA-214C-BE98-4BDD2DF3094C}"/>
              </a:ext>
            </a:extLst>
          </p:cNvPr>
          <p:cNvSpPr/>
          <p:nvPr/>
        </p:nvSpPr>
        <p:spPr>
          <a:xfrm>
            <a:off x="163006" y="802346"/>
            <a:ext cx="3642849" cy="669007"/>
          </a:xfrm>
          <a:prstGeom prst="roundRect">
            <a:avLst>
              <a:gd name="adj" fmla="val 50000"/>
            </a:avLst>
          </a:prstGeom>
          <a:solidFill>
            <a:srgbClr val="E2F0D9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4. </a:t>
            </a:r>
            <a:r>
              <a:rPr lang="ko-KR" altLang="en-US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학교 </a:t>
            </a:r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– </a:t>
            </a:r>
            <a:r>
              <a:rPr lang="ko-KR" altLang="en-US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검사결과관리</a:t>
            </a:r>
            <a:endParaRPr lang="en-US" altLang="ko-KR" sz="1600" b="1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66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r>
              <a:rPr lang="en-US" altLang="ko-KR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4.4. </a:t>
            </a:r>
            <a:r>
              <a:rPr lang="ko-KR" altLang="en-US" b="1" dirty="0" err="1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검사결과통계및제출</a:t>
            </a:r>
            <a:r>
              <a:rPr lang="en-US" altLang="ko-KR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(1/10)</a:t>
            </a:r>
            <a:endParaRPr lang="ko-KR" altLang="en-US" b="1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66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5" name="사각형: 둥근 모서리 81">
            <a:extLst>
              <a:ext uri="{FF2B5EF4-FFF2-40B4-BE49-F238E27FC236}">
                <a16:creationId xmlns:a16="http://schemas.microsoft.com/office/drawing/2014/main" xmlns="" id="{E908EED5-9D07-442C-87CA-697451B62CB7}"/>
              </a:ext>
            </a:extLst>
          </p:cNvPr>
          <p:cNvSpPr/>
          <p:nvPr/>
        </p:nvSpPr>
        <p:spPr>
          <a:xfrm>
            <a:off x="3970021" y="802347"/>
            <a:ext cx="5662930" cy="550546"/>
          </a:xfrm>
          <a:prstGeom prst="roundRect">
            <a:avLst>
              <a:gd name="adj" fmla="val 6492"/>
            </a:avLst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0" tIns="0" rIns="0" bIns="0" anchor="ctr"/>
          <a:lstStyle/>
          <a:p>
            <a:pPr algn="ctr"/>
            <a:endParaRPr lang="en-US" altLang="ko-KR" sz="700" spc="-50" dirty="0">
              <a:solidFill>
                <a:schemeClr val="tx1">
                  <a:lumMod val="50000"/>
                  <a:lumOff val="50000"/>
                </a:schemeClr>
              </a:solidFill>
              <a:latin typeface="나눔바른고딕" panose="020B0600000101010101" charset="-127"/>
              <a:ea typeface="나눔바른고딕" panose="020B0600000101010101" charset="-127"/>
              <a:cs typeface="돋음"/>
              <a:sym typeface="Wingdings" pitchFamily="2" charset="2"/>
            </a:endParaRPr>
          </a:p>
        </p:txBody>
      </p:sp>
      <p:grpSp>
        <p:nvGrpSpPr>
          <p:cNvPr id="6" name="그룹 5"/>
          <p:cNvGrpSpPr/>
          <p:nvPr/>
        </p:nvGrpSpPr>
        <p:grpSpPr>
          <a:xfrm>
            <a:off x="4079992" y="907605"/>
            <a:ext cx="5451357" cy="364742"/>
            <a:chOff x="4079993" y="907605"/>
            <a:chExt cx="5345874" cy="364742"/>
          </a:xfrm>
        </p:grpSpPr>
        <p:cxnSp>
          <p:nvCxnSpPr>
            <p:cNvPr id="7" name="직선 화살표 연결선 6"/>
            <p:cNvCxnSpPr/>
            <p:nvPr/>
          </p:nvCxnSpPr>
          <p:spPr>
            <a:xfrm>
              <a:off x="4614193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직선 화살표 연결선 7"/>
            <p:cNvCxnSpPr/>
            <p:nvPr/>
          </p:nvCxnSpPr>
          <p:spPr>
            <a:xfrm>
              <a:off x="5292563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직선 화살표 연결선 8"/>
            <p:cNvCxnSpPr/>
            <p:nvPr/>
          </p:nvCxnSpPr>
          <p:spPr>
            <a:xfrm>
              <a:off x="6090136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직선 화살표 연결선 9"/>
            <p:cNvCxnSpPr/>
            <p:nvPr/>
          </p:nvCxnSpPr>
          <p:spPr>
            <a:xfrm>
              <a:off x="7002067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1" name="그룹 10"/>
            <p:cNvGrpSpPr/>
            <p:nvPr/>
          </p:nvGrpSpPr>
          <p:grpSpPr>
            <a:xfrm>
              <a:off x="4753326" y="907606"/>
              <a:ext cx="567815" cy="364740"/>
              <a:chOff x="5693299" y="907606"/>
              <a:chExt cx="687056" cy="364740"/>
            </a:xfrm>
          </p:grpSpPr>
          <p:sp>
            <p:nvSpPr>
              <p:cNvPr id="33" name="Rectangle 113"/>
              <p:cNvSpPr>
                <a:spLocks noChangeArrowheads="1"/>
              </p:cNvSpPr>
              <p:nvPr/>
            </p:nvSpPr>
            <p:spPr bwMode="auto">
              <a:xfrm>
                <a:off x="5693301" y="1076885"/>
                <a:ext cx="687054" cy="195461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반별검사결과</a:t>
                </a:r>
              </a:p>
            </p:txBody>
          </p:sp>
          <p:sp>
            <p:nvSpPr>
              <p:cNvPr id="34" name="Rectangle 113"/>
              <p:cNvSpPr>
                <a:spLocks noChangeArrowheads="1"/>
              </p:cNvSpPr>
              <p:nvPr/>
            </p:nvSpPr>
            <p:spPr bwMode="auto">
              <a:xfrm>
                <a:off x="5693299" y="907606"/>
                <a:ext cx="687056" cy="169279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spc="-5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spc="-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grpSp>
          <p:nvGrpSpPr>
            <p:cNvPr id="12" name="그룹 11"/>
            <p:cNvGrpSpPr/>
            <p:nvPr/>
          </p:nvGrpSpPr>
          <p:grpSpPr>
            <a:xfrm>
              <a:off x="5434914" y="907606"/>
              <a:ext cx="687056" cy="364740"/>
              <a:chOff x="6497545" y="907606"/>
              <a:chExt cx="687056" cy="364740"/>
            </a:xfrm>
          </p:grpSpPr>
          <p:sp>
            <p:nvSpPr>
              <p:cNvPr id="31" name="Rectangle 113"/>
              <p:cNvSpPr>
                <a:spLocks noChangeArrowheads="1"/>
              </p:cNvSpPr>
              <p:nvPr/>
            </p:nvSpPr>
            <p:spPr bwMode="auto">
              <a:xfrm>
                <a:off x="6497547" y="1076885"/>
                <a:ext cx="687054" cy="195461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spc="-50" dirty="0" err="1">
                    <a:solidFill>
                      <a:schemeClr val="tx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검사결과통계및제출</a:t>
                </a:r>
                <a:endParaRPr lang="ko-KR" altLang="en-US" sz="700" spc="-50" dirty="0">
                  <a:solidFill>
                    <a:schemeClr val="tx1"/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  <p:sp>
            <p:nvSpPr>
              <p:cNvPr id="32" name="Rectangle 113"/>
              <p:cNvSpPr>
                <a:spLocks noChangeArrowheads="1"/>
              </p:cNvSpPr>
              <p:nvPr/>
            </p:nvSpPr>
            <p:spPr bwMode="auto">
              <a:xfrm>
                <a:off x="6497545" y="907606"/>
                <a:ext cx="687056" cy="169279"/>
              </a:xfrm>
              <a:prstGeom prst="rect">
                <a:avLst/>
              </a:prstGeom>
              <a:solidFill>
                <a:srgbClr val="006600"/>
              </a:solidFill>
              <a:ln>
                <a:solidFill>
                  <a:srgbClr val="006600"/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b="1" spc="-50" dirty="0" err="1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b="1" spc="-50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b="1" spc="-50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</a:t>
                </a:r>
                <a:r>
                  <a:rPr lang="en-US" altLang="ko-KR" sz="800" b="1" spc="-50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b="1" spc="-50" dirty="0">
                  <a:solidFill>
                    <a:schemeClr val="bg1"/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grpSp>
          <p:nvGrpSpPr>
            <p:cNvPr id="13" name="그룹 12"/>
            <p:cNvGrpSpPr/>
            <p:nvPr/>
          </p:nvGrpSpPr>
          <p:grpSpPr>
            <a:xfrm>
              <a:off x="4079993" y="907606"/>
              <a:ext cx="567815" cy="364740"/>
              <a:chOff x="4984309" y="907606"/>
              <a:chExt cx="662776" cy="364740"/>
            </a:xfrm>
          </p:grpSpPr>
          <p:sp>
            <p:nvSpPr>
              <p:cNvPr id="29" name="Rectangle 113"/>
              <p:cNvSpPr>
                <a:spLocks noChangeArrowheads="1"/>
              </p:cNvSpPr>
              <p:nvPr/>
            </p:nvSpPr>
            <p:spPr bwMode="auto">
              <a:xfrm>
                <a:off x="4984311" y="1076885"/>
                <a:ext cx="662774" cy="195461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spc="-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반별검사결과관리</a:t>
                </a:r>
              </a:p>
            </p:txBody>
          </p:sp>
          <p:sp>
            <p:nvSpPr>
              <p:cNvPr id="30" name="Rectangle 113"/>
              <p:cNvSpPr>
                <a:spLocks noChangeArrowheads="1"/>
              </p:cNvSpPr>
              <p:nvPr/>
            </p:nvSpPr>
            <p:spPr bwMode="auto">
              <a:xfrm>
                <a:off x="4984309" y="907606"/>
                <a:ext cx="662776" cy="169279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spc="-5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spc="-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cxnSp>
          <p:nvCxnSpPr>
            <p:cNvPr id="15" name="직선 화살표 연결선 14"/>
            <p:cNvCxnSpPr/>
            <p:nvPr/>
          </p:nvCxnSpPr>
          <p:spPr>
            <a:xfrm>
              <a:off x="7908866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" name="그룹 15"/>
            <p:cNvGrpSpPr/>
            <p:nvPr/>
          </p:nvGrpSpPr>
          <p:grpSpPr>
            <a:xfrm>
              <a:off x="7145810" y="907605"/>
              <a:ext cx="800684" cy="364740"/>
              <a:chOff x="8096684" y="907605"/>
              <a:chExt cx="687056" cy="364740"/>
            </a:xfrm>
          </p:grpSpPr>
          <p:sp>
            <p:nvSpPr>
              <p:cNvPr id="27" name="Rectangle 113"/>
              <p:cNvSpPr>
                <a:spLocks noChangeArrowheads="1"/>
              </p:cNvSpPr>
              <p:nvPr/>
            </p:nvSpPr>
            <p:spPr bwMode="auto">
              <a:xfrm>
                <a:off x="8096685" y="1076883"/>
                <a:ext cx="68705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ko-KR" altLang="en-US" sz="7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학교급별검사결과통계</a:t>
                </a:r>
                <a:endParaRPr lang="ko-KR" altLang="en-US" sz="7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  <p:sp>
            <p:nvSpPr>
              <p:cNvPr id="28" name="Rectangle 113"/>
              <p:cNvSpPr>
                <a:spLocks noChangeArrowheads="1"/>
              </p:cNvSpPr>
              <p:nvPr/>
            </p:nvSpPr>
            <p:spPr bwMode="auto">
              <a:xfrm>
                <a:off x="8096684" y="907605"/>
                <a:ext cx="687056" cy="16927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ctr"/>
                <a:r>
                  <a:rPr lang="ko-KR" altLang="en-US" sz="800" kern="600" spc="-100" dirty="0" err="1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지원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r>
                  <a:rPr lang="ko-KR" altLang="en-US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청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kern="600" spc="-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grpSp>
          <p:nvGrpSpPr>
            <p:cNvPr id="17" name="그룹 16"/>
            <p:cNvGrpSpPr/>
            <p:nvPr/>
          </p:nvGrpSpPr>
          <p:grpSpPr>
            <a:xfrm>
              <a:off x="6233548" y="907607"/>
              <a:ext cx="800684" cy="364740"/>
              <a:chOff x="7298520" y="907607"/>
              <a:chExt cx="687056" cy="364740"/>
            </a:xfrm>
          </p:grpSpPr>
          <p:sp>
            <p:nvSpPr>
              <p:cNvPr id="25" name="Rectangle 113"/>
              <p:cNvSpPr>
                <a:spLocks noChangeArrowheads="1"/>
              </p:cNvSpPr>
              <p:nvPr/>
            </p:nvSpPr>
            <p:spPr bwMode="auto">
              <a:xfrm>
                <a:off x="7298521" y="1076885"/>
                <a:ext cx="68705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spc="-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학교별검사결과마감현황</a:t>
                </a:r>
              </a:p>
            </p:txBody>
          </p:sp>
          <p:sp>
            <p:nvSpPr>
              <p:cNvPr id="26" name="Rectangle 113"/>
              <p:cNvSpPr>
                <a:spLocks noChangeArrowheads="1"/>
              </p:cNvSpPr>
              <p:nvPr/>
            </p:nvSpPr>
            <p:spPr bwMode="auto">
              <a:xfrm>
                <a:off x="7298520" y="907607"/>
                <a:ext cx="687056" cy="16927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kern="600" spc="-100" dirty="0" err="1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지원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r>
                  <a:rPr lang="ko-KR" altLang="en-US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청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kern="600" spc="-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grpSp>
          <p:nvGrpSpPr>
            <p:cNvPr id="18" name="그룹 17"/>
            <p:cNvGrpSpPr/>
            <p:nvPr/>
          </p:nvGrpSpPr>
          <p:grpSpPr>
            <a:xfrm>
              <a:off x="8793581" y="907605"/>
              <a:ext cx="632286" cy="364740"/>
              <a:chOff x="8885570" y="907605"/>
              <a:chExt cx="687057" cy="364740"/>
            </a:xfrm>
          </p:grpSpPr>
          <p:sp>
            <p:nvSpPr>
              <p:cNvPr id="23" name="Rectangle 113"/>
              <p:cNvSpPr>
                <a:spLocks noChangeArrowheads="1"/>
              </p:cNvSpPr>
              <p:nvPr/>
            </p:nvSpPr>
            <p:spPr bwMode="auto">
              <a:xfrm>
                <a:off x="8885572" y="1076883"/>
                <a:ext cx="68705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ko-KR" altLang="en-US" sz="7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검사결과통계표</a:t>
                </a:r>
              </a:p>
            </p:txBody>
          </p:sp>
          <p:sp>
            <p:nvSpPr>
              <p:cNvPr id="24" name="Rectangle 113"/>
              <p:cNvSpPr>
                <a:spLocks noChangeArrowheads="1"/>
              </p:cNvSpPr>
              <p:nvPr/>
            </p:nvSpPr>
            <p:spPr bwMode="auto">
              <a:xfrm>
                <a:off x="8885570" y="907605"/>
                <a:ext cx="687056" cy="16927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ko-KR" altLang="en-US" sz="800" spc="-5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교육부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spc="-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cxnSp>
          <p:nvCxnSpPr>
            <p:cNvPr id="19" name="직선 화살표 연결선 18"/>
            <p:cNvCxnSpPr/>
            <p:nvPr/>
          </p:nvCxnSpPr>
          <p:spPr>
            <a:xfrm>
              <a:off x="8649838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0" name="그룹 19"/>
            <p:cNvGrpSpPr/>
            <p:nvPr/>
          </p:nvGrpSpPr>
          <p:grpSpPr>
            <a:xfrm>
              <a:off x="8052609" y="907605"/>
              <a:ext cx="632286" cy="364740"/>
              <a:chOff x="8885570" y="907605"/>
              <a:chExt cx="687057" cy="364740"/>
            </a:xfrm>
          </p:grpSpPr>
          <p:sp>
            <p:nvSpPr>
              <p:cNvPr id="21" name="Rectangle 113"/>
              <p:cNvSpPr>
                <a:spLocks noChangeArrowheads="1"/>
              </p:cNvSpPr>
              <p:nvPr/>
            </p:nvSpPr>
            <p:spPr bwMode="auto">
              <a:xfrm>
                <a:off x="8885572" y="1076883"/>
                <a:ext cx="68705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ko-KR" altLang="en-US" sz="7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검사결과마감처리</a:t>
                </a:r>
              </a:p>
            </p:txBody>
          </p:sp>
          <p:sp>
            <p:nvSpPr>
              <p:cNvPr id="22" name="Rectangle 113"/>
              <p:cNvSpPr>
                <a:spLocks noChangeArrowheads="1"/>
              </p:cNvSpPr>
              <p:nvPr/>
            </p:nvSpPr>
            <p:spPr bwMode="auto">
              <a:xfrm>
                <a:off x="8885570" y="907605"/>
                <a:ext cx="687056" cy="16927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ko-KR" altLang="en-US" sz="800" spc="-5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교육청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spc="-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</p:grpSp>
      <p:sp>
        <p:nvSpPr>
          <p:cNvPr id="49" name="직사각형 48">
            <a:extLst>
              <a:ext uri="{FF2B5EF4-FFF2-40B4-BE49-F238E27FC236}">
                <a16:creationId xmlns:a16="http://schemas.microsoft.com/office/drawing/2014/main" xmlns="" id="{7E13B21E-D9E5-4BE6-AB9C-ADCDEF6AE8BD}"/>
              </a:ext>
            </a:extLst>
          </p:cNvPr>
          <p:cNvSpPr/>
          <p:nvPr/>
        </p:nvSpPr>
        <p:spPr>
          <a:xfrm>
            <a:off x="395107" y="5853879"/>
            <a:ext cx="7735887" cy="203133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80000" indent="-180000">
              <a:lnSpc>
                <a:spcPct val="120000"/>
              </a:lnSpc>
            </a:pP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① 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[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반별마감현황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] 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버튼을 클릭하여 반별 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마감현황을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조회함</a:t>
            </a:r>
            <a:endParaRPr lang="en-US" altLang="ko-KR" sz="1100" b="1" dirty="0">
              <a:ln>
                <a:solidFill>
                  <a:schemeClr val="tx1">
                    <a:lumMod val="85000"/>
                    <a:lumOff val="15000"/>
                    <a:alpha val="0"/>
                  </a:schemeClr>
                </a:solidFill>
              </a:ln>
              <a:solidFill>
                <a:srgbClr val="FD5312"/>
              </a:solidFill>
              <a:latin typeface="나눔바른고딕" panose="020B0600000101010101" charset="-127"/>
              <a:ea typeface="나눔바른고딕" panose="020B0600000101010101" charset="-127"/>
            </a:endParaRPr>
          </a:p>
        </p:txBody>
      </p:sp>
      <p:sp>
        <p:nvSpPr>
          <p:cNvPr id="39" name="직사각형 38"/>
          <p:cNvSpPr/>
          <p:nvPr/>
        </p:nvSpPr>
        <p:spPr>
          <a:xfrm>
            <a:off x="7384928" y="2993242"/>
            <a:ext cx="453512" cy="155088"/>
          </a:xfrm>
          <a:prstGeom prst="rect">
            <a:avLst/>
          </a:prstGeom>
          <a:noFill/>
          <a:ln w="25400">
            <a:solidFill>
              <a:srgbClr val="FD531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8" name="타원 47"/>
          <p:cNvSpPr/>
          <p:nvPr/>
        </p:nvSpPr>
        <p:spPr>
          <a:xfrm>
            <a:off x="7281485" y="2876402"/>
            <a:ext cx="182880" cy="182880"/>
          </a:xfrm>
          <a:prstGeom prst="ellipse">
            <a:avLst/>
          </a:prstGeom>
          <a:solidFill>
            <a:srgbClr val="FD5312"/>
          </a:solidFill>
          <a:ln w="25400">
            <a:solidFill>
              <a:srgbClr val="FD531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b="1" dirty="0">
                <a:latin typeface="+mn-ea"/>
              </a:rPr>
              <a:t>1</a:t>
            </a:r>
            <a:endParaRPr lang="ko-KR" altLang="en-US" sz="1100" b="1" dirty="0">
              <a:latin typeface="+mn-ea"/>
            </a:endParaRPr>
          </a:p>
        </p:txBody>
      </p:sp>
      <p:sp>
        <p:nvSpPr>
          <p:cNvPr id="37" name="직사각형 36">
            <a:extLst>
              <a:ext uri="{FF2B5EF4-FFF2-40B4-BE49-F238E27FC236}">
                <a16:creationId xmlns:a16="http://schemas.microsoft.com/office/drawing/2014/main" xmlns="" id="{7E13B21E-D9E5-4BE6-AB9C-ADCDEF6AE8BD}"/>
              </a:ext>
            </a:extLst>
          </p:cNvPr>
          <p:cNvSpPr/>
          <p:nvPr/>
        </p:nvSpPr>
        <p:spPr>
          <a:xfrm>
            <a:off x="3860922" y="1431930"/>
            <a:ext cx="5928057" cy="203133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80000" indent="-180000">
              <a:lnSpc>
                <a:spcPct val="120000"/>
              </a:lnSpc>
            </a:pP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※ (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업무흐름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) 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검사결과통계생성 → 검사결과통계 작성 및 저장 → 승인요청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(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업무승인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) 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→ 마감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(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제출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)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하기</a:t>
            </a:r>
            <a:endParaRPr lang="en-US" altLang="ko-KR" sz="1100" b="1" dirty="0">
              <a:ln>
                <a:solidFill>
                  <a:schemeClr val="tx1">
                    <a:lumMod val="85000"/>
                    <a:lumOff val="15000"/>
                    <a:alpha val="0"/>
                  </a:schemeClr>
                </a:solidFill>
              </a:ln>
              <a:solidFill>
                <a:srgbClr val="FD5312"/>
              </a:solidFill>
              <a:latin typeface="나눔바른고딕" panose="020B0600000101010101" charset="-127"/>
              <a:ea typeface="나눔바른고딕" panose="020B0600000101010101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141016155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그림 40"/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316590" y="1778356"/>
            <a:ext cx="9272820" cy="3960000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</p:pic>
      <p:sp>
        <p:nvSpPr>
          <p:cNvPr id="93" name="TextBox 4">
            <a:extLst>
              <a:ext uri="{FF2B5EF4-FFF2-40B4-BE49-F238E27FC236}">
                <a16:creationId xmlns:a16="http://schemas.microsoft.com/office/drawing/2014/main" xmlns="" id="{B2A2134E-34A5-422C-8D66-092F6558A4F0}"/>
              </a:ext>
            </a:extLst>
          </p:cNvPr>
          <p:cNvSpPr txBox="1"/>
          <p:nvPr/>
        </p:nvSpPr>
        <p:spPr>
          <a:xfrm>
            <a:off x="96327" y="39171"/>
            <a:ext cx="51569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000" b="1" spc="-7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학교 주요 업무처리 방법</a:t>
            </a:r>
          </a:p>
        </p:txBody>
      </p:sp>
      <p:sp>
        <p:nvSpPr>
          <p:cNvPr id="14" name="모서리가 둥근 직사각형 13">
            <a:extLst>
              <a:ext uri="{FF2B5EF4-FFF2-40B4-BE49-F238E27FC236}">
                <a16:creationId xmlns:a16="http://schemas.microsoft.com/office/drawing/2014/main" xmlns="" id="{A48839FD-54EA-214C-BE98-4BDD2DF3094C}"/>
              </a:ext>
            </a:extLst>
          </p:cNvPr>
          <p:cNvSpPr/>
          <p:nvPr/>
        </p:nvSpPr>
        <p:spPr>
          <a:xfrm>
            <a:off x="163006" y="802346"/>
            <a:ext cx="3642849" cy="669007"/>
          </a:xfrm>
          <a:prstGeom prst="roundRect">
            <a:avLst>
              <a:gd name="adj" fmla="val 50000"/>
            </a:avLst>
          </a:prstGeom>
          <a:solidFill>
            <a:srgbClr val="E2F0D9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4. </a:t>
            </a:r>
            <a:r>
              <a:rPr lang="ko-KR" altLang="en-US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학교 </a:t>
            </a:r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– </a:t>
            </a:r>
            <a:r>
              <a:rPr lang="ko-KR" altLang="en-US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검사결과관리</a:t>
            </a:r>
            <a:endParaRPr lang="en-US" altLang="ko-KR" sz="1600" b="1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66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r>
              <a:rPr lang="en-US" altLang="ko-KR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4.4. </a:t>
            </a:r>
            <a:r>
              <a:rPr lang="ko-KR" altLang="en-US" b="1" dirty="0" err="1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검사결과통계및제출</a:t>
            </a:r>
            <a:r>
              <a:rPr lang="en-US" altLang="ko-KR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(2/10)</a:t>
            </a:r>
            <a:endParaRPr lang="ko-KR" altLang="en-US" b="1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66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5" name="사각형: 둥근 모서리 81">
            <a:extLst>
              <a:ext uri="{FF2B5EF4-FFF2-40B4-BE49-F238E27FC236}">
                <a16:creationId xmlns:a16="http://schemas.microsoft.com/office/drawing/2014/main" xmlns="" id="{E908EED5-9D07-442C-87CA-697451B62CB7}"/>
              </a:ext>
            </a:extLst>
          </p:cNvPr>
          <p:cNvSpPr/>
          <p:nvPr/>
        </p:nvSpPr>
        <p:spPr>
          <a:xfrm>
            <a:off x="3970021" y="802347"/>
            <a:ext cx="5662930" cy="550546"/>
          </a:xfrm>
          <a:prstGeom prst="roundRect">
            <a:avLst>
              <a:gd name="adj" fmla="val 6492"/>
            </a:avLst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0" tIns="0" rIns="0" bIns="0" anchor="ctr"/>
          <a:lstStyle/>
          <a:p>
            <a:pPr algn="ctr"/>
            <a:endParaRPr lang="en-US" altLang="ko-KR" sz="700" spc="-50" dirty="0">
              <a:solidFill>
                <a:schemeClr val="tx1">
                  <a:lumMod val="50000"/>
                  <a:lumOff val="50000"/>
                </a:schemeClr>
              </a:solidFill>
              <a:latin typeface="나눔바른고딕" panose="020B0600000101010101" charset="-127"/>
              <a:ea typeface="나눔바른고딕" panose="020B0600000101010101" charset="-127"/>
              <a:cs typeface="돋음"/>
              <a:sym typeface="Wingdings" pitchFamily="2" charset="2"/>
            </a:endParaRPr>
          </a:p>
        </p:txBody>
      </p:sp>
      <p:grpSp>
        <p:nvGrpSpPr>
          <p:cNvPr id="6" name="그룹 5"/>
          <p:cNvGrpSpPr/>
          <p:nvPr/>
        </p:nvGrpSpPr>
        <p:grpSpPr>
          <a:xfrm>
            <a:off x="4079992" y="907605"/>
            <a:ext cx="5451357" cy="364742"/>
            <a:chOff x="4079993" y="907605"/>
            <a:chExt cx="5345874" cy="364742"/>
          </a:xfrm>
        </p:grpSpPr>
        <p:cxnSp>
          <p:nvCxnSpPr>
            <p:cNvPr id="7" name="직선 화살표 연결선 6"/>
            <p:cNvCxnSpPr/>
            <p:nvPr/>
          </p:nvCxnSpPr>
          <p:spPr>
            <a:xfrm>
              <a:off x="4614193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직선 화살표 연결선 7"/>
            <p:cNvCxnSpPr/>
            <p:nvPr/>
          </p:nvCxnSpPr>
          <p:spPr>
            <a:xfrm>
              <a:off x="5292563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직선 화살표 연결선 8"/>
            <p:cNvCxnSpPr/>
            <p:nvPr/>
          </p:nvCxnSpPr>
          <p:spPr>
            <a:xfrm>
              <a:off x="6090136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직선 화살표 연결선 9"/>
            <p:cNvCxnSpPr/>
            <p:nvPr/>
          </p:nvCxnSpPr>
          <p:spPr>
            <a:xfrm>
              <a:off x="7002067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1" name="그룹 10"/>
            <p:cNvGrpSpPr/>
            <p:nvPr/>
          </p:nvGrpSpPr>
          <p:grpSpPr>
            <a:xfrm>
              <a:off x="4753326" y="907606"/>
              <a:ext cx="567815" cy="364740"/>
              <a:chOff x="5693299" y="907606"/>
              <a:chExt cx="687056" cy="364740"/>
            </a:xfrm>
          </p:grpSpPr>
          <p:sp>
            <p:nvSpPr>
              <p:cNvPr id="33" name="Rectangle 113"/>
              <p:cNvSpPr>
                <a:spLocks noChangeArrowheads="1"/>
              </p:cNvSpPr>
              <p:nvPr/>
            </p:nvSpPr>
            <p:spPr bwMode="auto">
              <a:xfrm>
                <a:off x="5693301" y="1076885"/>
                <a:ext cx="687054" cy="195461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반별검사결과</a:t>
                </a:r>
              </a:p>
            </p:txBody>
          </p:sp>
          <p:sp>
            <p:nvSpPr>
              <p:cNvPr id="34" name="Rectangle 113"/>
              <p:cNvSpPr>
                <a:spLocks noChangeArrowheads="1"/>
              </p:cNvSpPr>
              <p:nvPr/>
            </p:nvSpPr>
            <p:spPr bwMode="auto">
              <a:xfrm>
                <a:off x="5693299" y="907606"/>
                <a:ext cx="687056" cy="169279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spc="-5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spc="-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grpSp>
          <p:nvGrpSpPr>
            <p:cNvPr id="12" name="그룹 11"/>
            <p:cNvGrpSpPr/>
            <p:nvPr/>
          </p:nvGrpSpPr>
          <p:grpSpPr>
            <a:xfrm>
              <a:off x="5434914" y="907606"/>
              <a:ext cx="687056" cy="364740"/>
              <a:chOff x="6497545" y="907606"/>
              <a:chExt cx="687056" cy="364740"/>
            </a:xfrm>
          </p:grpSpPr>
          <p:sp>
            <p:nvSpPr>
              <p:cNvPr id="31" name="Rectangle 113"/>
              <p:cNvSpPr>
                <a:spLocks noChangeArrowheads="1"/>
              </p:cNvSpPr>
              <p:nvPr/>
            </p:nvSpPr>
            <p:spPr bwMode="auto">
              <a:xfrm>
                <a:off x="6497547" y="1076885"/>
                <a:ext cx="687054" cy="195461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spc="-50" dirty="0" err="1">
                    <a:solidFill>
                      <a:schemeClr val="tx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검사결과통계및제출</a:t>
                </a:r>
                <a:endParaRPr lang="ko-KR" altLang="en-US" sz="700" spc="-50" dirty="0">
                  <a:solidFill>
                    <a:schemeClr val="tx1"/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  <p:sp>
            <p:nvSpPr>
              <p:cNvPr id="32" name="Rectangle 113"/>
              <p:cNvSpPr>
                <a:spLocks noChangeArrowheads="1"/>
              </p:cNvSpPr>
              <p:nvPr/>
            </p:nvSpPr>
            <p:spPr bwMode="auto">
              <a:xfrm>
                <a:off x="6497545" y="907606"/>
                <a:ext cx="687056" cy="169279"/>
              </a:xfrm>
              <a:prstGeom prst="rect">
                <a:avLst/>
              </a:prstGeom>
              <a:solidFill>
                <a:srgbClr val="006600"/>
              </a:solidFill>
              <a:ln>
                <a:solidFill>
                  <a:srgbClr val="006600"/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b="1" spc="-50" dirty="0" err="1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b="1" spc="-50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b="1" spc="-50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</a:t>
                </a:r>
                <a:r>
                  <a:rPr lang="en-US" altLang="ko-KR" sz="800" b="1" spc="-50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b="1" spc="-50" dirty="0">
                  <a:solidFill>
                    <a:schemeClr val="bg1"/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grpSp>
          <p:nvGrpSpPr>
            <p:cNvPr id="13" name="그룹 12"/>
            <p:cNvGrpSpPr/>
            <p:nvPr/>
          </p:nvGrpSpPr>
          <p:grpSpPr>
            <a:xfrm>
              <a:off x="4079993" y="907606"/>
              <a:ext cx="567815" cy="364740"/>
              <a:chOff x="4984309" y="907606"/>
              <a:chExt cx="662776" cy="364740"/>
            </a:xfrm>
          </p:grpSpPr>
          <p:sp>
            <p:nvSpPr>
              <p:cNvPr id="29" name="Rectangle 113"/>
              <p:cNvSpPr>
                <a:spLocks noChangeArrowheads="1"/>
              </p:cNvSpPr>
              <p:nvPr/>
            </p:nvSpPr>
            <p:spPr bwMode="auto">
              <a:xfrm>
                <a:off x="4984311" y="1076885"/>
                <a:ext cx="662774" cy="195461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spc="-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반별검사결과관리</a:t>
                </a:r>
              </a:p>
            </p:txBody>
          </p:sp>
          <p:sp>
            <p:nvSpPr>
              <p:cNvPr id="30" name="Rectangle 113"/>
              <p:cNvSpPr>
                <a:spLocks noChangeArrowheads="1"/>
              </p:cNvSpPr>
              <p:nvPr/>
            </p:nvSpPr>
            <p:spPr bwMode="auto">
              <a:xfrm>
                <a:off x="4984309" y="907606"/>
                <a:ext cx="662776" cy="169279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spc="-5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spc="-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cxnSp>
          <p:nvCxnSpPr>
            <p:cNvPr id="15" name="직선 화살표 연결선 14"/>
            <p:cNvCxnSpPr/>
            <p:nvPr/>
          </p:nvCxnSpPr>
          <p:spPr>
            <a:xfrm>
              <a:off x="7908866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" name="그룹 15"/>
            <p:cNvGrpSpPr/>
            <p:nvPr/>
          </p:nvGrpSpPr>
          <p:grpSpPr>
            <a:xfrm>
              <a:off x="7145810" y="907605"/>
              <a:ext cx="800684" cy="364740"/>
              <a:chOff x="8096684" y="907605"/>
              <a:chExt cx="687056" cy="364740"/>
            </a:xfrm>
          </p:grpSpPr>
          <p:sp>
            <p:nvSpPr>
              <p:cNvPr id="27" name="Rectangle 113"/>
              <p:cNvSpPr>
                <a:spLocks noChangeArrowheads="1"/>
              </p:cNvSpPr>
              <p:nvPr/>
            </p:nvSpPr>
            <p:spPr bwMode="auto">
              <a:xfrm>
                <a:off x="8096685" y="1076883"/>
                <a:ext cx="68705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ko-KR" altLang="en-US" sz="7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학교급별검사결과통계</a:t>
                </a:r>
                <a:endParaRPr lang="ko-KR" altLang="en-US" sz="7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  <p:sp>
            <p:nvSpPr>
              <p:cNvPr id="28" name="Rectangle 113"/>
              <p:cNvSpPr>
                <a:spLocks noChangeArrowheads="1"/>
              </p:cNvSpPr>
              <p:nvPr/>
            </p:nvSpPr>
            <p:spPr bwMode="auto">
              <a:xfrm>
                <a:off x="8096684" y="907605"/>
                <a:ext cx="687056" cy="16927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ctr"/>
                <a:r>
                  <a:rPr lang="ko-KR" altLang="en-US" sz="800" kern="600" spc="-100" dirty="0" err="1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지원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r>
                  <a:rPr lang="ko-KR" altLang="en-US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청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kern="600" spc="-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grpSp>
          <p:nvGrpSpPr>
            <p:cNvPr id="17" name="그룹 16"/>
            <p:cNvGrpSpPr/>
            <p:nvPr/>
          </p:nvGrpSpPr>
          <p:grpSpPr>
            <a:xfrm>
              <a:off x="6233548" y="907607"/>
              <a:ext cx="800684" cy="364740"/>
              <a:chOff x="7298520" y="907607"/>
              <a:chExt cx="687056" cy="364740"/>
            </a:xfrm>
          </p:grpSpPr>
          <p:sp>
            <p:nvSpPr>
              <p:cNvPr id="25" name="Rectangle 113"/>
              <p:cNvSpPr>
                <a:spLocks noChangeArrowheads="1"/>
              </p:cNvSpPr>
              <p:nvPr/>
            </p:nvSpPr>
            <p:spPr bwMode="auto">
              <a:xfrm>
                <a:off x="7298521" y="1076885"/>
                <a:ext cx="68705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spc="-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학교별검사결과마감현황</a:t>
                </a:r>
              </a:p>
            </p:txBody>
          </p:sp>
          <p:sp>
            <p:nvSpPr>
              <p:cNvPr id="26" name="Rectangle 113"/>
              <p:cNvSpPr>
                <a:spLocks noChangeArrowheads="1"/>
              </p:cNvSpPr>
              <p:nvPr/>
            </p:nvSpPr>
            <p:spPr bwMode="auto">
              <a:xfrm>
                <a:off x="7298520" y="907607"/>
                <a:ext cx="687056" cy="16927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kern="600" spc="-100" dirty="0" err="1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지원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r>
                  <a:rPr lang="ko-KR" altLang="en-US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청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kern="600" spc="-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grpSp>
          <p:nvGrpSpPr>
            <p:cNvPr id="18" name="그룹 17"/>
            <p:cNvGrpSpPr/>
            <p:nvPr/>
          </p:nvGrpSpPr>
          <p:grpSpPr>
            <a:xfrm>
              <a:off x="8793581" y="907605"/>
              <a:ext cx="632286" cy="364740"/>
              <a:chOff x="8885570" y="907605"/>
              <a:chExt cx="687057" cy="364740"/>
            </a:xfrm>
          </p:grpSpPr>
          <p:sp>
            <p:nvSpPr>
              <p:cNvPr id="23" name="Rectangle 113"/>
              <p:cNvSpPr>
                <a:spLocks noChangeArrowheads="1"/>
              </p:cNvSpPr>
              <p:nvPr/>
            </p:nvSpPr>
            <p:spPr bwMode="auto">
              <a:xfrm>
                <a:off x="8885572" y="1076883"/>
                <a:ext cx="68705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ko-KR" altLang="en-US" sz="7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검사결과통계표</a:t>
                </a:r>
              </a:p>
            </p:txBody>
          </p:sp>
          <p:sp>
            <p:nvSpPr>
              <p:cNvPr id="24" name="Rectangle 113"/>
              <p:cNvSpPr>
                <a:spLocks noChangeArrowheads="1"/>
              </p:cNvSpPr>
              <p:nvPr/>
            </p:nvSpPr>
            <p:spPr bwMode="auto">
              <a:xfrm>
                <a:off x="8885570" y="907605"/>
                <a:ext cx="687056" cy="16927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ko-KR" altLang="en-US" sz="800" spc="-5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교육부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spc="-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cxnSp>
          <p:nvCxnSpPr>
            <p:cNvPr id="19" name="직선 화살표 연결선 18"/>
            <p:cNvCxnSpPr/>
            <p:nvPr/>
          </p:nvCxnSpPr>
          <p:spPr>
            <a:xfrm>
              <a:off x="8649838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0" name="그룹 19"/>
            <p:cNvGrpSpPr/>
            <p:nvPr/>
          </p:nvGrpSpPr>
          <p:grpSpPr>
            <a:xfrm>
              <a:off x="8052609" y="907605"/>
              <a:ext cx="632286" cy="364740"/>
              <a:chOff x="8885570" y="907605"/>
              <a:chExt cx="687057" cy="364740"/>
            </a:xfrm>
          </p:grpSpPr>
          <p:sp>
            <p:nvSpPr>
              <p:cNvPr id="21" name="Rectangle 113"/>
              <p:cNvSpPr>
                <a:spLocks noChangeArrowheads="1"/>
              </p:cNvSpPr>
              <p:nvPr/>
            </p:nvSpPr>
            <p:spPr bwMode="auto">
              <a:xfrm>
                <a:off x="8885572" y="1076883"/>
                <a:ext cx="68705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ko-KR" altLang="en-US" sz="7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검사결과마감처리</a:t>
                </a:r>
              </a:p>
            </p:txBody>
          </p:sp>
          <p:sp>
            <p:nvSpPr>
              <p:cNvPr id="22" name="Rectangle 113"/>
              <p:cNvSpPr>
                <a:spLocks noChangeArrowheads="1"/>
              </p:cNvSpPr>
              <p:nvPr/>
            </p:nvSpPr>
            <p:spPr bwMode="auto">
              <a:xfrm>
                <a:off x="8885570" y="907605"/>
                <a:ext cx="687056" cy="16927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ko-KR" altLang="en-US" sz="800" spc="-5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교육청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spc="-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</p:grpSp>
      <p:sp>
        <p:nvSpPr>
          <p:cNvPr id="47" name="직사각형 46"/>
          <p:cNvSpPr/>
          <p:nvPr/>
        </p:nvSpPr>
        <p:spPr>
          <a:xfrm>
            <a:off x="7378578" y="2993242"/>
            <a:ext cx="453512" cy="155088"/>
          </a:xfrm>
          <a:prstGeom prst="rect">
            <a:avLst/>
          </a:prstGeom>
          <a:noFill/>
          <a:ln w="25400">
            <a:solidFill>
              <a:srgbClr val="FD531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38" name="꺾인 연결선 37"/>
          <p:cNvCxnSpPr>
            <a:stCxn id="47" idx="2"/>
          </p:cNvCxnSpPr>
          <p:nvPr/>
        </p:nvCxnSpPr>
        <p:spPr>
          <a:xfrm rot="5400000">
            <a:off x="6313457" y="3578573"/>
            <a:ext cx="1722120" cy="861634"/>
          </a:xfrm>
          <a:prstGeom prst="bentConnector3">
            <a:avLst>
              <a:gd name="adj1" fmla="val 100147"/>
            </a:avLst>
          </a:prstGeom>
          <a:ln w="25400">
            <a:solidFill>
              <a:srgbClr val="FD531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타원 36"/>
          <p:cNvSpPr/>
          <p:nvPr/>
        </p:nvSpPr>
        <p:spPr>
          <a:xfrm>
            <a:off x="7281485" y="2876402"/>
            <a:ext cx="182880" cy="182880"/>
          </a:xfrm>
          <a:prstGeom prst="ellipse">
            <a:avLst/>
          </a:prstGeom>
          <a:solidFill>
            <a:srgbClr val="FD5312"/>
          </a:solidFill>
          <a:ln w="25400">
            <a:solidFill>
              <a:srgbClr val="FD531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b="1" dirty="0">
                <a:latin typeface="+mn-ea"/>
              </a:rPr>
              <a:t>1</a:t>
            </a:r>
            <a:endParaRPr lang="ko-KR" altLang="en-US" sz="1100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590433943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325" y="1779588"/>
            <a:ext cx="9273418" cy="3960000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</p:pic>
      <p:sp>
        <p:nvSpPr>
          <p:cNvPr id="93" name="TextBox 4">
            <a:extLst>
              <a:ext uri="{FF2B5EF4-FFF2-40B4-BE49-F238E27FC236}">
                <a16:creationId xmlns:a16="http://schemas.microsoft.com/office/drawing/2014/main" xmlns="" id="{B2A2134E-34A5-422C-8D66-092F6558A4F0}"/>
              </a:ext>
            </a:extLst>
          </p:cNvPr>
          <p:cNvSpPr txBox="1"/>
          <p:nvPr/>
        </p:nvSpPr>
        <p:spPr>
          <a:xfrm>
            <a:off x="96327" y="39171"/>
            <a:ext cx="51569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000" b="1" spc="-7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학교 주요 업무처리 방법</a:t>
            </a:r>
          </a:p>
        </p:txBody>
      </p:sp>
      <p:sp>
        <p:nvSpPr>
          <p:cNvPr id="14" name="모서리가 둥근 직사각형 13">
            <a:extLst>
              <a:ext uri="{FF2B5EF4-FFF2-40B4-BE49-F238E27FC236}">
                <a16:creationId xmlns:a16="http://schemas.microsoft.com/office/drawing/2014/main" xmlns="" id="{A48839FD-54EA-214C-BE98-4BDD2DF3094C}"/>
              </a:ext>
            </a:extLst>
          </p:cNvPr>
          <p:cNvSpPr/>
          <p:nvPr/>
        </p:nvSpPr>
        <p:spPr>
          <a:xfrm>
            <a:off x="163006" y="802346"/>
            <a:ext cx="3642849" cy="669007"/>
          </a:xfrm>
          <a:prstGeom prst="roundRect">
            <a:avLst>
              <a:gd name="adj" fmla="val 50000"/>
            </a:avLst>
          </a:prstGeom>
          <a:solidFill>
            <a:srgbClr val="E2F0D9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4. </a:t>
            </a:r>
            <a:r>
              <a:rPr lang="ko-KR" altLang="en-US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학교 </a:t>
            </a:r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– </a:t>
            </a:r>
            <a:r>
              <a:rPr lang="ko-KR" altLang="en-US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검사결과관리</a:t>
            </a:r>
            <a:endParaRPr lang="en-US" altLang="ko-KR" sz="1600" b="1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66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r>
              <a:rPr lang="en-US" altLang="ko-KR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4.4. </a:t>
            </a:r>
            <a:r>
              <a:rPr lang="ko-KR" altLang="en-US" b="1" dirty="0" err="1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검사결과통계및제출</a:t>
            </a:r>
            <a:r>
              <a:rPr lang="en-US" altLang="ko-KR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(3/10)</a:t>
            </a:r>
            <a:endParaRPr lang="ko-KR" altLang="en-US" b="1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66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5" name="사각형: 둥근 모서리 81">
            <a:extLst>
              <a:ext uri="{FF2B5EF4-FFF2-40B4-BE49-F238E27FC236}">
                <a16:creationId xmlns:a16="http://schemas.microsoft.com/office/drawing/2014/main" xmlns="" id="{E908EED5-9D07-442C-87CA-697451B62CB7}"/>
              </a:ext>
            </a:extLst>
          </p:cNvPr>
          <p:cNvSpPr/>
          <p:nvPr/>
        </p:nvSpPr>
        <p:spPr>
          <a:xfrm>
            <a:off x="3970021" y="802347"/>
            <a:ext cx="5662930" cy="550546"/>
          </a:xfrm>
          <a:prstGeom prst="roundRect">
            <a:avLst>
              <a:gd name="adj" fmla="val 6492"/>
            </a:avLst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0" tIns="0" rIns="0" bIns="0" anchor="ctr"/>
          <a:lstStyle/>
          <a:p>
            <a:pPr algn="ctr"/>
            <a:endParaRPr lang="en-US" altLang="ko-KR" sz="700" spc="-50" dirty="0">
              <a:solidFill>
                <a:schemeClr val="tx1">
                  <a:lumMod val="50000"/>
                  <a:lumOff val="50000"/>
                </a:schemeClr>
              </a:solidFill>
              <a:latin typeface="나눔바른고딕" panose="020B0600000101010101" charset="-127"/>
              <a:ea typeface="나눔바른고딕" panose="020B0600000101010101" charset="-127"/>
              <a:cs typeface="돋음"/>
              <a:sym typeface="Wingdings" pitchFamily="2" charset="2"/>
            </a:endParaRPr>
          </a:p>
        </p:txBody>
      </p:sp>
      <p:grpSp>
        <p:nvGrpSpPr>
          <p:cNvPr id="6" name="그룹 5"/>
          <p:cNvGrpSpPr/>
          <p:nvPr/>
        </p:nvGrpSpPr>
        <p:grpSpPr>
          <a:xfrm>
            <a:off x="4079992" y="907605"/>
            <a:ext cx="5451357" cy="364742"/>
            <a:chOff x="4079993" y="907605"/>
            <a:chExt cx="5345874" cy="364742"/>
          </a:xfrm>
        </p:grpSpPr>
        <p:cxnSp>
          <p:nvCxnSpPr>
            <p:cNvPr id="7" name="직선 화살표 연결선 6"/>
            <p:cNvCxnSpPr/>
            <p:nvPr/>
          </p:nvCxnSpPr>
          <p:spPr>
            <a:xfrm>
              <a:off x="4614193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직선 화살표 연결선 7"/>
            <p:cNvCxnSpPr/>
            <p:nvPr/>
          </p:nvCxnSpPr>
          <p:spPr>
            <a:xfrm>
              <a:off x="5292563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직선 화살표 연결선 8"/>
            <p:cNvCxnSpPr/>
            <p:nvPr/>
          </p:nvCxnSpPr>
          <p:spPr>
            <a:xfrm>
              <a:off x="6090136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직선 화살표 연결선 9"/>
            <p:cNvCxnSpPr/>
            <p:nvPr/>
          </p:nvCxnSpPr>
          <p:spPr>
            <a:xfrm>
              <a:off x="7002067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1" name="그룹 10"/>
            <p:cNvGrpSpPr/>
            <p:nvPr/>
          </p:nvGrpSpPr>
          <p:grpSpPr>
            <a:xfrm>
              <a:off x="4753326" y="907606"/>
              <a:ext cx="567815" cy="364740"/>
              <a:chOff x="5693299" y="907606"/>
              <a:chExt cx="687056" cy="364740"/>
            </a:xfrm>
          </p:grpSpPr>
          <p:sp>
            <p:nvSpPr>
              <p:cNvPr id="33" name="Rectangle 113"/>
              <p:cNvSpPr>
                <a:spLocks noChangeArrowheads="1"/>
              </p:cNvSpPr>
              <p:nvPr/>
            </p:nvSpPr>
            <p:spPr bwMode="auto">
              <a:xfrm>
                <a:off x="5693301" y="1076885"/>
                <a:ext cx="687054" cy="195461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반별검사결과</a:t>
                </a:r>
              </a:p>
            </p:txBody>
          </p:sp>
          <p:sp>
            <p:nvSpPr>
              <p:cNvPr id="34" name="Rectangle 113"/>
              <p:cNvSpPr>
                <a:spLocks noChangeArrowheads="1"/>
              </p:cNvSpPr>
              <p:nvPr/>
            </p:nvSpPr>
            <p:spPr bwMode="auto">
              <a:xfrm>
                <a:off x="5693299" y="907606"/>
                <a:ext cx="687056" cy="169279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spc="-5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spc="-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grpSp>
          <p:nvGrpSpPr>
            <p:cNvPr id="12" name="그룹 11"/>
            <p:cNvGrpSpPr/>
            <p:nvPr/>
          </p:nvGrpSpPr>
          <p:grpSpPr>
            <a:xfrm>
              <a:off x="5434914" y="907606"/>
              <a:ext cx="687056" cy="364740"/>
              <a:chOff x="6497545" y="907606"/>
              <a:chExt cx="687056" cy="364740"/>
            </a:xfrm>
          </p:grpSpPr>
          <p:sp>
            <p:nvSpPr>
              <p:cNvPr id="31" name="Rectangle 113"/>
              <p:cNvSpPr>
                <a:spLocks noChangeArrowheads="1"/>
              </p:cNvSpPr>
              <p:nvPr/>
            </p:nvSpPr>
            <p:spPr bwMode="auto">
              <a:xfrm>
                <a:off x="6497547" y="1076885"/>
                <a:ext cx="687054" cy="195461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spc="-50" dirty="0" err="1">
                    <a:solidFill>
                      <a:schemeClr val="tx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검사결과통계및제출</a:t>
                </a:r>
                <a:endParaRPr lang="ko-KR" altLang="en-US" sz="700" spc="-50" dirty="0">
                  <a:solidFill>
                    <a:schemeClr val="tx1"/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  <p:sp>
            <p:nvSpPr>
              <p:cNvPr id="32" name="Rectangle 113"/>
              <p:cNvSpPr>
                <a:spLocks noChangeArrowheads="1"/>
              </p:cNvSpPr>
              <p:nvPr/>
            </p:nvSpPr>
            <p:spPr bwMode="auto">
              <a:xfrm>
                <a:off x="6497545" y="907606"/>
                <a:ext cx="687056" cy="169279"/>
              </a:xfrm>
              <a:prstGeom prst="rect">
                <a:avLst/>
              </a:prstGeom>
              <a:solidFill>
                <a:srgbClr val="006600"/>
              </a:solidFill>
              <a:ln>
                <a:solidFill>
                  <a:srgbClr val="006600"/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b="1" spc="-50" dirty="0" err="1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b="1" spc="-50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b="1" spc="-50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</a:t>
                </a:r>
                <a:r>
                  <a:rPr lang="en-US" altLang="ko-KR" sz="800" b="1" spc="-50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b="1" spc="-50" dirty="0">
                  <a:solidFill>
                    <a:schemeClr val="bg1"/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grpSp>
          <p:nvGrpSpPr>
            <p:cNvPr id="13" name="그룹 12"/>
            <p:cNvGrpSpPr/>
            <p:nvPr/>
          </p:nvGrpSpPr>
          <p:grpSpPr>
            <a:xfrm>
              <a:off x="4079993" y="907606"/>
              <a:ext cx="567815" cy="364740"/>
              <a:chOff x="4984309" y="907606"/>
              <a:chExt cx="662776" cy="364740"/>
            </a:xfrm>
          </p:grpSpPr>
          <p:sp>
            <p:nvSpPr>
              <p:cNvPr id="29" name="Rectangle 113"/>
              <p:cNvSpPr>
                <a:spLocks noChangeArrowheads="1"/>
              </p:cNvSpPr>
              <p:nvPr/>
            </p:nvSpPr>
            <p:spPr bwMode="auto">
              <a:xfrm>
                <a:off x="4984311" y="1076885"/>
                <a:ext cx="662774" cy="195461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spc="-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반별검사결과관리</a:t>
                </a:r>
              </a:p>
            </p:txBody>
          </p:sp>
          <p:sp>
            <p:nvSpPr>
              <p:cNvPr id="30" name="Rectangle 113"/>
              <p:cNvSpPr>
                <a:spLocks noChangeArrowheads="1"/>
              </p:cNvSpPr>
              <p:nvPr/>
            </p:nvSpPr>
            <p:spPr bwMode="auto">
              <a:xfrm>
                <a:off x="4984309" y="907606"/>
                <a:ext cx="662776" cy="169279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spc="-5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spc="-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cxnSp>
          <p:nvCxnSpPr>
            <p:cNvPr id="15" name="직선 화살표 연결선 14"/>
            <p:cNvCxnSpPr/>
            <p:nvPr/>
          </p:nvCxnSpPr>
          <p:spPr>
            <a:xfrm>
              <a:off x="7908866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" name="그룹 15"/>
            <p:cNvGrpSpPr/>
            <p:nvPr/>
          </p:nvGrpSpPr>
          <p:grpSpPr>
            <a:xfrm>
              <a:off x="7145810" y="907605"/>
              <a:ext cx="800684" cy="364740"/>
              <a:chOff x="8096684" y="907605"/>
              <a:chExt cx="687056" cy="364740"/>
            </a:xfrm>
          </p:grpSpPr>
          <p:sp>
            <p:nvSpPr>
              <p:cNvPr id="27" name="Rectangle 113"/>
              <p:cNvSpPr>
                <a:spLocks noChangeArrowheads="1"/>
              </p:cNvSpPr>
              <p:nvPr/>
            </p:nvSpPr>
            <p:spPr bwMode="auto">
              <a:xfrm>
                <a:off x="8096685" y="1076883"/>
                <a:ext cx="68705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ko-KR" altLang="en-US" sz="7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학교급별검사결과통계</a:t>
                </a:r>
                <a:endParaRPr lang="ko-KR" altLang="en-US" sz="7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  <p:sp>
            <p:nvSpPr>
              <p:cNvPr id="28" name="Rectangle 113"/>
              <p:cNvSpPr>
                <a:spLocks noChangeArrowheads="1"/>
              </p:cNvSpPr>
              <p:nvPr/>
            </p:nvSpPr>
            <p:spPr bwMode="auto">
              <a:xfrm>
                <a:off x="8096684" y="907605"/>
                <a:ext cx="687056" cy="16927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ctr"/>
                <a:r>
                  <a:rPr lang="ko-KR" altLang="en-US" sz="800" kern="600" spc="-100" dirty="0" err="1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지원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r>
                  <a:rPr lang="ko-KR" altLang="en-US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청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kern="600" spc="-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grpSp>
          <p:nvGrpSpPr>
            <p:cNvPr id="17" name="그룹 16"/>
            <p:cNvGrpSpPr/>
            <p:nvPr/>
          </p:nvGrpSpPr>
          <p:grpSpPr>
            <a:xfrm>
              <a:off x="6233548" y="907607"/>
              <a:ext cx="800684" cy="364740"/>
              <a:chOff x="7298520" y="907607"/>
              <a:chExt cx="687056" cy="364740"/>
            </a:xfrm>
          </p:grpSpPr>
          <p:sp>
            <p:nvSpPr>
              <p:cNvPr id="25" name="Rectangle 113"/>
              <p:cNvSpPr>
                <a:spLocks noChangeArrowheads="1"/>
              </p:cNvSpPr>
              <p:nvPr/>
            </p:nvSpPr>
            <p:spPr bwMode="auto">
              <a:xfrm>
                <a:off x="7298521" y="1076885"/>
                <a:ext cx="68705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spc="-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학교별검사결과마감현황</a:t>
                </a:r>
              </a:p>
            </p:txBody>
          </p:sp>
          <p:sp>
            <p:nvSpPr>
              <p:cNvPr id="26" name="Rectangle 113"/>
              <p:cNvSpPr>
                <a:spLocks noChangeArrowheads="1"/>
              </p:cNvSpPr>
              <p:nvPr/>
            </p:nvSpPr>
            <p:spPr bwMode="auto">
              <a:xfrm>
                <a:off x="7298520" y="907607"/>
                <a:ext cx="687056" cy="16927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kern="600" spc="-100" dirty="0" err="1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지원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r>
                  <a:rPr lang="ko-KR" altLang="en-US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청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kern="600" spc="-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grpSp>
          <p:nvGrpSpPr>
            <p:cNvPr id="18" name="그룹 17"/>
            <p:cNvGrpSpPr/>
            <p:nvPr/>
          </p:nvGrpSpPr>
          <p:grpSpPr>
            <a:xfrm>
              <a:off x="8793581" y="907605"/>
              <a:ext cx="632286" cy="364740"/>
              <a:chOff x="8885570" y="907605"/>
              <a:chExt cx="687057" cy="364740"/>
            </a:xfrm>
          </p:grpSpPr>
          <p:sp>
            <p:nvSpPr>
              <p:cNvPr id="23" name="Rectangle 113"/>
              <p:cNvSpPr>
                <a:spLocks noChangeArrowheads="1"/>
              </p:cNvSpPr>
              <p:nvPr/>
            </p:nvSpPr>
            <p:spPr bwMode="auto">
              <a:xfrm>
                <a:off x="8885572" y="1076883"/>
                <a:ext cx="68705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ko-KR" altLang="en-US" sz="7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검사결과통계표</a:t>
                </a:r>
              </a:p>
            </p:txBody>
          </p:sp>
          <p:sp>
            <p:nvSpPr>
              <p:cNvPr id="24" name="Rectangle 113"/>
              <p:cNvSpPr>
                <a:spLocks noChangeArrowheads="1"/>
              </p:cNvSpPr>
              <p:nvPr/>
            </p:nvSpPr>
            <p:spPr bwMode="auto">
              <a:xfrm>
                <a:off x="8885570" y="907605"/>
                <a:ext cx="687056" cy="16927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ko-KR" altLang="en-US" sz="800" spc="-5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교육부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spc="-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cxnSp>
          <p:nvCxnSpPr>
            <p:cNvPr id="19" name="직선 화살표 연결선 18"/>
            <p:cNvCxnSpPr/>
            <p:nvPr/>
          </p:nvCxnSpPr>
          <p:spPr>
            <a:xfrm>
              <a:off x="8649838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0" name="그룹 19"/>
            <p:cNvGrpSpPr/>
            <p:nvPr/>
          </p:nvGrpSpPr>
          <p:grpSpPr>
            <a:xfrm>
              <a:off x="8052609" y="907605"/>
              <a:ext cx="632286" cy="364740"/>
              <a:chOff x="8885570" y="907605"/>
              <a:chExt cx="687057" cy="364740"/>
            </a:xfrm>
          </p:grpSpPr>
          <p:sp>
            <p:nvSpPr>
              <p:cNvPr id="21" name="Rectangle 113"/>
              <p:cNvSpPr>
                <a:spLocks noChangeArrowheads="1"/>
              </p:cNvSpPr>
              <p:nvPr/>
            </p:nvSpPr>
            <p:spPr bwMode="auto">
              <a:xfrm>
                <a:off x="8885572" y="1076883"/>
                <a:ext cx="68705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ko-KR" altLang="en-US" sz="7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검사결과마감처리</a:t>
                </a:r>
              </a:p>
            </p:txBody>
          </p:sp>
          <p:sp>
            <p:nvSpPr>
              <p:cNvPr id="22" name="Rectangle 113"/>
              <p:cNvSpPr>
                <a:spLocks noChangeArrowheads="1"/>
              </p:cNvSpPr>
              <p:nvPr/>
            </p:nvSpPr>
            <p:spPr bwMode="auto">
              <a:xfrm>
                <a:off x="8885570" y="907605"/>
                <a:ext cx="687056" cy="16927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ko-KR" altLang="en-US" sz="800" spc="-5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교육청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spc="-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</p:grpSp>
      <p:sp>
        <p:nvSpPr>
          <p:cNvPr id="47" name="직사각형 46"/>
          <p:cNvSpPr/>
          <p:nvPr/>
        </p:nvSpPr>
        <p:spPr>
          <a:xfrm>
            <a:off x="7860317" y="2991833"/>
            <a:ext cx="573965" cy="166518"/>
          </a:xfrm>
          <a:prstGeom prst="rect">
            <a:avLst/>
          </a:prstGeom>
          <a:noFill/>
          <a:ln w="25400">
            <a:solidFill>
              <a:srgbClr val="FD531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8" name="타원 47"/>
          <p:cNvSpPr/>
          <p:nvPr/>
        </p:nvSpPr>
        <p:spPr>
          <a:xfrm>
            <a:off x="7765400" y="2855943"/>
            <a:ext cx="182880" cy="182880"/>
          </a:xfrm>
          <a:prstGeom prst="ellipse">
            <a:avLst/>
          </a:prstGeom>
          <a:solidFill>
            <a:srgbClr val="FD5312"/>
          </a:solidFill>
          <a:ln w="25400">
            <a:solidFill>
              <a:srgbClr val="FD531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b="1" dirty="0">
                <a:latin typeface="+mn-ea"/>
              </a:rPr>
              <a:t>2</a:t>
            </a:r>
            <a:endParaRPr lang="ko-KR" altLang="en-US" sz="1100" b="1" dirty="0">
              <a:latin typeface="+mn-ea"/>
            </a:endParaRPr>
          </a:p>
        </p:txBody>
      </p:sp>
      <p:sp>
        <p:nvSpPr>
          <p:cNvPr id="49" name="직사각형 48">
            <a:extLst>
              <a:ext uri="{FF2B5EF4-FFF2-40B4-BE49-F238E27FC236}">
                <a16:creationId xmlns:a16="http://schemas.microsoft.com/office/drawing/2014/main" xmlns="" id="{7E13B21E-D9E5-4BE6-AB9C-ADCDEF6AE8BD}"/>
              </a:ext>
            </a:extLst>
          </p:cNvPr>
          <p:cNvSpPr/>
          <p:nvPr/>
        </p:nvSpPr>
        <p:spPr>
          <a:xfrm>
            <a:off x="395107" y="5874246"/>
            <a:ext cx="7735887" cy="203133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80000" indent="-180000">
              <a:lnSpc>
                <a:spcPct val="120000"/>
              </a:lnSpc>
            </a:pP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② 반별 마감 완료 후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[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검사결과통계생성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] 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버튼을 클릭하여 ③ 검사결과통계자료를 생성함</a:t>
            </a:r>
            <a:endParaRPr lang="en-US" altLang="ko-KR" sz="1100" b="1" dirty="0">
              <a:ln>
                <a:solidFill>
                  <a:schemeClr val="tx1">
                    <a:lumMod val="85000"/>
                    <a:lumOff val="15000"/>
                    <a:alpha val="0"/>
                  </a:schemeClr>
                </a:solidFill>
              </a:ln>
              <a:solidFill>
                <a:srgbClr val="FD5312"/>
              </a:solidFill>
              <a:latin typeface="나눔바른고딕" panose="020B0600000101010101" charset="-127"/>
              <a:ea typeface="나눔바른고딕" panose="020B0600000101010101" charset="-127"/>
            </a:endParaRPr>
          </a:p>
        </p:txBody>
      </p:sp>
      <p:sp>
        <p:nvSpPr>
          <p:cNvPr id="37" name="직사각형 36"/>
          <p:cNvSpPr/>
          <p:nvPr/>
        </p:nvSpPr>
        <p:spPr>
          <a:xfrm>
            <a:off x="1588042" y="4144747"/>
            <a:ext cx="7949656" cy="366650"/>
          </a:xfrm>
          <a:prstGeom prst="rect">
            <a:avLst/>
          </a:prstGeom>
          <a:noFill/>
          <a:ln w="25400">
            <a:solidFill>
              <a:srgbClr val="FD531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8" name="타원 37"/>
          <p:cNvSpPr/>
          <p:nvPr/>
        </p:nvSpPr>
        <p:spPr>
          <a:xfrm>
            <a:off x="1496602" y="4053306"/>
            <a:ext cx="182880" cy="182880"/>
          </a:xfrm>
          <a:prstGeom prst="ellipse">
            <a:avLst/>
          </a:prstGeom>
          <a:solidFill>
            <a:srgbClr val="FD5312"/>
          </a:solidFill>
          <a:ln w="25400">
            <a:solidFill>
              <a:srgbClr val="FD531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b="1" dirty="0">
                <a:latin typeface="+mn-ea"/>
              </a:rPr>
              <a:t>3</a:t>
            </a:r>
            <a:endParaRPr lang="ko-KR" altLang="en-US" sz="1100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800081782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그림 3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325" y="1779588"/>
            <a:ext cx="9273418" cy="3960000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</p:pic>
      <p:sp>
        <p:nvSpPr>
          <p:cNvPr id="93" name="TextBox 4">
            <a:extLst>
              <a:ext uri="{FF2B5EF4-FFF2-40B4-BE49-F238E27FC236}">
                <a16:creationId xmlns:a16="http://schemas.microsoft.com/office/drawing/2014/main" xmlns="" id="{B2A2134E-34A5-422C-8D66-092F6558A4F0}"/>
              </a:ext>
            </a:extLst>
          </p:cNvPr>
          <p:cNvSpPr txBox="1"/>
          <p:nvPr/>
        </p:nvSpPr>
        <p:spPr>
          <a:xfrm>
            <a:off x="96327" y="39171"/>
            <a:ext cx="51569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000" b="1" spc="-7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학교 주요 업무처리 방법</a:t>
            </a:r>
          </a:p>
        </p:txBody>
      </p:sp>
      <p:sp>
        <p:nvSpPr>
          <p:cNvPr id="14" name="모서리가 둥근 직사각형 13">
            <a:extLst>
              <a:ext uri="{FF2B5EF4-FFF2-40B4-BE49-F238E27FC236}">
                <a16:creationId xmlns:a16="http://schemas.microsoft.com/office/drawing/2014/main" xmlns="" id="{A48839FD-54EA-214C-BE98-4BDD2DF3094C}"/>
              </a:ext>
            </a:extLst>
          </p:cNvPr>
          <p:cNvSpPr/>
          <p:nvPr/>
        </p:nvSpPr>
        <p:spPr>
          <a:xfrm>
            <a:off x="163006" y="802346"/>
            <a:ext cx="3642849" cy="669007"/>
          </a:xfrm>
          <a:prstGeom prst="roundRect">
            <a:avLst>
              <a:gd name="adj" fmla="val 50000"/>
            </a:avLst>
          </a:prstGeom>
          <a:solidFill>
            <a:srgbClr val="E2F0D9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4. </a:t>
            </a:r>
            <a:r>
              <a:rPr lang="ko-KR" altLang="en-US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학교 </a:t>
            </a:r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– </a:t>
            </a:r>
            <a:r>
              <a:rPr lang="ko-KR" altLang="en-US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검사결과관리</a:t>
            </a:r>
            <a:endParaRPr lang="en-US" altLang="ko-KR" sz="1600" b="1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66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r>
              <a:rPr lang="en-US" altLang="ko-KR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4.4. </a:t>
            </a:r>
            <a:r>
              <a:rPr lang="ko-KR" altLang="en-US" b="1" dirty="0" err="1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검사결과통계및제출</a:t>
            </a:r>
            <a:r>
              <a:rPr lang="en-US" altLang="ko-KR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(4/10)</a:t>
            </a:r>
            <a:endParaRPr lang="ko-KR" altLang="en-US" b="1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66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5" name="사각형: 둥근 모서리 81">
            <a:extLst>
              <a:ext uri="{FF2B5EF4-FFF2-40B4-BE49-F238E27FC236}">
                <a16:creationId xmlns:a16="http://schemas.microsoft.com/office/drawing/2014/main" xmlns="" id="{E908EED5-9D07-442C-87CA-697451B62CB7}"/>
              </a:ext>
            </a:extLst>
          </p:cNvPr>
          <p:cNvSpPr/>
          <p:nvPr/>
        </p:nvSpPr>
        <p:spPr>
          <a:xfrm>
            <a:off x="3970021" y="802347"/>
            <a:ext cx="5662930" cy="550546"/>
          </a:xfrm>
          <a:prstGeom prst="roundRect">
            <a:avLst>
              <a:gd name="adj" fmla="val 6492"/>
            </a:avLst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0" tIns="0" rIns="0" bIns="0" anchor="ctr"/>
          <a:lstStyle/>
          <a:p>
            <a:pPr algn="ctr"/>
            <a:endParaRPr lang="en-US" altLang="ko-KR" sz="700" spc="-50" dirty="0">
              <a:solidFill>
                <a:schemeClr val="tx1">
                  <a:lumMod val="50000"/>
                  <a:lumOff val="50000"/>
                </a:schemeClr>
              </a:solidFill>
              <a:latin typeface="나눔바른고딕" panose="020B0600000101010101" charset="-127"/>
              <a:ea typeface="나눔바른고딕" panose="020B0600000101010101" charset="-127"/>
              <a:cs typeface="돋음"/>
              <a:sym typeface="Wingdings" pitchFamily="2" charset="2"/>
            </a:endParaRPr>
          </a:p>
        </p:txBody>
      </p:sp>
      <p:grpSp>
        <p:nvGrpSpPr>
          <p:cNvPr id="6" name="그룹 5"/>
          <p:cNvGrpSpPr/>
          <p:nvPr/>
        </p:nvGrpSpPr>
        <p:grpSpPr>
          <a:xfrm>
            <a:off x="4079992" y="907605"/>
            <a:ext cx="5451357" cy="364742"/>
            <a:chOff x="4079993" y="907605"/>
            <a:chExt cx="5345874" cy="364742"/>
          </a:xfrm>
        </p:grpSpPr>
        <p:cxnSp>
          <p:nvCxnSpPr>
            <p:cNvPr id="7" name="직선 화살표 연결선 6"/>
            <p:cNvCxnSpPr/>
            <p:nvPr/>
          </p:nvCxnSpPr>
          <p:spPr>
            <a:xfrm>
              <a:off x="4614193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직선 화살표 연결선 7"/>
            <p:cNvCxnSpPr/>
            <p:nvPr/>
          </p:nvCxnSpPr>
          <p:spPr>
            <a:xfrm>
              <a:off x="5292563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직선 화살표 연결선 8"/>
            <p:cNvCxnSpPr/>
            <p:nvPr/>
          </p:nvCxnSpPr>
          <p:spPr>
            <a:xfrm>
              <a:off x="6090136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직선 화살표 연결선 9"/>
            <p:cNvCxnSpPr/>
            <p:nvPr/>
          </p:nvCxnSpPr>
          <p:spPr>
            <a:xfrm>
              <a:off x="7002067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1" name="그룹 10"/>
            <p:cNvGrpSpPr/>
            <p:nvPr/>
          </p:nvGrpSpPr>
          <p:grpSpPr>
            <a:xfrm>
              <a:off x="4753326" y="907606"/>
              <a:ext cx="567815" cy="364740"/>
              <a:chOff x="5693299" y="907606"/>
              <a:chExt cx="687056" cy="364740"/>
            </a:xfrm>
          </p:grpSpPr>
          <p:sp>
            <p:nvSpPr>
              <p:cNvPr id="33" name="Rectangle 113"/>
              <p:cNvSpPr>
                <a:spLocks noChangeArrowheads="1"/>
              </p:cNvSpPr>
              <p:nvPr/>
            </p:nvSpPr>
            <p:spPr bwMode="auto">
              <a:xfrm>
                <a:off x="5693301" y="1076885"/>
                <a:ext cx="687054" cy="195461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반별검사결과</a:t>
                </a:r>
              </a:p>
            </p:txBody>
          </p:sp>
          <p:sp>
            <p:nvSpPr>
              <p:cNvPr id="34" name="Rectangle 113"/>
              <p:cNvSpPr>
                <a:spLocks noChangeArrowheads="1"/>
              </p:cNvSpPr>
              <p:nvPr/>
            </p:nvSpPr>
            <p:spPr bwMode="auto">
              <a:xfrm>
                <a:off x="5693299" y="907606"/>
                <a:ext cx="687056" cy="169279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spc="-5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spc="-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grpSp>
          <p:nvGrpSpPr>
            <p:cNvPr id="12" name="그룹 11"/>
            <p:cNvGrpSpPr/>
            <p:nvPr/>
          </p:nvGrpSpPr>
          <p:grpSpPr>
            <a:xfrm>
              <a:off x="5434914" y="907606"/>
              <a:ext cx="687056" cy="364740"/>
              <a:chOff x="6497545" y="907606"/>
              <a:chExt cx="687056" cy="364740"/>
            </a:xfrm>
          </p:grpSpPr>
          <p:sp>
            <p:nvSpPr>
              <p:cNvPr id="31" name="Rectangle 113"/>
              <p:cNvSpPr>
                <a:spLocks noChangeArrowheads="1"/>
              </p:cNvSpPr>
              <p:nvPr/>
            </p:nvSpPr>
            <p:spPr bwMode="auto">
              <a:xfrm>
                <a:off x="6497547" y="1076885"/>
                <a:ext cx="687054" cy="195461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spc="-50" dirty="0" err="1">
                    <a:solidFill>
                      <a:schemeClr val="tx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검사결과통계및제출</a:t>
                </a:r>
                <a:endParaRPr lang="ko-KR" altLang="en-US" sz="700" spc="-50" dirty="0">
                  <a:solidFill>
                    <a:schemeClr val="tx1"/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  <p:sp>
            <p:nvSpPr>
              <p:cNvPr id="32" name="Rectangle 113"/>
              <p:cNvSpPr>
                <a:spLocks noChangeArrowheads="1"/>
              </p:cNvSpPr>
              <p:nvPr/>
            </p:nvSpPr>
            <p:spPr bwMode="auto">
              <a:xfrm>
                <a:off x="6497545" y="907606"/>
                <a:ext cx="687056" cy="169279"/>
              </a:xfrm>
              <a:prstGeom prst="rect">
                <a:avLst/>
              </a:prstGeom>
              <a:solidFill>
                <a:srgbClr val="006600"/>
              </a:solidFill>
              <a:ln>
                <a:solidFill>
                  <a:srgbClr val="006600"/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b="1" spc="-50" dirty="0" err="1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b="1" spc="-50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b="1" spc="-50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</a:t>
                </a:r>
                <a:r>
                  <a:rPr lang="en-US" altLang="ko-KR" sz="800" b="1" spc="-50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b="1" spc="-50" dirty="0">
                  <a:solidFill>
                    <a:schemeClr val="bg1"/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grpSp>
          <p:nvGrpSpPr>
            <p:cNvPr id="13" name="그룹 12"/>
            <p:cNvGrpSpPr/>
            <p:nvPr/>
          </p:nvGrpSpPr>
          <p:grpSpPr>
            <a:xfrm>
              <a:off x="4079993" y="907606"/>
              <a:ext cx="567815" cy="364740"/>
              <a:chOff x="4984309" y="907606"/>
              <a:chExt cx="662776" cy="364740"/>
            </a:xfrm>
          </p:grpSpPr>
          <p:sp>
            <p:nvSpPr>
              <p:cNvPr id="29" name="Rectangle 113"/>
              <p:cNvSpPr>
                <a:spLocks noChangeArrowheads="1"/>
              </p:cNvSpPr>
              <p:nvPr/>
            </p:nvSpPr>
            <p:spPr bwMode="auto">
              <a:xfrm>
                <a:off x="4984311" y="1076885"/>
                <a:ext cx="662774" cy="195461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spc="-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반별검사결과관리</a:t>
                </a:r>
              </a:p>
            </p:txBody>
          </p:sp>
          <p:sp>
            <p:nvSpPr>
              <p:cNvPr id="30" name="Rectangle 113"/>
              <p:cNvSpPr>
                <a:spLocks noChangeArrowheads="1"/>
              </p:cNvSpPr>
              <p:nvPr/>
            </p:nvSpPr>
            <p:spPr bwMode="auto">
              <a:xfrm>
                <a:off x="4984309" y="907606"/>
                <a:ext cx="662776" cy="169279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spc="-5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spc="-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cxnSp>
          <p:nvCxnSpPr>
            <p:cNvPr id="15" name="직선 화살표 연결선 14"/>
            <p:cNvCxnSpPr/>
            <p:nvPr/>
          </p:nvCxnSpPr>
          <p:spPr>
            <a:xfrm>
              <a:off x="7908866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" name="그룹 15"/>
            <p:cNvGrpSpPr/>
            <p:nvPr/>
          </p:nvGrpSpPr>
          <p:grpSpPr>
            <a:xfrm>
              <a:off x="7145810" y="907605"/>
              <a:ext cx="800684" cy="364740"/>
              <a:chOff x="8096684" y="907605"/>
              <a:chExt cx="687056" cy="364740"/>
            </a:xfrm>
          </p:grpSpPr>
          <p:sp>
            <p:nvSpPr>
              <p:cNvPr id="27" name="Rectangle 113"/>
              <p:cNvSpPr>
                <a:spLocks noChangeArrowheads="1"/>
              </p:cNvSpPr>
              <p:nvPr/>
            </p:nvSpPr>
            <p:spPr bwMode="auto">
              <a:xfrm>
                <a:off x="8096685" y="1076883"/>
                <a:ext cx="68705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ko-KR" altLang="en-US" sz="7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학교급별검사결과통계</a:t>
                </a:r>
                <a:endParaRPr lang="ko-KR" altLang="en-US" sz="7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  <p:sp>
            <p:nvSpPr>
              <p:cNvPr id="28" name="Rectangle 113"/>
              <p:cNvSpPr>
                <a:spLocks noChangeArrowheads="1"/>
              </p:cNvSpPr>
              <p:nvPr/>
            </p:nvSpPr>
            <p:spPr bwMode="auto">
              <a:xfrm>
                <a:off x="8096684" y="907605"/>
                <a:ext cx="687056" cy="16927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ctr"/>
                <a:r>
                  <a:rPr lang="ko-KR" altLang="en-US" sz="800" kern="600" spc="-100" dirty="0" err="1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지원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r>
                  <a:rPr lang="ko-KR" altLang="en-US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청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kern="600" spc="-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grpSp>
          <p:nvGrpSpPr>
            <p:cNvPr id="17" name="그룹 16"/>
            <p:cNvGrpSpPr/>
            <p:nvPr/>
          </p:nvGrpSpPr>
          <p:grpSpPr>
            <a:xfrm>
              <a:off x="6233548" y="907607"/>
              <a:ext cx="800684" cy="364740"/>
              <a:chOff x="7298520" y="907607"/>
              <a:chExt cx="687056" cy="364740"/>
            </a:xfrm>
          </p:grpSpPr>
          <p:sp>
            <p:nvSpPr>
              <p:cNvPr id="25" name="Rectangle 113"/>
              <p:cNvSpPr>
                <a:spLocks noChangeArrowheads="1"/>
              </p:cNvSpPr>
              <p:nvPr/>
            </p:nvSpPr>
            <p:spPr bwMode="auto">
              <a:xfrm>
                <a:off x="7298521" y="1076885"/>
                <a:ext cx="68705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spc="-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학교별검사결과마감현황</a:t>
                </a:r>
              </a:p>
            </p:txBody>
          </p:sp>
          <p:sp>
            <p:nvSpPr>
              <p:cNvPr id="26" name="Rectangle 113"/>
              <p:cNvSpPr>
                <a:spLocks noChangeArrowheads="1"/>
              </p:cNvSpPr>
              <p:nvPr/>
            </p:nvSpPr>
            <p:spPr bwMode="auto">
              <a:xfrm>
                <a:off x="7298520" y="907607"/>
                <a:ext cx="687056" cy="16927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kern="600" spc="-100" dirty="0" err="1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지원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r>
                  <a:rPr lang="ko-KR" altLang="en-US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청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kern="600" spc="-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grpSp>
          <p:nvGrpSpPr>
            <p:cNvPr id="18" name="그룹 17"/>
            <p:cNvGrpSpPr/>
            <p:nvPr/>
          </p:nvGrpSpPr>
          <p:grpSpPr>
            <a:xfrm>
              <a:off x="8793581" y="907605"/>
              <a:ext cx="632286" cy="364740"/>
              <a:chOff x="8885570" y="907605"/>
              <a:chExt cx="687057" cy="364740"/>
            </a:xfrm>
          </p:grpSpPr>
          <p:sp>
            <p:nvSpPr>
              <p:cNvPr id="23" name="Rectangle 113"/>
              <p:cNvSpPr>
                <a:spLocks noChangeArrowheads="1"/>
              </p:cNvSpPr>
              <p:nvPr/>
            </p:nvSpPr>
            <p:spPr bwMode="auto">
              <a:xfrm>
                <a:off x="8885572" y="1076883"/>
                <a:ext cx="68705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ko-KR" altLang="en-US" sz="7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검사결과통계표</a:t>
                </a:r>
              </a:p>
            </p:txBody>
          </p:sp>
          <p:sp>
            <p:nvSpPr>
              <p:cNvPr id="24" name="Rectangle 113"/>
              <p:cNvSpPr>
                <a:spLocks noChangeArrowheads="1"/>
              </p:cNvSpPr>
              <p:nvPr/>
            </p:nvSpPr>
            <p:spPr bwMode="auto">
              <a:xfrm>
                <a:off x="8885570" y="907605"/>
                <a:ext cx="687056" cy="16927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ko-KR" altLang="en-US" sz="800" spc="-5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교육부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spc="-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cxnSp>
          <p:nvCxnSpPr>
            <p:cNvPr id="19" name="직선 화살표 연결선 18"/>
            <p:cNvCxnSpPr/>
            <p:nvPr/>
          </p:nvCxnSpPr>
          <p:spPr>
            <a:xfrm>
              <a:off x="8649838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0" name="그룹 19"/>
            <p:cNvGrpSpPr/>
            <p:nvPr/>
          </p:nvGrpSpPr>
          <p:grpSpPr>
            <a:xfrm>
              <a:off x="8052609" y="907605"/>
              <a:ext cx="632286" cy="364740"/>
              <a:chOff x="8885570" y="907605"/>
              <a:chExt cx="687057" cy="364740"/>
            </a:xfrm>
          </p:grpSpPr>
          <p:sp>
            <p:nvSpPr>
              <p:cNvPr id="21" name="Rectangle 113"/>
              <p:cNvSpPr>
                <a:spLocks noChangeArrowheads="1"/>
              </p:cNvSpPr>
              <p:nvPr/>
            </p:nvSpPr>
            <p:spPr bwMode="auto">
              <a:xfrm>
                <a:off x="8885572" y="1076883"/>
                <a:ext cx="68705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ko-KR" altLang="en-US" sz="7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검사결과마감처리</a:t>
                </a:r>
              </a:p>
            </p:txBody>
          </p:sp>
          <p:sp>
            <p:nvSpPr>
              <p:cNvPr id="22" name="Rectangle 113"/>
              <p:cNvSpPr>
                <a:spLocks noChangeArrowheads="1"/>
              </p:cNvSpPr>
              <p:nvPr/>
            </p:nvSpPr>
            <p:spPr bwMode="auto">
              <a:xfrm>
                <a:off x="8885570" y="907605"/>
                <a:ext cx="687056" cy="16927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ko-KR" altLang="en-US" sz="800" spc="-5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교육청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spc="-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</p:grpSp>
      <p:sp>
        <p:nvSpPr>
          <p:cNvPr id="49" name="직사각형 48">
            <a:extLst>
              <a:ext uri="{FF2B5EF4-FFF2-40B4-BE49-F238E27FC236}">
                <a16:creationId xmlns:a16="http://schemas.microsoft.com/office/drawing/2014/main" xmlns="" id="{7E13B21E-D9E5-4BE6-AB9C-ADCDEF6AE8BD}"/>
              </a:ext>
            </a:extLst>
          </p:cNvPr>
          <p:cNvSpPr/>
          <p:nvPr/>
        </p:nvSpPr>
        <p:spPr>
          <a:xfrm>
            <a:off x="321817" y="5842722"/>
            <a:ext cx="7735887" cy="203133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80000" indent="-180000">
              <a:lnSpc>
                <a:spcPct val="120000"/>
              </a:lnSpc>
            </a:pP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④ 대상 학생수에서 실시 학생수를 뺀 학생의 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미실시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현황을 입력함</a:t>
            </a:r>
            <a:endParaRPr lang="en-US" altLang="ko-KR" sz="1100" b="1" dirty="0">
              <a:ln>
                <a:solidFill>
                  <a:schemeClr val="tx1">
                    <a:lumMod val="85000"/>
                    <a:lumOff val="15000"/>
                    <a:alpha val="0"/>
                  </a:schemeClr>
                </a:solidFill>
              </a:ln>
              <a:solidFill>
                <a:srgbClr val="FD5312"/>
              </a:solidFill>
              <a:latin typeface="나눔바른고딕" panose="020B0600000101010101" charset="-127"/>
              <a:ea typeface="나눔바른고딕" panose="020B0600000101010101" charset="-127"/>
            </a:endParaRPr>
          </a:p>
        </p:txBody>
      </p:sp>
      <p:sp>
        <p:nvSpPr>
          <p:cNvPr id="37" name="직사각형 36"/>
          <p:cNvSpPr/>
          <p:nvPr/>
        </p:nvSpPr>
        <p:spPr>
          <a:xfrm>
            <a:off x="4832350" y="3194051"/>
            <a:ext cx="3047999" cy="1310639"/>
          </a:xfrm>
          <a:prstGeom prst="rect">
            <a:avLst/>
          </a:prstGeom>
          <a:noFill/>
          <a:ln w="25400">
            <a:solidFill>
              <a:srgbClr val="FD531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8" name="타원 37"/>
          <p:cNvSpPr/>
          <p:nvPr/>
        </p:nvSpPr>
        <p:spPr>
          <a:xfrm>
            <a:off x="4729365" y="3102610"/>
            <a:ext cx="182880" cy="182880"/>
          </a:xfrm>
          <a:prstGeom prst="ellipse">
            <a:avLst/>
          </a:prstGeom>
          <a:solidFill>
            <a:srgbClr val="FD5312"/>
          </a:solidFill>
          <a:ln w="25400">
            <a:solidFill>
              <a:srgbClr val="FD531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b="1" dirty="0">
                <a:latin typeface="+mn-ea"/>
              </a:rPr>
              <a:t>4</a:t>
            </a:r>
            <a:endParaRPr lang="ko-KR" altLang="en-US" sz="1100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694952131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5080" y="1779588"/>
            <a:ext cx="9273418" cy="3960000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</p:pic>
      <p:sp>
        <p:nvSpPr>
          <p:cNvPr id="93" name="TextBox 4">
            <a:extLst>
              <a:ext uri="{FF2B5EF4-FFF2-40B4-BE49-F238E27FC236}">
                <a16:creationId xmlns:a16="http://schemas.microsoft.com/office/drawing/2014/main" xmlns="" id="{B2A2134E-34A5-422C-8D66-092F6558A4F0}"/>
              </a:ext>
            </a:extLst>
          </p:cNvPr>
          <p:cNvSpPr txBox="1"/>
          <p:nvPr/>
        </p:nvSpPr>
        <p:spPr>
          <a:xfrm>
            <a:off x="96327" y="39171"/>
            <a:ext cx="51569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000" b="1" spc="-7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학교 주요 업무처리 방법</a:t>
            </a:r>
          </a:p>
        </p:txBody>
      </p:sp>
      <p:sp>
        <p:nvSpPr>
          <p:cNvPr id="14" name="모서리가 둥근 직사각형 13">
            <a:extLst>
              <a:ext uri="{FF2B5EF4-FFF2-40B4-BE49-F238E27FC236}">
                <a16:creationId xmlns:a16="http://schemas.microsoft.com/office/drawing/2014/main" xmlns="" id="{A48839FD-54EA-214C-BE98-4BDD2DF3094C}"/>
              </a:ext>
            </a:extLst>
          </p:cNvPr>
          <p:cNvSpPr/>
          <p:nvPr/>
        </p:nvSpPr>
        <p:spPr>
          <a:xfrm>
            <a:off x="163006" y="802346"/>
            <a:ext cx="3642849" cy="669007"/>
          </a:xfrm>
          <a:prstGeom prst="roundRect">
            <a:avLst>
              <a:gd name="adj" fmla="val 50000"/>
            </a:avLst>
          </a:prstGeom>
          <a:solidFill>
            <a:srgbClr val="E2F0D9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4. </a:t>
            </a:r>
            <a:r>
              <a:rPr lang="ko-KR" altLang="en-US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학교 </a:t>
            </a:r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– </a:t>
            </a:r>
            <a:r>
              <a:rPr lang="ko-KR" altLang="en-US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검사결과관리</a:t>
            </a:r>
            <a:endParaRPr lang="en-US" altLang="ko-KR" sz="1600" b="1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66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r>
              <a:rPr lang="en-US" altLang="ko-KR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4.4. </a:t>
            </a:r>
            <a:r>
              <a:rPr lang="ko-KR" altLang="en-US" b="1" dirty="0" err="1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검사결과통계및제출</a:t>
            </a:r>
            <a:r>
              <a:rPr lang="en-US" altLang="ko-KR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(5/10)</a:t>
            </a:r>
            <a:endParaRPr lang="ko-KR" altLang="en-US" b="1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66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5" name="사각형: 둥근 모서리 81">
            <a:extLst>
              <a:ext uri="{FF2B5EF4-FFF2-40B4-BE49-F238E27FC236}">
                <a16:creationId xmlns:a16="http://schemas.microsoft.com/office/drawing/2014/main" xmlns="" id="{E908EED5-9D07-442C-87CA-697451B62CB7}"/>
              </a:ext>
            </a:extLst>
          </p:cNvPr>
          <p:cNvSpPr/>
          <p:nvPr/>
        </p:nvSpPr>
        <p:spPr>
          <a:xfrm>
            <a:off x="3970021" y="802347"/>
            <a:ext cx="5662930" cy="550546"/>
          </a:xfrm>
          <a:prstGeom prst="roundRect">
            <a:avLst>
              <a:gd name="adj" fmla="val 6492"/>
            </a:avLst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0" tIns="0" rIns="0" bIns="0" anchor="ctr"/>
          <a:lstStyle/>
          <a:p>
            <a:pPr algn="ctr"/>
            <a:endParaRPr lang="en-US" altLang="ko-KR" sz="700" spc="-50" dirty="0">
              <a:solidFill>
                <a:schemeClr val="tx1">
                  <a:lumMod val="50000"/>
                  <a:lumOff val="50000"/>
                </a:schemeClr>
              </a:solidFill>
              <a:latin typeface="나눔바른고딕" panose="020B0600000101010101" charset="-127"/>
              <a:ea typeface="나눔바른고딕" panose="020B0600000101010101" charset="-127"/>
              <a:cs typeface="돋음"/>
              <a:sym typeface="Wingdings" pitchFamily="2" charset="2"/>
            </a:endParaRPr>
          </a:p>
        </p:txBody>
      </p:sp>
      <p:grpSp>
        <p:nvGrpSpPr>
          <p:cNvPr id="6" name="그룹 5"/>
          <p:cNvGrpSpPr/>
          <p:nvPr/>
        </p:nvGrpSpPr>
        <p:grpSpPr>
          <a:xfrm>
            <a:off x="4079992" y="907605"/>
            <a:ext cx="5451357" cy="364742"/>
            <a:chOff x="4079993" y="907605"/>
            <a:chExt cx="5345874" cy="364742"/>
          </a:xfrm>
        </p:grpSpPr>
        <p:cxnSp>
          <p:nvCxnSpPr>
            <p:cNvPr id="7" name="직선 화살표 연결선 6"/>
            <p:cNvCxnSpPr/>
            <p:nvPr/>
          </p:nvCxnSpPr>
          <p:spPr>
            <a:xfrm>
              <a:off x="4614193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직선 화살표 연결선 7"/>
            <p:cNvCxnSpPr/>
            <p:nvPr/>
          </p:nvCxnSpPr>
          <p:spPr>
            <a:xfrm>
              <a:off x="5292563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직선 화살표 연결선 8"/>
            <p:cNvCxnSpPr/>
            <p:nvPr/>
          </p:nvCxnSpPr>
          <p:spPr>
            <a:xfrm>
              <a:off x="6090136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직선 화살표 연결선 9"/>
            <p:cNvCxnSpPr/>
            <p:nvPr/>
          </p:nvCxnSpPr>
          <p:spPr>
            <a:xfrm>
              <a:off x="7002067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1" name="그룹 10"/>
            <p:cNvGrpSpPr/>
            <p:nvPr/>
          </p:nvGrpSpPr>
          <p:grpSpPr>
            <a:xfrm>
              <a:off x="4753326" y="907606"/>
              <a:ext cx="567815" cy="364740"/>
              <a:chOff x="5693299" y="907606"/>
              <a:chExt cx="687056" cy="364740"/>
            </a:xfrm>
          </p:grpSpPr>
          <p:sp>
            <p:nvSpPr>
              <p:cNvPr id="33" name="Rectangle 113"/>
              <p:cNvSpPr>
                <a:spLocks noChangeArrowheads="1"/>
              </p:cNvSpPr>
              <p:nvPr/>
            </p:nvSpPr>
            <p:spPr bwMode="auto">
              <a:xfrm>
                <a:off x="5693301" y="1076885"/>
                <a:ext cx="687054" cy="195461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반별검사결과</a:t>
                </a:r>
              </a:p>
            </p:txBody>
          </p:sp>
          <p:sp>
            <p:nvSpPr>
              <p:cNvPr id="34" name="Rectangle 113"/>
              <p:cNvSpPr>
                <a:spLocks noChangeArrowheads="1"/>
              </p:cNvSpPr>
              <p:nvPr/>
            </p:nvSpPr>
            <p:spPr bwMode="auto">
              <a:xfrm>
                <a:off x="5693299" y="907606"/>
                <a:ext cx="687056" cy="169279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spc="-5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spc="-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grpSp>
          <p:nvGrpSpPr>
            <p:cNvPr id="12" name="그룹 11"/>
            <p:cNvGrpSpPr/>
            <p:nvPr/>
          </p:nvGrpSpPr>
          <p:grpSpPr>
            <a:xfrm>
              <a:off x="5434914" y="907606"/>
              <a:ext cx="687056" cy="364740"/>
              <a:chOff x="6497545" y="907606"/>
              <a:chExt cx="687056" cy="364740"/>
            </a:xfrm>
          </p:grpSpPr>
          <p:sp>
            <p:nvSpPr>
              <p:cNvPr id="31" name="Rectangle 113"/>
              <p:cNvSpPr>
                <a:spLocks noChangeArrowheads="1"/>
              </p:cNvSpPr>
              <p:nvPr/>
            </p:nvSpPr>
            <p:spPr bwMode="auto">
              <a:xfrm>
                <a:off x="6497547" y="1076885"/>
                <a:ext cx="687054" cy="195461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spc="-50" dirty="0" err="1">
                    <a:solidFill>
                      <a:schemeClr val="tx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검사결과통계및제출</a:t>
                </a:r>
                <a:endParaRPr lang="ko-KR" altLang="en-US" sz="700" spc="-50" dirty="0">
                  <a:solidFill>
                    <a:schemeClr val="tx1"/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  <p:sp>
            <p:nvSpPr>
              <p:cNvPr id="32" name="Rectangle 113"/>
              <p:cNvSpPr>
                <a:spLocks noChangeArrowheads="1"/>
              </p:cNvSpPr>
              <p:nvPr/>
            </p:nvSpPr>
            <p:spPr bwMode="auto">
              <a:xfrm>
                <a:off x="6497545" y="907606"/>
                <a:ext cx="687056" cy="169279"/>
              </a:xfrm>
              <a:prstGeom prst="rect">
                <a:avLst/>
              </a:prstGeom>
              <a:solidFill>
                <a:srgbClr val="006600"/>
              </a:solidFill>
              <a:ln>
                <a:solidFill>
                  <a:srgbClr val="006600"/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b="1" spc="-50" dirty="0" err="1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b="1" spc="-50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b="1" spc="-50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</a:t>
                </a:r>
                <a:r>
                  <a:rPr lang="en-US" altLang="ko-KR" sz="800" b="1" spc="-50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b="1" spc="-50" dirty="0">
                  <a:solidFill>
                    <a:schemeClr val="bg1"/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grpSp>
          <p:nvGrpSpPr>
            <p:cNvPr id="13" name="그룹 12"/>
            <p:cNvGrpSpPr/>
            <p:nvPr/>
          </p:nvGrpSpPr>
          <p:grpSpPr>
            <a:xfrm>
              <a:off x="4079993" y="907606"/>
              <a:ext cx="567815" cy="364740"/>
              <a:chOff x="4984309" y="907606"/>
              <a:chExt cx="662776" cy="364740"/>
            </a:xfrm>
          </p:grpSpPr>
          <p:sp>
            <p:nvSpPr>
              <p:cNvPr id="29" name="Rectangle 113"/>
              <p:cNvSpPr>
                <a:spLocks noChangeArrowheads="1"/>
              </p:cNvSpPr>
              <p:nvPr/>
            </p:nvSpPr>
            <p:spPr bwMode="auto">
              <a:xfrm>
                <a:off x="4984311" y="1076885"/>
                <a:ext cx="662774" cy="195461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spc="-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반별검사결과관리</a:t>
                </a:r>
              </a:p>
            </p:txBody>
          </p:sp>
          <p:sp>
            <p:nvSpPr>
              <p:cNvPr id="30" name="Rectangle 113"/>
              <p:cNvSpPr>
                <a:spLocks noChangeArrowheads="1"/>
              </p:cNvSpPr>
              <p:nvPr/>
            </p:nvSpPr>
            <p:spPr bwMode="auto">
              <a:xfrm>
                <a:off x="4984309" y="907606"/>
                <a:ext cx="662776" cy="169279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spc="-5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spc="-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cxnSp>
          <p:nvCxnSpPr>
            <p:cNvPr id="15" name="직선 화살표 연결선 14"/>
            <p:cNvCxnSpPr/>
            <p:nvPr/>
          </p:nvCxnSpPr>
          <p:spPr>
            <a:xfrm>
              <a:off x="7908866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" name="그룹 15"/>
            <p:cNvGrpSpPr/>
            <p:nvPr/>
          </p:nvGrpSpPr>
          <p:grpSpPr>
            <a:xfrm>
              <a:off x="7145810" y="907605"/>
              <a:ext cx="800684" cy="364740"/>
              <a:chOff x="8096684" y="907605"/>
              <a:chExt cx="687056" cy="364740"/>
            </a:xfrm>
          </p:grpSpPr>
          <p:sp>
            <p:nvSpPr>
              <p:cNvPr id="27" name="Rectangle 113"/>
              <p:cNvSpPr>
                <a:spLocks noChangeArrowheads="1"/>
              </p:cNvSpPr>
              <p:nvPr/>
            </p:nvSpPr>
            <p:spPr bwMode="auto">
              <a:xfrm>
                <a:off x="8096685" y="1076883"/>
                <a:ext cx="68705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ko-KR" altLang="en-US" sz="7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학교급별검사결과통계</a:t>
                </a:r>
                <a:endParaRPr lang="ko-KR" altLang="en-US" sz="7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  <p:sp>
            <p:nvSpPr>
              <p:cNvPr id="28" name="Rectangle 113"/>
              <p:cNvSpPr>
                <a:spLocks noChangeArrowheads="1"/>
              </p:cNvSpPr>
              <p:nvPr/>
            </p:nvSpPr>
            <p:spPr bwMode="auto">
              <a:xfrm>
                <a:off x="8096684" y="907605"/>
                <a:ext cx="687056" cy="16927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ctr"/>
                <a:r>
                  <a:rPr lang="ko-KR" altLang="en-US" sz="800" kern="600" spc="-100" dirty="0" err="1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지원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r>
                  <a:rPr lang="ko-KR" altLang="en-US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청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kern="600" spc="-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grpSp>
          <p:nvGrpSpPr>
            <p:cNvPr id="17" name="그룹 16"/>
            <p:cNvGrpSpPr/>
            <p:nvPr/>
          </p:nvGrpSpPr>
          <p:grpSpPr>
            <a:xfrm>
              <a:off x="6233548" y="907607"/>
              <a:ext cx="800684" cy="364740"/>
              <a:chOff x="7298520" y="907607"/>
              <a:chExt cx="687056" cy="364740"/>
            </a:xfrm>
          </p:grpSpPr>
          <p:sp>
            <p:nvSpPr>
              <p:cNvPr id="25" name="Rectangle 113"/>
              <p:cNvSpPr>
                <a:spLocks noChangeArrowheads="1"/>
              </p:cNvSpPr>
              <p:nvPr/>
            </p:nvSpPr>
            <p:spPr bwMode="auto">
              <a:xfrm>
                <a:off x="7298521" y="1076885"/>
                <a:ext cx="68705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spc="-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학교별검사결과마감현황</a:t>
                </a:r>
              </a:p>
            </p:txBody>
          </p:sp>
          <p:sp>
            <p:nvSpPr>
              <p:cNvPr id="26" name="Rectangle 113"/>
              <p:cNvSpPr>
                <a:spLocks noChangeArrowheads="1"/>
              </p:cNvSpPr>
              <p:nvPr/>
            </p:nvSpPr>
            <p:spPr bwMode="auto">
              <a:xfrm>
                <a:off x="7298520" y="907607"/>
                <a:ext cx="687056" cy="16927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kern="600" spc="-100" dirty="0" err="1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지원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r>
                  <a:rPr lang="ko-KR" altLang="en-US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청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kern="600" spc="-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grpSp>
          <p:nvGrpSpPr>
            <p:cNvPr id="18" name="그룹 17"/>
            <p:cNvGrpSpPr/>
            <p:nvPr/>
          </p:nvGrpSpPr>
          <p:grpSpPr>
            <a:xfrm>
              <a:off x="8793581" y="907605"/>
              <a:ext cx="632286" cy="364740"/>
              <a:chOff x="8885570" y="907605"/>
              <a:chExt cx="687057" cy="364740"/>
            </a:xfrm>
          </p:grpSpPr>
          <p:sp>
            <p:nvSpPr>
              <p:cNvPr id="23" name="Rectangle 113"/>
              <p:cNvSpPr>
                <a:spLocks noChangeArrowheads="1"/>
              </p:cNvSpPr>
              <p:nvPr/>
            </p:nvSpPr>
            <p:spPr bwMode="auto">
              <a:xfrm>
                <a:off x="8885572" y="1076883"/>
                <a:ext cx="68705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ko-KR" altLang="en-US" sz="7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검사결과통계표</a:t>
                </a:r>
              </a:p>
            </p:txBody>
          </p:sp>
          <p:sp>
            <p:nvSpPr>
              <p:cNvPr id="24" name="Rectangle 113"/>
              <p:cNvSpPr>
                <a:spLocks noChangeArrowheads="1"/>
              </p:cNvSpPr>
              <p:nvPr/>
            </p:nvSpPr>
            <p:spPr bwMode="auto">
              <a:xfrm>
                <a:off x="8885570" y="907605"/>
                <a:ext cx="687056" cy="16927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ko-KR" altLang="en-US" sz="800" spc="-5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교육부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spc="-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cxnSp>
          <p:nvCxnSpPr>
            <p:cNvPr id="19" name="직선 화살표 연결선 18"/>
            <p:cNvCxnSpPr/>
            <p:nvPr/>
          </p:nvCxnSpPr>
          <p:spPr>
            <a:xfrm>
              <a:off x="8649838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0" name="그룹 19"/>
            <p:cNvGrpSpPr/>
            <p:nvPr/>
          </p:nvGrpSpPr>
          <p:grpSpPr>
            <a:xfrm>
              <a:off x="8052609" y="907605"/>
              <a:ext cx="632286" cy="364740"/>
              <a:chOff x="8885570" y="907605"/>
              <a:chExt cx="687057" cy="364740"/>
            </a:xfrm>
          </p:grpSpPr>
          <p:sp>
            <p:nvSpPr>
              <p:cNvPr id="21" name="Rectangle 113"/>
              <p:cNvSpPr>
                <a:spLocks noChangeArrowheads="1"/>
              </p:cNvSpPr>
              <p:nvPr/>
            </p:nvSpPr>
            <p:spPr bwMode="auto">
              <a:xfrm>
                <a:off x="8885572" y="1076883"/>
                <a:ext cx="68705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ko-KR" altLang="en-US" sz="7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검사결과마감처리</a:t>
                </a:r>
              </a:p>
            </p:txBody>
          </p:sp>
          <p:sp>
            <p:nvSpPr>
              <p:cNvPr id="22" name="Rectangle 113"/>
              <p:cNvSpPr>
                <a:spLocks noChangeArrowheads="1"/>
              </p:cNvSpPr>
              <p:nvPr/>
            </p:nvSpPr>
            <p:spPr bwMode="auto">
              <a:xfrm>
                <a:off x="8885570" y="907605"/>
                <a:ext cx="687056" cy="16927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ko-KR" altLang="en-US" sz="800" spc="-5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교육청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spc="-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</p:grpSp>
      <p:sp>
        <p:nvSpPr>
          <p:cNvPr id="49" name="직사각형 48">
            <a:extLst>
              <a:ext uri="{FF2B5EF4-FFF2-40B4-BE49-F238E27FC236}">
                <a16:creationId xmlns:a16="http://schemas.microsoft.com/office/drawing/2014/main" xmlns="" id="{7E13B21E-D9E5-4BE6-AB9C-ADCDEF6AE8BD}"/>
              </a:ext>
            </a:extLst>
          </p:cNvPr>
          <p:cNvSpPr/>
          <p:nvPr/>
        </p:nvSpPr>
        <p:spPr>
          <a:xfrm>
            <a:off x="413257" y="5828571"/>
            <a:ext cx="7717737" cy="609398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⑤ 교사 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면담소견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등을 종합적으로 반영하여 최종적으로 선별된 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관심군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학생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(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전문기관 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2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차 조치 등의 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지속관리가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필요한 학생 수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)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으로 </a:t>
            </a:r>
            <a:endParaRPr lang="en-US" altLang="ko-KR" sz="1100" b="1" dirty="0">
              <a:ln>
                <a:solidFill>
                  <a:schemeClr val="tx1">
                    <a:lumMod val="85000"/>
                    <a:lumOff val="15000"/>
                    <a:alpha val="0"/>
                  </a:schemeClr>
                </a:solidFill>
              </a:ln>
              <a:solidFill>
                <a:srgbClr val="FD5312"/>
              </a:solidFill>
              <a:latin typeface="나눔바른고딕" panose="020B0600000101010101" charset="-127"/>
              <a:ea typeface="나눔바른고딕" panose="020B0600000101010101" charset="-127"/>
            </a:endParaRPr>
          </a:p>
          <a:p>
            <a:pPr>
              <a:lnSpc>
                <a:spcPct val="120000"/>
              </a:lnSpc>
            </a:pP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</a:t>
            </a:r>
            <a:r>
              <a:rPr lang="en-US" altLang="ko-KR" sz="1100" b="1" dirty="0" smtClean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   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검사결과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(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학교 내 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면담소견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반영결과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) 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항목에 직접 입력하고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, 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⑥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[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저장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] 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버튼을 클릭하여 검사결과통계를 저장함</a:t>
            </a:r>
            <a:endParaRPr lang="en-US" altLang="ko-KR" sz="1100" b="1" dirty="0">
              <a:ln>
                <a:solidFill>
                  <a:schemeClr val="tx1">
                    <a:lumMod val="85000"/>
                    <a:lumOff val="15000"/>
                    <a:alpha val="0"/>
                  </a:schemeClr>
                </a:solidFill>
              </a:ln>
              <a:solidFill>
                <a:srgbClr val="FD5312"/>
              </a:solidFill>
              <a:latin typeface="나눔바른고딕" panose="020B0600000101010101" charset="-127"/>
              <a:ea typeface="나눔바른고딕" panose="020B0600000101010101" charset="-127"/>
            </a:endParaRPr>
          </a:p>
          <a:p>
            <a:pPr marL="179388" indent="-179388">
              <a:lnSpc>
                <a:spcPct val="120000"/>
              </a:lnSpc>
            </a:pP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chemeClr val="accent6"/>
                </a:solidFill>
                <a:latin typeface="나눔바른고딕" panose="020B0600000101010101" charset="-127"/>
                <a:ea typeface="나눔바른고딕" panose="020B0600000101010101" charset="-127"/>
              </a:rPr>
              <a:t>  </a:t>
            </a:r>
            <a:r>
              <a:rPr lang="ko-KR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chemeClr val="accent6"/>
                </a:solidFill>
                <a:latin typeface="나눔바른고딕" panose="020B0600000101010101" charset="-127"/>
                <a:ea typeface="나눔바른고딕" panose="020B0600000101010101" charset="-127"/>
              </a:rPr>
              <a:t>※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chemeClr val="accent6"/>
                </a:solidFill>
                <a:latin typeface="나눔바른고딕" panose="020B0600000101010101" charset="-127"/>
                <a:ea typeface="나눔바른고딕" panose="020B0600000101010101" charset="-127"/>
              </a:rPr>
              <a:t> 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chemeClr val="accent6"/>
                </a:solidFill>
                <a:latin typeface="나눔바른고딕" panose="020B0600000101010101" charset="-127"/>
                <a:ea typeface="나눔바른고딕" panose="020B0600000101010101" charset="-127"/>
              </a:rPr>
              <a:t>대상학생수가 실시학생수 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chemeClr val="accent6"/>
                </a:solidFill>
                <a:latin typeface="나눔바른고딕" panose="020B0600000101010101" charset="-127"/>
                <a:ea typeface="나눔바른고딕" panose="020B0600000101010101" charset="-127"/>
              </a:rPr>
              <a:t>+ 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chemeClr val="accent6"/>
                </a:solidFill>
                <a:latin typeface="나눔바른고딕" panose="020B0600000101010101" charset="-127"/>
                <a:ea typeface="나눔바른고딕" panose="020B0600000101010101" charset="-127"/>
              </a:rPr>
              <a:t>미실시학생수와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chemeClr val="accent6"/>
                </a:solidFill>
                <a:latin typeface="나눔바른고딕" panose="020B0600000101010101" charset="-127"/>
                <a:ea typeface="나눔바른고딕" panose="020B0600000101010101" charset="-127"/>
              </a:rPr>
              <a:t> 맞지 않으면 저장 불가</a:t>
            </a:r>
            <a:endParaRPr lang="en-US" altLang="ko-KR" sz="1100" b="1" dirty="0">
              <a:ln>
                <a:solidFill>
                  <a:schemeClr val="tx1">
                    <a:lumMod val="85000"/>
                    <a:lumOff val="15000"/>
                    <a:alpha val="0"/>
                  </a:schemeClr>
                </a:solidFill>
              </a:ln>
              <a:solidFill>
                <a:schemeClr val="accent6"/>
              </a:solidFill>
              <a:latin typeface="나눔바른고딕" panose="020B0600000101010101" charset="-127"/>
              <a:ea typeface="나눔바른고딕" panose="020B0600000101010101" charset="-127"/>
            </a:endParaRPr>
          </a:p>
        </p:txBody>
      </p:sp>
      <p:sp>
        <p:nvSpPr>
          <p:cNvPr id="39" name="직사각형 38"/>
          <p:cNvSpPr/>
          <p:nvPr/>
        </p:nvSpPr>
        <p:spPr>
          <a:xfrm>
            <a:off x="4519931" y="3211831"/>
            <a:ext cx="5017767" cy="1310112"/>
          </a:xfrm>
          <a:prstGeom prst="rect">
            <a:avLst/>
          </a:prstGeom>
          <a:noFill/>
          <a:ln w="25400">
            <a:solidFill>
              <a:srgbClr val="FD531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0" name="타원 39"/>
          <p:cNvSpPr/>
          <p:nvPr/>
        </p:nvSpPr>
        <p:spPr>
          <a:xfrm>
            <a:off x="4422141" y="3120390"/>
            <a:ext cx="182880" cy="182880"/>
          </a:xfrm>
          <a:prstGeom prst="ellipse">
            <a:avLst/>
          </a:prstGeom>
          <a:solidFill>
            <a:srgbClr val="FD5312"/>
          </a:solidFill>
          <a:ln w="25400">
            <a:solidFill>
              <a:srgbClr val="FD531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b="1" dirty="0">
                <a:latin typeface="+mn-ea"/>
              </a:rPr>
              <a:t>5</a:t>
            </a:r>
            <a:endParaRPr lang="ko-KR" altLang="en-US" sz="1100" b="1" dirty="0">
              <a:latin typeface="+mn-ea"/>
            </a:endParaRPr>
          </a:p>
        </p:txBody>
      </p:sp>
      <p:sp>
        <p:nvSpPr>
          <p:cNvPr id="41" name="직사각형 40"/>
          <p:cNvSpPr/>
          <p:nvPr/>
        </p:nvSpPr>
        <p:spPr>
          <a:xfrm>
            <a:off x="8451266" y="2983646"/>
            <a:ext cx="235960" cy="183170"/>
          </a:xfrm>
          <a:prstGeom prst="rect">
            <a:avLst/>
          </a:prstGeom>
          <a:noFill/>
          <a:ln w="25400">
            <a:solidFill>
              <a:srgbClr val="FD531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2" name="타원 41"/>
          <p:cNvSpPr/>
          <p:nvPr/>
        </p:nvSpPr>
        <p:spPr>
          <a:xfrm>
            <a:off x="8329022" y="2894182"/>
            <a:ext cx="182880" cy="182880"/>
          </a:xfrm>
          <a:prstGeom prst="ellipse">
            <a:avLst/>
          </a:prstGeom>
          <a:solidFill>
            <a:srgbClr val="FD5312"/>
          </a:solidFill>
          <a:ln w="25400">
            <a:solidFill>
              <a:srgbClr val="FD531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b="1" dirty="0">
                <a:latin typeface="+mn-ea"/>
              </a:rPr>
              <a:t>6</a:t>
            </a:r>
            <a:endParaRPr lang="ko-KR" altLang="en-US" sz="1100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315292462"/>
      </p:ext>
    </p:extLst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6291" y="1778356"/>
            <a:ext cx="9273418" cy="3960000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</p:pic>
      <p:sp>
        <p:nvSpPr>
          <p:cNvPr id="93" name="TextBox 4">
            <a:extLst>
              <a:ext uri="{FF2B5EF4-FFF2-40B4-BE49-F238E27FC236}">
                <a16:creationId xmlns:a16="http://schemas.microsoft.com/office/drawing/2014/main" xmlns="" id="{B2A2134E-34A5-422C-8D66-092F6558A4F0}"/>
              </a:ext>
            </a:extLst>
          </p:cNvPr>
          <p:cNvSpPr txBox="1"/>
          <p:nvPr/>
        </p:nvSpPr>
        <p:spPr>
          <a:xfrm>
            <a:off x="96327" y="39171"/>
            <a:ext cx="51569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000" b="1" spc="-7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학교 주요 업무처리 방법</a:t>
            </a:r>
          </a:p>
        </p:txBody>
      </p:sp>
      <p:sp>
        <p:nvSpPr>
          <p:cNvPr id="14" name="모서리가 둥근 직사각형 13">
            <a:extLst>
              <a:ext uri="{FF2B5EF4-FFF2-40B4-BE49-F238E27FC236}">
                <a16:creationId xmlns:a16="http://schemas.microsoft.com/office/drawing/2014/main" xmlns="" id="{A48839FD-54EA-214C-BE98-4BDD2DF3094C}"/>
              </a:ext>
            </a:extLst>
          </p:cNvPr>
          <p:cNvSpPr/>
          <p:nvPr/>
        </p:nvSpPr>
        <p:spPr>
          <a:xfrm>
            <a:off x="163006" y="802346"/>
            <a:ext cx="3642849" cy="669007"/>
          </a:xfrm>
          <a:prstGeom prst="roundRect">
            <a:avLst>
              <a:gd name="adj" fmla="val 50000"/>
            </a:avLst>
          </a:prstGeom>
          <a:solidFill>
            <a:srgbClr val="E2F0D9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4. </a:t>
            </a:r>
            <a:r>
              <a:rPr lang="ko-KR" altLang="en-US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학교 </a:t>
            </a:r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– </a:t>
            </a:r>
            <a:r>
              <a:rPr lang="ko-KR" altLang="en-US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검사결과관리</a:t>
            </a:r>
            <a:endParaRPr lang="en-US" altLang="ko-KR" sz="1600" b="1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66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r>
              <a:rPr lang="en-US" altLang="ko-KR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4.4. </a:t>
            </a:r>
            <a:r>
              <a:rPr lang="ko-KR" altLang="en-US" b="1" dirty="0" err="1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검사결과통계및제출</a:t>
            </a:r>
            <a:r>
              <a:rPr lang="en-US" altLang="ko-KR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(6/10)</a:t>
            </a:r>
            <a:endParaRPr lang="ko-KR" altLang="en-US" b="1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66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5" name="사각형: 둥근 모서리 81">
            <a:extLst>
              <a:ext uri="{FF2B5EF4-FFF2-40B4-BE49-F238E27FC236}">
                <a16:creationId xmlns:a16="http://schemas.microsoft.com/office/drawing/2014/main" xmlns="" id="{E908EED5-9D07-442C-87CA-697451B62CB7}"/>
              </a:ext>
            </a:extLst>
          </p:cNvPr>
          <p:cNvSpPr/>
          <p:nvPr/>
        </p:nvSpPr>
        <p:spPr>
          <a:xfrm>
            <a:off x="3970021" y="802347"/>
            <a:ext cx="5662930" cy="550546"/>
          </a:xfrm>
          <a:prstGeom prst="roundRect">
            <a:avLst>
              <a:gd name="adj" fmla="val 6492"/>
            </a:avLst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0" tIns="0" rIns="0" bIns="0" anchor="ctr"/>
          <a:lstStyle/>
          <a:p>
            <a:pPr algn="ctr"/>
            <a:endParaRPr lang="en-US" altLang="ko-KR" sz="700" spc="-50" dirty="0">
              <a:solidFill>
                <a:schemeClr val="tx1">
                  <a:lumMod val="50000"/>
                  <a:lumOff val="50000"/>
                </a:schemeClr>
              </a:solidFill>
              <a:latin typeface="나눔바른고딕" panose="020B0600000101010101" charset="-127"/>
              <a:ea typeface="나눔바른고딕" panose="020B0600000101010101" charset="-127"/>
              <a:cs typeface="돋음"/>
              <a:sym typeface="Wingdings" pitchFamily="2" charset="2"/>
            </a:endParaRPr>
          </a:p>
        </p:txBody>
      </p:sp>
      <p:grpSp>
        <p:nvGrpSpPr>
          <p:cNvPr id="6" name="그룹 5"/>
          <p:cNvGrpSpPr/>
          <p:nvPr/>
        </p:nvGrpSpPr>
        <p:grpSpPr>
          <a:xfrm>
            <a:off x="4079992" y="907605"/>
            <a:ext cx="5451357" cy="364742"/>
            <a:chOff x="4079993" y="907605"/>
            <a:chExt cx="5345874" cy="364742"/>
          </a:xfrm>
        </p:grpSpPr>
        <p:cxnSp>
          <p:nvCxnSpPr>
            <p:cNvPr id="7" name="직선 화살표 연결선 6"/>
            <p:cNvCxnSpPr/>
            <p:nvPr/>
          </p:nvCxnSpPr>
          <p:spPr>
            <a:xfrm>
              <a:off x="4614193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직선 화살표 연결선 7"/>
            <p:cNvCxnSpPr/>
            <p:nvPr/>
          </p:nvCxnSpPr>
          <p:spPr>
            <a:xfrm>
              <a:off x="5292563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직선 화살표 연결선 8"/>
            <p:cNvCxnSpPr/>
            <p:nvPr/>
          </p:nvCxnSpPr>
          <p:spPr>
            <a:xfrm>
              <a:off x="6090136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직선 화살표 연결선 9"/>
            <p:cNvCxnSpPr/>
            <p:nvPr/>
          </p:nvCxnSpPr>
          <p:spPr>
            <a:xfrm>
              <a:off x="7002067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1" name="그룹 10"/>
            <p:cNvGrpSpPr/>
            <p:nvPr/>
          </p:nvGrpSpPr>
          <p:grpSpPr>
            <a:xfrm>
              <a:off x="4753326" y="907606"/>
              <a:ext cx="567815" cy="364740"/>
              <a:chOff x="5693299" y="907606"/>
              <a:chExt cx="687056" cy="364740"/>
            </a:xfrm>
          </p:grpSpPr>
          <p:sp>
            <p:nvSpPr>
              <p:cNvPr id="33" name="Rectangle 113"/>
              <p:cNvSpPr>
                <a:spLocks noChangeArrowheads="1"/>
              </p:cNvSpPr>
              <p:nvPr/>
            </p:nvSpPr>
            <p:spPr bwMode="auto">
              <a:xfrm>
                <a:off x="5693301" y="1076885"/>
                <a:ext cx="687054" cy="195461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반별검사결과</a:t>
                </a:r>
              </a:p>
            </p:txBody>
          </p:sp>
          <p:sp>
            <p:nvSpPr>
              <p:cNvPr id="34" name="Rectangle 113"/>
              <p:cNvSpPr>
                <a:spLocks noChangeArrowheads="1"/>
              </p:cNvSpPr>
              <p:nvPr/>
            </p:nvSpPr>
            <p:spPr bwMode="auto">
              <a:xfrm>
                <a:off x="5693299" y="907606"/>
                <a:ext cx="687056" cy="169279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spc="-5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spc="-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grpSp>
          <p:nvGrpSpPr>
            <p:cNvPr id="12" name="그룹 11"/>
            <p:cNvGrpSpPr/>
            <p:nvPr/>
          </p:nvGrpSpPr>
          <p:grpSpPr>
            <a:xfrm>
              <a:off x="5434914" y="907606"/>
              <a:ext cx="687056" cy="364740"/>
              <a:chOff x="6497545" y="907606"/>
              <a:chExt cx="687056" cy="364740"/>
            </a:xfrm>
          </p:grpSpPr>
          <p:sp>
            <p:nvSpPr>
              <p:cNvPr id="31" name="Rectangle 113"/>
              <p:cNvSpPr>
                <a:spLocks noChangeArrowheads="1"/>
              </p:cNvSpPr>
              <p:nvPr/>
            </p:nvSpPr>
            <p:spPr bwMode="auto">
              <a:xfrm>
                <a:off x="6497547" y="1076885"/>
                <a:ext cx="687054" cy="195461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spc="-50" dirty="0" err="1">
                    <a:solidFill>
                      <a:schemeClr val="tx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검사결과통계및제출</a:t>
                </a:r>
                <a:endParaRPr lang="ko-KR" altLang="en-US" sz="700" spc="-50" dirty="0">
                  <a:solidFill>
                    <a:schemeClr val="tx1"/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  <p:sp>
            <p:nvSpPr>
              <p:cNvPr id="32" name="Rectangle 113"/>
              <p:cNvSpPr>
                <a:spLocks noChangeArrowheads="1"/>
              </p:cNvSpPr>
              <p:nvPr/>
            </p:nvSpPr>
            <p:spPr bwMode="auto">
              <a:xfrm>
                <a:off x="6497545" y="907606"/>
                <a:ext cx="687056" cy="169279"/>
              </a:xfrm>
              <a:prstGeom prst="rect">
                <a:avLst/>
              </a:prstGeom>
              <a:solidFill>
                <a:srgbClr val="006600"/>
              </a:solidFill>
              <a:ln>
                <a:solidFill>
                  <a:srgbClr val="006600"/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b="1" spc="-50" dirty="0" err="1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b="1" spc="-50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b="1" spc="-50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</a:t>
                </a:r>
                <a:r>
                  <a:rPr lang="en-US" altLang="ko-KR" sz="800" b="1" spc="-50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b="1" spc="-50" dirty="0">
                  <a:solidFill>
                    <a:schemeClr val="bg1"/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grpSp>
          <p:nvGrpSpPr>
            <p:cNvPr id="13" name="그룹 12"/>
            <p:cNvGrpSpPr/>
            <p:nvPr/>
          </p:nvGrpSpPr>
          <p:grpSpPr>
            <a:xfrm>
              <a:off x="4079993" y="907606"/>
              <a:ext cx="567815" cy="364740"/>
              <a:chOff x="4984309" y="907606"/>
              <a:chExt cx="662776" cy="364740"/>
            </a:xfrm>
          </p:grpSpPr>
          <p:sp>
            <p:nvSpPr>
              <p:cNvPr id="29" name="Rectangle 113"/>
              <p:cNvSpPr>
                <a:spLocks noChangeArrowheads="1"/>
              </p:cNvSpPr>
              <p:nvPr/>
            </p:nvSpPr>
            <p:spPr bwMode="auto">
              <a:xfrm>
                <a:off x="4984311" y="1076885"/>
                <a:ext cx="662774" cy="195461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spc="-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반별검사결과관리</a:t>
                </a:r>
              </a:p>
            </p:txBody>
          </p:sp>
          <p:sp>
            <p:nvSpPr>
              <p:cNvPr id="30" name="Rectangle 113"/>
              <p:cNvSpPr>
                <a:spLocks noChangeArrowheads="1"/>
              </p:cNvSpPr>
              <p:nvPr/>
            </p:nvSpPr>
            <p:spPr bwMode="auto">
              <a:xfrm>
                <a:off x="4984309" y="907606"/>
                <a:ext cx="662776" cy="169279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spc="-5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spc="-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cxnSp>
          <p:nvCxnSpPr>
            <p:cNvPr id="15" name="직선 화살표 연결선 14"/>
            <p:cNvCxnSpPr/>
            <p:nvPr/>
          </p:nvCxnSpPr>
          <p:spPr>
            <a:xfrm>
              <a:off x="7908866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" name="그룹 15"/>
            <p:cNvGrpSpPr/>
            <p:nvPr/>
          </p:nvGrpSpPr>
          <p:grpSpPr>
            <a:xfrm>
              <a:off x="7145810" y="907605"/>
              <a:ext cx="800684" cy="364740"/>
              <a:chOff x="8096684" y="907605"/>
              <a:chExt cx="687056" cy="364740"/>
            </a:xfrm>
          </p:grpSpPr>
          <p:sp>
            <p:nvSpPr>
              <p:cNvPr id="27" name="Rectangle 113"/>
              <p:cNvSpPr>
                <a:spLocks noChangeArrowheads="1"/>
              </p:cNvSpPr>
              <p:nvPr/>
            </p:nvSpPr>
            <p:spPr bwMode="auto">
              <a:xfrm>
                <a:off x="8096685" y="1076883"/>
                <a:ext cx="68705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ko-KR" altLang="en-US" sz="7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학교급별검사결과통계</a:t>
                </a:r>
                <a:endParaRPr lang="ko-KR" altLang="en-US" sz="7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  <p:sp>
            <p:nvSpPr>
              <p:cNvPr id="28" name="Rectangle 113"/>
              <p:cNvSpPr>
                <a:spLocks noChangeArrowheads="1"/>
              </p:cNvSpPr>
              <p:nvPr/>
            </p:nvSpPr>
            <p:spPr bwMode="auto">
              <a:xfrm>
                <a:off x="8096684" y="907605"/>
                <a:ext cx="687056" cy="16927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ctr"/>
                <a:r>
                  <a:rPr lang="ko-KR" altLang="en-US" sz="800" kern="600" spc="-100" dirty="0" err="1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지원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r>
                  <a:rPr lang="ko-KR" altLang="en-US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청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kern="600" spc="-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grpSp>
          <p:nvGrpSpPr>
            <p:cNvPr id="17" name="그룹 16"/>
            <p:cNvGrpSpPr/>
            <p:nvPr/>
          </p:nvGrpSpPr>
          <p:grpSpPr>
            <a:xfrm>
              <a:off x="6233548" y="907607"/>
              <a:ext cx="800684" cy="364740"/>
              <a:chOff x="7298520" y="907607"/>
              <a:chExt cx="687056" cy="364740"/>
            </a:xfrm>
          </p:grpSpPr>
          <p:sp>
            <p:nvSpPr>
              <p:cNvPr id="25" name="Rectangle 113"/>
              <p:cNvSpPr>
                <a:spLocks noChangeArrowheads="1"/>
              </p:cNvSpPr>
              <p:nvPr/>
            </p:nvSpPr>
            <p:spPr bwMode="auto">
              <a:xfrm>
                <a:off x="7298521" y="1076885"/>
                <a:ext cx="68705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spc="-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학교별검사결과마감현황</a:t>
                </a:r>
              </a:p>
            </p:txBody>
          </p:sp>
          <p:sp>
            <p:nvSpPr>
              <p:cNvPr id="26" name="Rectangle 113"/>
              <p:cNvSpPr>
                <a:spLocks noChangeArrowheads="1"/>
              </p:cNvSpPr>
              <p:nvPr/>
            </p:nvSpPr>
            <p:spPr bwMode="auto">
              <a:xfrm>
                <a:off x="7298520" y="907607"/>
                <a:ext cx="687056" cy="16927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kern="600" spc="-100" dirty="0" err="1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지원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r>
                  <a:rPr lang="ko-KR" altLang="en-US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청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kern="600" spc="-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grpSp>
          <p:nvGrpSpPr>
            <p:cNvPr id="18" name="그룹 17"/>
            <p:cNvGrpSpPr/>
            <p:nvPr/>
          </p:nvGrpSpPr>
          <p:grpSpPr>
            <a:xfrm>
              <a:off x="8793581" y="907605"/>
              <a:ext cx="632286" cy="364740"/>
              <a:chOff x="8885570" y="907605"/>
              <a:chExt cx="687057" cy="364740"/>
            </a:xfrm>
          </p:grpSpPr>
          <p:sp>
            <p:nvSpPr>
              <p:cNvPr id="23" name="Rectangle 113"/>
              <p:cNvSpPr>
                <a:spLocks noChangeArrowheads="1"/>
              </p:cNvSpPr>
              <p:nvPr/>
            </p:nvSpPr>
            <p:spPr bwMode="auto">
              <a:xfrm>
                <a:off x="8885572" y="1076883"/>
                <a:ext cx="68705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ko-KR" altLang="en-US" sz="7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검사결과통계표</a:t>
                </a:r>
              </a:p>
            </p:txBody>
          </p:sp>
          <p:sp>
            <p:nvSpPr>
              <p:cNvPr id="24" name="Rectangle 113"/>
              <p:cNvSpPr>
                <a:spLocks noChangeArrowheads="1"/>
              </p:cNvSpPr>
              <p:nvPr/>
            </p:nvSpPr>
            <p:spPr bwMode="auto">
              <a:xfrm>
                <a:off x="8885570" y="907605"/>
                <a:ext cx="687056" cy="16927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ko-KR" altLang="en-US" sz="800" spc="-5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교육부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spc="-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cxnSp>
          <p:nvCxnSpPr>
            <p:cNvPr id="19" name="직선 화살표 연결선 18"/>
            <p:cNvCxnSpPr/>
            <p:nvPr/>
          </p:nvCxnSpPr>
          <p:spPr>
            <a:xfrm>
              <a:off x="8649838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0" name="그룹 19"/>
            <p:cNvGrpSpPr/>
            <p:nvPr/>
          </p:nvGrpSpPr>
          <p:grpSpPr>
            <a:xfrm>
              <a:off x="8052609" y="907605"/>
              <a:ext cx="632286" cy="364740"/>
              <a:chOff x="8885570" y="907605"/>
              <a:chExt cx="687057" cy="364740"/>
            </a:xfrm>
          </p:grpSpPr>
          <p:sp>
            <p:nvSpPr>
              <p:cNvPr id="21" name="Rectangle 113"/>
              <p:cNvSpPr>
                <a:spLocks noChangeArrowheads="1"/>
              </p:cNvSpPr>
              <p:nvPr/>
            </p:nvSpPr>
            <p:spPr bwMode="auto">
              <a:xfrm>
                <a:off x="8885572" y="1076883"/>
                <a:ext cx="68705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ko-KR" altLang="en-US" sz="7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검사결과마감처리</a:t>
                </a:r>
              </a:p>
            </p:txBody>
          </p:sp>
          <p:sp>
            <p:nvSpPr>
              <p:cNvPr id="22" name="Rectangle 113"/>
              <p:cNvSpPr>
                <a:spLocks noChangeArrowheads="1"/>
              </p:cNvSpPr>
              <p:nvPr/>
            </p:nvSpPr>
            <p:spPr bwMode="auto">
              <a:xfrm>
                <a:off x="8885570" y="907605"/>
                <a:ext cx="687056" cy="16927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ko-KR" altLang="en-US" sz="800" spc="-5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교육청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spc="-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</p:grpSp>
      <p:sp>
        <p:nvSpPr>
          <p:cNvPr id="41" name="직사각형 40"/>
          <p:cNvSpPr/>
          <p:nvPr/>
        </p:nvSpPr>
        <p:spPr>
          <a:xfrm>
            <a:off x="8703360" y="2986892"/>
            <a:ext cx="325070" cy="170328"/>
          </a:xfrm>
          <a:prstGeom prst="rect">
            <a:avLst/>
          </a:prstGeom>
          <a:noFill/>
          <a:ln w="25400">
            <a:solidFill>
              <a:srgbClr val="FD531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2" name="타원 41"/>
          <p:cNvSpPr/>
          <p:nvPr/>
        </p:nvSpPr>
        <p:spPr>
          <a:xfrm>
            <a:off x="8567514" y="2901802"/>
            <a:ext cx="182880" cy="182880"/>
          </a:xfrm>
          <a:prstGeom prst="ellipse">
            <a:avLst/>
          </a:prstGeom>
          <a:solidFill>
            <a:srgbClr val="FD5312"/>
          </a:solidFill>
          <a:ln w="25400">
            <a:solidFill>
              <a:srgbClr val="FD531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b="1" dirty="0">
                <a:latin typeface="+mn-ea"/>
              </a:rPr>
              <a:t>7</a:t>
            </a:r>
            <a:endParaRPr lang="ko-KR" altLang="en-US" sz="1100" b="1" dirty="0">
              <a:latin typeface="+mn-ea"/>
            </a:endParaRPr>
          </a:p>
        </p:txBody>
      </p:sp>
      <p:cxnSp>
        <p:nvCxnSpPr>
          <p:cNvPr id="43" name="꺾인 연결선 42"/>
          <p:cNvCxnSpPr>
            <a:stCxn id="41" idx="2"/>
          </p:cNvCxnSpPr>
          <p:nvPr/>
        </p:nvCxnSpPr>
        <p:spPr>
          <a:xfrm rot="5400000">
            <a:off x="7463630" y="3015141"/>
            <a:ext cx="1260187" cy="1544345"/>
          </a:xfrm>
          <a:prstGeom prst="bentConnector2">
            <a:avLst/>
          </a:prstGeom>
          <a:ln w="25400">
            <a:solidFill>
              <a:srgbClr val="FD531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직사각형 45"/>
          <p:cNvSpPr/>
          <p:nvPr/>
        </p:nvSpPr>
        <p:spPr>
          <a:xfrm>
            <a:off x="6897115" y="2329106"/>
            <a:ext cx="325090" cy="171809"/>
          </a:xfrm>
          <a:prstGeom prst="rect">
            <a:avLst/>
          </a:prstGeom>
          <a:noFill/>
          <a:ln w="25400">
            <a:solidFill>
              <a:srgbClr val="FD531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7" name="타원 46"/>
          <p:cNvSpPr/>
          <p:nvPr/>
        </p:nvSpPr>
        <p:spPr>
          <a:xfrm>
            <a:off x="6770822" y="2232775"/>
            <a:ext cx="182880" cy="182880"/>
          </a:xfrm>
          <a:prstGeom prst="ellipse">
            <a:avLst/>
          </a:prstGeom>
          <a:solidFill>
            <a:srgbClr val="FD5312"/>
          </a:solidFill>
          <a:ln w="25400">
            <a:solidFill>
              <a:srgbClr val="FD531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b="1" dirty="0">
                <a:latin typeface="+mn-ea"/>
              </a:rPr>
              <a:t>8</a:t>
            </a:r>
            <a:endParaRPr lang="ko-KR" altLang="en-US" sz="1100" b="1" dirty="0">
              <a:latin typeface="+mn-ea"/>
            </a:endParaRPr>
          </a:p>
        </p:txBody>
      </p:sp>
      <p:sp>
        <p:nvSpPr>
          <p:cNvPr id="49" name="직사각형 48">
            <a:extLst>
              <a:ext uri="{FF2B5EF4-FFF2-40B4-BE49-F238E27FC236}">
                <a16:creationId xmlns:a16="http://schemas.microsoft.com/office/drawing/2014/main" xmlns="" id="{7E13B21E-D9E5-4BE6-AB9C-ADCDEF6AE8BD}"/>
              </a:ext>
            </a:extLst>
          </p:cNvPr>
          <p:cNvSpPr/>
          <p:nvPr/>
        </p:nvSpPr>
        <p:spPr>
          <a:xfrm>
            <a:off x="343963" y="5844968"/>
            <a:ext cx="6977588" cy="609398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80000" indent="-180000">
              <a:lnSpc>
                <a:spcPct val="120000"/>
              </a:lnSpc>
            </a:pP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⑦ 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[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승인요청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] 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버튼을 클릭하여 승인요청 도움말을 확인함</a:t>
            </a:r>
            <a:endParaRPr lang="en-US" altLang="ko-KR" sz="1100" b="1" dirty="0">
              <a:ln>
                <a:solidFill>
                  <a:schemeClr val="tx1">
                    <a:lumMod val="85000"/>
                    <a:lumOff val="15000"/>
                    <a:alpha val="0"/>
                  </a:schemeClr>
                </a:solidFill>
              </a:ln>
              <a:solidFill>
                <a:srgbClr val="FD5312"/>
              </a:solidFill>
              <a:latin typeface="나눔바른고딕" panose="020B0600000101010101" charset="-127"/>
              <a:ea typeface="나눔바른고딕" panose="020B0600000101010101" charset="-127"/>
            </a:endParaRPr>
          </a:p>
          <a:p>
            <a:pPr marL="180000" indent="-180000">
              <a:lnSpc>
                <a:spcPct val="120000"/>
              </a:lnSpc>
            </a:pP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⑧ 업무승인처리를 위하여 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[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승인요청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] 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버튼을 클릭함</a:t>
            </a:r>
            <a:endParaRPr lang="en-US" altLang="ko-KR" sz="1100" b="1" dirty="0">
              <a:ln>
                <a:solidFill>
                  <a:schemeClr val="tx1">
                    <a:lumMod val="85000"/>
                    <a:lumOff val="15000"/>
                    <a:alpha val="0"/>
                  </a:schemeClr>
                </a:solidFill>
              </a:ln>
              <a:solidFill>
                <a:srgbClr val="FD5312"/>
              </a:solidFill>
              <a:latin typeface="나눔바른고딕" panose="020B0600000101010101" charset="-127"/>
              <a:ea typeface="나눔바른고딕" panose="020B0600000101010101" charset="-127"/>
            </a:endParaRPr>
          </a:p>
          <a:p>
            <a:pPr marL="180000" indent="-180000">
              <a:lnSpc>
                <a:spcPct val="120000"/>
              </a:lnSpc>
            </a:pP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chemeClr val="accent6"/>
                </a:solidFill>
                <a:latin typeface="나눔바른고딕" panose="020B0600000101010101" charset="-127"/>
                <a:ea typeface="나눔바른고딕" panose="020B0600000101010101" charset="-127"/>
              </a:rPr>
              <a:t> </a:t>
            </a:r>
            <a:r>
              <a:rPr lang="ko-KR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chemeClr val="accent6"/>
                </a:solidFill>
                <a:latin typeface="나눔바른고딕" panose="020B0600000101010101" charset="-127"/>
                <a:ea typeface="나눔바른고딕" panose="020B0600000101010101" charset="-127"/>
              </a:rPr>
              <a:t>※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chemeClr val="accent6"/>
                </a:solidFill>
                <a:latin typeface="나눔바른고딕" panose="020B0600000101010101" charset="-127"/>
                <a:ea typeface="나눔바른고딕" panose="020B0600000101010101" charset="-127"/>
              </a:rPr>
              <a:t> 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chemeClr val="accent6"/>
                </a:solidFill>
                <a:latin typeface="나눔바른고딕" panose="020B0600000101010101" charset="-127"/>
                <a:ea typeface="나눔바른고딕" panose="020B0600000101010101" charset="-127"/>
              </a:rPr>
              <a:t>학교 내 면담소견결과를 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chemeClr val="accent6"/>
                </a:solidFill>
                <a:latin typeface="나눔바른고딕" panose="020B0600000101010101" charset="-127"/>
                <a:ea typeface="나눔바른고딕" panose="020B0600000101010101" charset="-127"/>
              </a:rPr>
              <a:t>0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chemeClr val="accent6"/>
                </a:solidFill>
                <a:latin typeface="나눔바른고딕" panose="020B0600000101010101" charset="-127"/>
                <a:ea typeface="나눔바른고딕" panose="020B0600000101010101" charset="-127"/>
              </a:rPr>
              <a:t>으로 입력하고 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chemeClr val="accent6"/>
                </a:solidFill>
                <a:latin typeface="나눔바른고딕" panose="020B0600000101010101" charset="-127"/>
                <a:ea typeface="나눔바른고딕" panose="020B0600000101010101" charset="-127"/>
              </a:rPr>
              <a:t>[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chemeClr val="accent6"/>
                </a:solidFill>
                <a:latin typeface="나눔바른고딕" panose="020B0600000101010101" charset="-127"/>
                <a:ea typeface="나눔바른고딕" panose="020B0600000101010101" charset="-127"/>
              </a:rPr>
              <a:t>승인요청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chemeClr val="accent6"/>
                </a:solidFill>
                <a:latin typeface="나눔바른고딕" panose="020B0600000101010101" charset="-127"/>
                <a:ea typeface="나눔바른고딕" panose="020B0600000101010101" charset="-127"/>
              </a:rPr>
              <a:t>] 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chemeClr val="accent6"/>
                </a:solidFill>
                <a:latin typeface="나눔바른고딕" panose="020B0600000101010101" charset="-127"/>
                <a:ea typeface="나눔바른고딕" panose="020B0600000101010101" charset="-127"/>
              </a:rPr>
              <a:t>버튼을 클릭하면 입력한 숫자가 맞는지 팝업 안내</a:t>
            </a:r>
            <a:endParaRPr lang="en-US" altLang="ko-KR" sz="1100" b="1" dirty="0">
              <a:ln>
                <a:solidFill>
                  <a:schemeClr val="tx1">
                    <a:lumMod val="85000"/>
                    <a:lumOff val="15000"/>
                    <a:alpha val="0"/>
                  </a:schemeClr>
                </a:solidFill>
              </a:ln>
              <a:solidFill>
                <a:srgbClr val="FD5312"/>
              </a:solidFill>
              <a:latin typeface="나눔바른고딕" panose="020B0600000101010101" charset="-127"/>
              <a:ea typeface="나눔바른고딕" panose="020B0600000101010101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43019224"/>
      </p:ext>
    </p:extLst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그림 3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325" y="1779368"/>
            <a:ext cx="9273418" cy="3960000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</p:pic>
      <p:sp>
        <p:nvSpPr>
          <p:cNvPr id="93" name="TextBox 4">
            <a:extLst>
              <a:ext uri="{FF2B5EF4-FFF2-40B4-BE49-F238E27FC236}">
                <a16:creationId xmlns:a16="http://schemas.microsoft.com/office/drawing/2014/main" xmlns="" id="{B2A2134E-34A5-422C-8D66-092F6558A4F0}"/>
              </a:ext>
            </a:extLst>
          </p:cNvPr>
          <p:cNvSpPr txBox="1"/>
          <p:nvPr/>
        </p:nvSpPr>
        <p:spPr>
          <a:xfrm>
            <a:off x="96327" y="39171"/>
            <a:ext cx="51569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000" b="1" spc="-7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학교 주요 업무처리 방법</a:t>
            </a:r>
          </a:p>
        </p:txBody>
      </p:sp>
      <p:sp>
        <p:nvSpPr>
          <p:cNvPr id="14" name="모서리가 둥근 직사각형 13">
            <a:extLst>
              <a:ext uri="{FF2B5EF4-FFF2-40B4-BE49-F238E27FC236}">
                <a16:creationId xmlns:a16="http://schemas.microsoft.com/office/drawing/2014/main" xmlns="" id="{A48839FD-54EA-214C-BE98-4BDD2DF3094C}"/>
              </a:ext>
            </a:extLst>
          </p:cNvPr>
          <p:cNvSpPr/>
          <p:nvPr/>
        </p:nvSpPr>
        <p:spPr>
          <a:xfrm>
            <a:off x="163006" y="802346"/>
            <a:ext cx="3642849" cy="669007"/>
          </a:xfrm>
          <a:prstGeom prst="roundRect">
            <a:avLst>
              <a:gd name="adj" fmla="val 50000"/>
            </a:avLst>
          </a:prstGeom>
          <a:solidFill>
            <a:srgbClr val="E2F0D9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4. </a:t>
            </a:r>
            <a:r>
              <a:rPr lang="ko-KR" altLang="en-US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학교 </a:t>
            </a:r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– </a:t>
            </a:r>
            <a:r>
              <a:rPr lang="ko-KR" altLang="en-US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검사결과관리</a:t>
            </a:r>
            <a:endParaRPr lang="en-US" altLang="ko-KR" sz="1600" b="1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66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r>
              <a:rPr lang="en-US" altLang="ko-KR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4.4. </a:t>
            </a:r>
            <a:r>
              <a:rPr lang="ko-KR" altLang="en-US" b="1" dirty="0" err="1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검사결과통계및제출</a:t>
            </a:r>
            <a:r>
              <a:rPr lang="en-US" altLang="ko-KR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(7/10)</a:t>
            </a:r>
            <a:endParaRPr lang="ko-KR" altLang="en-US" b="1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66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5" name="사각형: 둥근 모서리 81">
            <a:extLst>
              <a:ext uri="{FF2B5EF4-FFF2-40B4-BE49-F238E27FC236}">
                <a16:creationId xmlns:a16="http://schemas.microsoft.com/office/drawing/2014/main" xmlns="" id="{E908EED5-9D07-442C-87CA-697451B62CB7}"/>
              </a:ext>
            </a:extLst>
          </p:cNvPr>
          <p:cNvSpPr/>
          <p:nvPr/>
        </p:nvSpPr>
        <p:spPr>
          <a:xfrm>
            <a:off x="3970021" y="802347"/>
            <a:ext cx="5662930" cy="550546"/>
          </a:xfrm>
          <a:prstGeom prst="roundRect">
            <a:avLst>
              <a:gd name="adj" fmla="val 6492"/>
            </a:avLst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0" tIns="0" rIns="0" bIns="0" anchor="ctr"/>
          <a:lstStyle/>
          <a:p>
            <a:pPr algn="ctr"/>
            <a:endParaRPr lang="en-US" altLang="ko-KR" sz="700" spc="-50" dirty="0">
              <a:solidFill>
                <a:schemeClr val="tx1">
                  <a:lumMod val="50000"/>
                  <a:lumOff val="50000"/>
                </a:schemeClr>
              </a:solidFill>
              <a:latin typeface="나눔바른고딕" panose="020B0600000101010101" charset="-127"/>
              <a:ea typeface="나눔바른고딕" panose="020B0600000101010101" charset="-127"/>
              <a:cs typeface="돋음"/>
              <a:sym typeface="Wingdings" pitchFamily="2" charset="2"/>
            </a:endParaRPr>
          </a:p>
        </p:txBody>
      </p:sp>
      <p:grpSp>
        <p:nvGrpSpPr>
          <p:cNvPr id="6" name="그룹 5"/>
          <p:cNvGrpSpPr/>
          <p:nvPr/>
        </p:nvGrpSpPr>
        <p:grpSpPr>
          <a:xfrm>
            <a:off x="4079992" y="907605"/>
            <a:ext cx="5451357" cy="364742"/>
            <a:chOff x="4079993" y="907605"/>
            <a:chExt cx="5345874" cy="364742"/>
          </a:xfrm>
        </p:grpSpPr>
        <p:cxnSp>
          <p:nvCxnSpPr>
            <p:cNvPr id="7" name="직선 화살표 연결선 6"/>
            <p:cNvCxnSpPr/>
            <p:nvPr/>
          </p:nvCxnSpPr>
          <p:spPr>
            <a:xfrm>
              <a:off x="4614193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직선 화살표 연결선 7"/>
            <p:cNvCxnSpPr/>
            <p:nvPr/>
          </p:nvCxnSpPr>
          <p:spPr>
            <a:xfrm>
              <a:off x="5292563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직선 화살표 연결선 8"/>
            <p:cNvCxnSpPr/>
            <p:nvPr/>
          </p:nvCxnSpPr>
          <p:spPr>
            <a:xfrm>
              <a:off x="6090136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직선 화살표 연결선 9"/>
            <p:cNvCxnSpPr/>
            <p:nvPr/>
          </p:nvCxnSpPr>
          <p:spPr>
            <a:xfrm>
              <a:off x="7002067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1" name="그룹 10"/>
            <p:cNvGrpSpPr/>
            <p:nvPr/>
          </p:nvGrpSpPr>
          <p:grpSpPr>
            <a:xfrm>
              <a:off x="4753326" y="907606"/>
              <a:ext cx="567815" cy="364740"/>
              <a:chOff x="5693299" y="907606"/>
              <a:chExt cx="687056" cy="364740"/>
            </a:xfrm>
          </p:grpSpPr>
          <p:sp>
            <p:nvSpPr>
              <p:cNvPr id="33" name="Rectangle 113"/>
              <p:cNvSpPr>
                <a:spLocks noChangeArrowheads="1"/>
              </p:cNvSpPr>
              <p:nvPr/>
            </p:nvSpPr>
            <p:spPr bwMode="auto">
              <a:xfrm>
                <a:off x="5693301" y="1076885"/>
                <a:ext cx="687054" cy="195461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반별검사결과</a:t>
                </a:r>
              </a:p>
            </p:txBody>
          </p:sp>
          <p:sp>
            <p:nvSpPr>
              <p:cNvPr id="34" name="Rectangle 113"/>
              <p:cNvSpPr>
                <a:spLocks noChangeArrowheads="1"/>
              </p:cNvSpPr>
              <p:nvPr/>
            </p:nvSpPr>
            <p:spPr bwMode="auto">
              <a:xfrm>
                <a:off x="5693299" y="907606"/>
                <a:ext cx="687056" cy="169279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spc="-5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spc="-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grpSp>
          <p:nvGrpSpPr>
            <p:cNvPr id="12" name="그룹 11"/>
            <p:cNvGrpSpPr/>
            <p:nvPr/>
          </p:nvGrpSpPr>
          <p:grpSpPr>
            <a:xfrm>
              <a:off x="5434914" y="907606"/>
              <a:ext cx="687056" cy="364740"/>
              <a:chOff x="6497545" y="907606"/>
              <a:chExt cx="687056" cy="364740"/>
            </a:xfrm>
          </p:grpSpPr>
          <p:sp>
            <p:nvSpPr>
              <p:cNvPr id="31" name="Rectangle 113"/>
              <p:cNvSpPr>
                <a:spLocks noChangeArrowheads="1"/>
              </p:cNvSpPr>
              <p:nvPr/>
            </p:nvSpPr>
            <p:spPr bwMode="auto">
              <a:xfrm>
                <a:off x="6497547" y="1076885"/>
                <a:ext cx="687054" cy="195461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spc="-50" dirty="0" err="1">
                    <a:solidFill>
                      <a:schemeClr val="tx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검사결과통계및제출</a:t>
                </a:r>
                <a:endParaRPr lang="ko-KR" altLang="en-US" sz="700" spc="-50" dirty="0">
                  <a:solidFill>
                    <a:schemeClr val="tx1"/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  <p:sp>
            <p:nvSpPr>
              <p:cNvPr id="32" name="Rectangle 113"/>
              <p:cNvSpPr>
                <a:spLocks noChangeArrowheads="1"/>
              </p:cNvSpPr>
              <p:nvPr/>
            </p:nvSpPr>
            <p:spPr bwMode="auto">
              <a:xfrm>
                <a:off x="6497545" y="907606"/>
                <a:ext cx="687056" cy="169279"/>
              </a:xfrm>
              <a:prstGeom prst="rect">
                <a:avLst/>
              </a:prstGeom>
              <a:solidFill>
                <a:srgbClr val="006600"/>
              </a:solidFill>
              <a:ln>
                <a:solidFill>
                  <a:srgbClr val="006600"/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b="1" spc="-50" dirty="0" err="1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b="1" spc="-50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b="1" spc="-50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</a:t>
                </a:r>
                <a:r>
                  <a:rPr lang="en-US" altLang="ko-KR" sz="800" b="1" spc="-50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b="1" spc="-50" dirty="0">
                  <a:solidFill>
                    <a:schemeClr val="bg1"/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grpSp>
          <p:nvGrpSpPr>
            <p:cNvPr id="13" name="그룹 12"/>
            <p:cNvGrpSpPr/>
            <p:nvPr/>
          </p:nvGrpSpPr>
          <p:grpSpPr>
            <a:xfrm>
              <a:off x="4079993" y="907606"/>
              <a:ext cx="567815" cy="364740"/>
              <a:chOff x="4984309" y="907606"/>
              <a:chExt cx="662776" cy="364740"/>
            </a:xfrm>
          </p:grpSpPr>
          <p:sp>
            <p:nvSpPr>
              <p:cNvPr id="29" name="Rectangle 113"/>
              <p:cNvSpPr>
                <a:spLocks noChangeArrowheads="1"/>
              </p:cNvSpPr>
              <p:nvPr/>
            </p:nvSpPr>
            <p:spPr bwMode="auto">
              <a:xfrm>
                <a:off x="4984311" y="1076885"/>
                <a:ext cx="662774" cy="195461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spc="-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반별검사결과관리</a:t>
                </a:r>
              </a:p>
            </p:txBody>
          </p:sp>
          <p:sp>
            <p:nvSpPr>
              <p:cNvPr id="30" name="Rectangle 113"/>
              <p:cNvSpPr>
                <a:spLocks noChangeArrowheads="1"/>
              </p:cNvSpPr>
              <p:nvPr/>
            </p:nvSpPr>
            <p:spPr bwMode="auto">
              <a:xfrm>
                <a:off x="4984309" y="907606"/>
                <a:ext cx="662776" cy="169279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spc="-5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spc="-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cxnSp>
          <p:nvCxnSpPr>
            <p:cNvPr id="15" name="직선 화살표 연결선 14"/>
            <p:cNvCxnSpPr/>
            <p:nvPr/>
          </p:nvCxnSpPr>
          <p:spPr>
            <a:xfrm>
              <a:off x="7908866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" name="그룹 15"/>
            <p:cNvGrpSpPr/>
            <p:nvPr/>
          </p:nvGrpSpPr>
          <p:grpSpPr>
            <a:xfrm>
              <a:off x="7145810" y="907605"/>
              <a:ext cx="800684" cy="364740"/>
              <a:chOff x="8096684" y="907605"/>
              <a:chExt cx="687056" cy="364740"/>
            </a:xfrm>
          </p:grpSpPr>
          <p:sp>
            <p:nvSpPr>
              <p:cNvPr id="27" name="Rectangle 113"/>
              <p:cNvSpPr>
                <a:spLocks noChangeArrowheads="1"/>
              </p:cNvSpPr>
              <p:nvPr/>
            </p:nvSpPr>
            <p:spPr bwMode="auto">
              <a:xfrm>
                <a:off x="8096685" y="1076883"/>
                <a:ext cx="68705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ko-KR" altLang="en-US" sz="7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학교급별검사결과통계</a:t>
                </a:r>
                <a:endParaRPr lang="ko-KR" altLang="en-US" sz="7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  <p:sp>
            <p:nvSpPr>
              <p:cNvPr id="28" name="Rectangle 113"/>
              <p:cNvSpPr>
                <a:spLocks noChangeArrowheads="1"/>
              </p:cNvSpPr>
              <p:nvPr/>
            </p:nvSpPr>
            <p:spPr bwMode="auto">
              <a:xfrm>
                <a:off x="8096684" y="907605"/>
                <a:ext cx="687056" cy="16927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ctr"/>
                <a:r>
                  <a:rPr lang="ko-KR" altLang="en-US" sz="800" kern="600" spc="-100" dirty="0" err="1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지원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r>
                  <a:rPr lang="ko-KR" altLang="en-US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청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kern="600" spc="-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grpSp>
          <p:nvGrpSpPr>
            <p:cNvPr id="17" name="그룹 16"/>
            <p:cNvGrpSpPr/>
            <p:nvPr/>
          </p:nvGrpSpPr>
          <p:grpSpPr>
            <a:xfrm>
              <a:off x="6233548" y="907607"/>
              <a:ext cx="800684" cy="364740"/>
              <a:chOff x="7298520" y="907607"/>
              <a:chExt cx="687056" cy="364740"/>
            </a:xfrm>
          </p:grpSpPr>
          <p:sp>
            <p:nvSpPr>
              <p:cNvPr id="25" name="Rectangle 113"/>
              <p:cNvSpPr>
                <a:spLocks noChangeArrowheads="1"/>
              </p:cNvSpPr>
              <p:nvPr/>
            </p:nvSpPr>
            <p:spPr bwMode="auto">
              <a:xfrm>
                <a:off x="7298521" y="1076885"/>
                <a:ext cx="68705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spc="-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학교별검사결과마감현황</a:t>
                </a:r>
              </a:p>
            </p:txBody>
          </p:sp>
          <p:sp>
            <p:nvSpPr>
              <p:cNvPr id="26" name="Rectangle 113"/>
              <p:cNvSpPr>
                <a:spLocks noChangeArrowheads="1"/>
              </p:cNvSpPr>
              <p:nvPr/>
            </p:nvSpPr>
            <p:spPr bwMode="auto">
              <a:xfrm>
                <a:off x="7298520" y="907607"/>
                <a:ext cx="687056" cy="16927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kern="600" spc="-100" dirty="0" err="1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지원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r>
                  <a:rPr lang="ko-KR" altLang="en-US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청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kern="600" spc="-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grpSp>
          <p:nvGrpSpPr>
            <p:cNvPr id="18" name="그룹 17"/>
            <p:cNvGrpSpPr/>
            <p:nvPr/>
          </p:nvGrpSpPr>
          <p:grpSpPr>
            <a:xfrm>
              <a:off x="8793581" y="907605"/>
              <a:ext cx="632286" cy="364740"/>
              <a:chOff x="8885570" y="907605"/>
              <a:chExt cx="687057" cy="364740"/>
            </a:xfrm>
          </p:grpSpPr>
          <p:sp>
            <p:nvSpPr>
              <p:cNvPr id="23" name="Rectangle 113"/>
              <p:cNvSpPr>
                <a:spLocks noChangeArrowheads="1"/>
              </p:cNvSpPr>
              <p:nvPr/>
            </p:nvSpPr>
            <p:spPr bwMode="auto">
              <a:xfrm>
                <a:off x="8885572" y="1076883"/>
                <a:ext cx="68705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ko-KR" altLang="en-US" sz="7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검사결과통계표</a:t>
                </a:r>
              </a:p>
            </p:txBody>
          </p:sp>
          <p:sp>
            <p:nvSpPr>
              <p:cNvPr id="24" name="Rectangle 113"/>
              <p:cNvSpPr>
                <a:spLocks noChangeArrowheads="1"/>
              </p:cNvSpPr>
              <p:nvPr/>
            </p:nvSpPr>
            <p:spPr bwMode="auto">
              <a:xfrm>
                <a:off x="8885570" y="907605"/>
                <a:ext cx="687056" cy="16927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ko-KR" altLang="en-US" sz="800" spc="-5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교육부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spc="-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cxnSp>
          <p:nvCxnSpPr>
            <p:cNvPr id="19" name="직선 화살표 연결선 18"/>
            <p:cNvCxnSpPr/>
            <p:nvPr/>
          </p:nvCxnSpPr>
          <p:spPr>
            <a:xfrm>
              <a:off x="8649838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0" name="그룹 19"/>
            <p:cNvGrpSpPr/>
            <p:nvPr/>
          </p:nvGrpSpPr>
          <p:grpSpPr>
            <a:xfrm>
              <a:off x="8052609" y="907605"/>
              <a:ext cx="632286" cy="364740"/>
              <a:chOff x="8885570" y="907605"/>
              <a:chExt cx="687057" cy="364740"/>
            </a:xfrm>
          </p:grpSpPr>
          <p:sp>
            <p:nvSpPr>
              <p:cNvPr id="21" name="Rectangle 113"/>
              <p:cNvSpPr>
                <a:spLocks noChangeArrowheads="1"/>
              </p:cNvSpPr>
              <p:nvPr/>
            </p:nvSpPr>
            <p:spPr bwMode="auto">
              <a:xfrm>
                <a:off x="8885572" y="1076883"/>
                <a:ext cx="68705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ko-KR" altLang="en-US" sz="7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검사결과마감처리</a:t>
                </a:r>
              </a:p>
            </p:txBody>
          </p:sp>
          <p:sp>
            <p:nvSpPr>
              <p:cNvPr id="22" name="Rectangle 113"/>
              <p:cNvSpPr>
                <a:spLocks noChangeArrowheads="1"/>
              </p:cNvSpPr>
              <p:nvPr/>
            </p:nvSpPr>
            <p:spPr bwMode="auto">
              <a:xfrm>
                <a:off x="8885570" y="907605"/>
                <a:ext cx="687056" cy="16927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ko-KR" altLang="en-US" sz="800" spc="-5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교육청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spc="-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</p:grpSp>
      <p:sp>
        <p:nvSpPr>
          <p:cNvPr id="54" name="직사각형 53"/>
          <p:cNvSpPr/>
          <p:nvPr/>
        </p:nvSpPr>
        <p:spPr>
          <a:xfrm>
            <a:off x="8163120" y="2434652"/>
            <a:ext cx="317650" cy="171430"/>
          </a:xfrm>
          <a:prstGeom prst="rect">
            <a:avLst/>
          </a:prstGeom>
          <a:noFill/>
          <a:ln w="25400">
            <a:solidFill>
              <a:srgbClr val="FD531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5" name="타원 54"/>
          <p:cNvSpPr/>
          <p:nvPr/>
        </p:nvSpPr>
        <p:spPr>
          <a:xfrm>
            <a:off x="8044310" y="2343212"/>
            <a:ext cx="182880" cy="182880"/>
          </a:xfrm>
          <a:prstGeom prst="ellipse">
            <a:avLst/>
          </a:prstGeom>
          <a:solidFill>
            <a:srgbClr val="FD5312"/>
          </a:solidFill>
          <a:ln w="25400">
            <a:solidFill>
              <a:srgbClr val="FD531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b="1" dirty="0">
                <a:latin typeface="+mn-ea"/>
              </a:rPr>
              <a:t>8</a:t>
            </a:r>
            <a:endParaRPr lang="ko-KR" altLang="en-US" sz="1100" b="1" dirty="0">
              <a:latin typeface="+mn-ea"/>
            </a:endParaRPr>
          </a:p>
        </p:txBody>
      </p:sp>
      <p:sp>
        <p:nvSpPr>
          <p:cNvPr id="58" name="직사각형 57">
            <a:extLst>
              <a:ext uri="{FF2B5EF4-FFF2-40B4-BE49-F238E27FC236}">
                <a16:creationId xmlns:a16="http://schemas.microsoft.com/office/drawing/2014/main" xmlns="" id="{7E13B21E-D9E5-4BE6-AB9C-ADCDEF6AE8BD}"/>
              </a:ext>
            </a:extLst>
          </p:cNvPr>
          <p:cNvSpPr/>
          <p:nvPr/>
        </p:nvSpPr>
        <p:spPr>
          <a:xfrm>
            <a:off x="397772" y="5844250"/>
            <a:ext cx="4855470" cy="193258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80000" indent="-180000">
              <a:lnSpc>
                <a:spcPct val="120000"/>
              </a:lnSpc>
            </a:pP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⑧ 업무승인처리를 위하여 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[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승인요청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] 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버튼 클릭하고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기안문서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작성 후 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상신함</a:t>
            </a:r>
            <a:endParaRPr lang="en-US" altLang="ko-KR" sz="1100" b="1" dirty="0">
              <a:ln>
                <a:solidFill>
                  <a:schemeClr val="tx1">
                    <a:lumMod val="85000"/>
                    <a:lumOff val="15000"/>
                    <a:alpha val="0"/>
                  </a:schemeClr>
                </a:solidFill>
              </a:ln>
              <a:solidFill>
                <a:srgbClr val="FD5312"/>
              </a:solidFill>
              <a:latin typeface="나눔바른고딕" panose="020B0600000101010101" charset="-127"/>
              <a:ea typeface="나눔바른고딕" panose="020B0600000101010101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870644297"/>
      </p:ext>
    </p:extLst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그림 3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6291" y="1774948"/>
            <a:ext cx="9273418" cy="3960000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</p:pic>
      <p:sp>
        <p:nvSpPr>
          <p:cNvPr id="93" name="TextBox 4">
            <a:extLst>
              <a:ext uri="{FF2B5EF4-FFF2-40B4-BE49-F238E27FC236}">
                <a16:creationId xmlns:a16="http://schemas.microsoft.com/office/drawing/2014/main" xmlns="" id="{B2A2134E-34A5-422C-8D66-092F6558A4F0}"/>
              </a:ext>
            </a:extLst>
          </p:cNvPr>
          <p:cNvSpPr txBox="1"/>
          <p:nvPr/>
        </p:nvSpPr>
        <p:spPr>
          <a:xfrm>
            <a:off x="96327" y="39171"/>
            <a:ext cx="51569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000" b="1" spc="-7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학교 주요 업무처리 방법</a:t>
            </a:r>
          </a:p>
        </p:txBody>
      </p:sp>
      <p:sp>
        <p:nvSpPr>
          <p:cNvPr id="14" name="모서리가 둥근 직사각형 13">
            <a:extLst>
              <a:ext uri="{FF2B5EF4-FFF2-40B4-BE49-F238E27FC236}">
                <a16:creationId xmlns:a16="http://schemas.microsoft.com/office/drawing/2014/main" xmlns="" id="{A48839FD-54EA-214C-BE98-4BDD2DF3094C}"/>
              </a:ext>
            </a:extLst>
          </p:cNvPr>
          <p:cNvSpPr/>
          <p:nvPr/>
        </p:nvSpPr>
        <p:spPr>
          <a:xfrm>
            <a:off x="163006" y="802346"/>
            <a:ext cx="3642849" cy="669007"/>
          </a:xfrm>
          <a:prstGeom prst="roundRect">
            <a:avLst>
              <a:gd name="adj" fmla="val 50000"/>
            </a:avLst>
          </a:prstGeom>
          <a:solidFill>
            <a:srgbClr val="E2F0D9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4. </a:t>
            </a:r>
            <a:r>
              <a:rPr lang="ko-KR" altLang="en-US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학교 </a:t>
            </a:r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– </a:t>
            </a:r>
            <a:r>
              <a:rPr lang="ko-KR" altLang="en-US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검사결과관리</a:t>
            </a:r>
            <a:endParaRPr lang="en-US" altLang="ko-KR" sz="1600" b="1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66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r>
              <a:rPr lang="en-US" altLang="ko-KR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4.4. </a:t>
            </a:r>
            <a:r>
              <a:rPr lang="ko-KR" altLang="en-US" b="1" dirty="0" err="1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검사결과통계및제출</a:t>
            </a:r>
            <a:r>
              <a:rPr lang="en-US" altLang="ko-KR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(8/10)</a:t>
            </a:r>
            <a:endParaRPr lang="ko-KR" altLang="en-US" b="1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66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5" name="사각형: 둥근 모서리 81">
            <a:extLst>
              <a:ext uri="{FF2B5EF4-FFF2-40B4-BE49-F238E27FC236}">
                <a16:creationId xmlns:a16="http://schemas.microsoft.com/office/drawing/2014/main" xmlns="" id="{E908EED5-9D07-442C-87CA-697451B62CB7}"/>
              </a:ext>
            </a:extLst>
          </p:cNvPr>
          <p:cNvSpPr/>
          <p:nvPr/>
        </p:nvSpPr>
        <p:spPr>
          <a:xfrm>
            <a:off x="3970021" y="802347"/>
            <a:ext cx="5662930" cy="550546"/>
          </a:xfrm>
          <a:prstGeom prst="roundRect">
            <a:avLst>
              <a:gd name="adj" fmla="val 6492"/>
            </a:avLst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0" tIns="0" rIns="0" bIns="0" anchor="ctr"/>
          <a:lstStyle/>
          <a:p>
            <a:pPr algn="ctr"/>
            <a:endParaRPr lang="en-US" altLang="ko-KR" sz="700" spc="-50" dirty="0">
              <a:solidFill>
                <a:schemeClr val="tx1">
                  <a:lumMod val="50000"/>
                  <a:lumOff val="50000"/>
                </a:schemeClr>
              </a:solidFill>
              <a:latin typeface="나눔바른고딕" panose="020B0600000101010101" charset="-127"/>
              <a:ea typeface="나눔바른고딕" panose="020B0600000101010101" charset="-127"/>
              <a:cs typeface="돋음"/>
              <a:sym typeface="Wingdings" pitchFamily="2" charset="2"/>
            </a:endParaRPr>
          </a:p>
        </p:txBody>
      </p:sp>
      <p:grpSp>
        <p:nvGrpSpPr>
          <p:cNvPr id="6" name="그룹 5"/>
          <p:cNvGrpSpPr/>
          <p:nvPr/>
        </p:nvGrpSpPr>
        <p:grpSpPr>
          <a:xfrm>
            <a:off x="4079992" y="907605"/>
            <a:ext cx="5451357" cy="364742"/>
            <a:chOff x="4079993" y="907605"/>
            <a:chExt cx="5345874" cy="364742"/>
          </a:xfrm>
        </p:grpSpPr>
        <p:cxnSp>
          <p:nvCxnSpPr>
            <p:cNvPr id="7" name="직선 화살표 연결선 6"/>
            <p:cNvCxnSpPr/>
            <p:nvPr/>
          </p:nvCxnSpPr>
          <p:spPr>
            <a:xfrm>
              <a:off x="4614193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직선 화살표 연결선 7"/>
            <p:cNvCxnSpPr/>
            <p:nvPr/>
          </p:nvCxnSpPr>
          <p:spPr>
            <a:xfrm>
              <a:off x="5292563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직선 화살표 연결선 8"/>
            <p:cNvCxnSpPr/>
            <p:nvPr/>
          </p:nvCxnSpPr>
          <p:spPr>
            <a:xfrm>
              <a:off x="6090136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직선 화살표 연결선 9"/>
            <p:cNvCxnSpPr/>
            <p:nvPr/>
          </p:nvCxnSpPr>
          <p:spPr>
            <a:xfrm>
              <a:off x="7002067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1" name="그룹 10"/>
            <p:cNvGrpSpPr/>
            <p:nvPr/>
          </p:nvGrpSpPr>
          <p:grpSpPr>
            <a:xfrm>
              <a:off x="4753326" y="907606"/>
              <a:ext cx="567815" cy="364740"/>
              <a:chOff x="5693299" y="907606"/>
              <a:chExt cx="687056" cy="364740"/>
            </a:xfrm>
          </p:grpSpPr>
          <p:sp>
            <p:nvSpPr>
              <p:cNvPr id="33" name="Rectangle 113"/>
              <p:cNvSpPr>
                <a:spLocks noChangeArrowheads="1"/>
              </p:cNvSpPr>
              <p:nvPr/>
            </p:nvSpPr>
            <p:spPr bwMode="auto">
              <a:xfrm>
                <a:off x="5693301" y="1076885"/>
                <a:ext cx="687054" cy="195461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반별검사결과</a:t>
                </a:r>
              </a:p>
            </p:txBody>
          </p:sp>
          <p:sp>
            <p:nvSpPr>
              <p:cNvPr id="34" name="Rectangle 113"/>
              <p:cNvSpPr>
                <a:spLocks noChangeArrowheads="1"/>
              </p:cNvSpPr>
              <p:nvPr/>
            </p:nvSpPr>
            <p:spPr bwMode="auto">
              <a:xfrm>
                <a:off x="5693299" y="907606"/>
                <a:ext cx="687056" cy="169279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spc="-5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spc="-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grpSp>
          <p:nvGrpSpPr>
            <p:cNvPr id="12" name="그룹 11"/>
            <p:cNvGrpSpPr/>
            <p:nvPr/>
          </p:nvGrpSpPr>
          <p:grpSpPr>
            <a:xfrm>
              <a:off x="5434914" y="907606"/>
              <a:ext cx="687056" cy="364740"/>
              <a:chOff x="6497545" y="907606"/>
              <a:chExt cx="687056" cy="364740"/>
            </a:xfrm>
          </p:grpSpPr>
          <p:sp>
            <p:nvSpPr>
              <p:cNvPr id="31" name="Rectangle 113"/>
              <p:cNvSpPr>
                <a:spLocks noChangeArrowheads="1"/>
              </p:cNvSpPr>
              <p:nvPr/>
            </p:nvSpPr>
            <p:spPr bwMode="auto">
              <a:xfrm>
                <a:off x="6497547" y="1076885"/>
                <a:ext cx="687054" cy="195461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spc="-50" dirty="0" err="1">
                    <a:solidFill>
                      <a:schemeClr val="tx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검사결과통계및제출</a:t>
                </a:r>
                <a:endParaRPr lang="ko-KR" altLang="en-US" sz="700" spc="-50" dirty="0">
                  <a:solidFill>
                    <a:schemeClr val="tx1"/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  <p:sp>
            <p:nvSpPr>
              <p:cNvPr id="32" name="Rectangle 113"/>
              <p:cNvSpPr>
                <a:spLocks noChangeArrowheads="1"/>
              </p:cNvSpPr>
              <p:nvPr/>
            </p:nvSpPr>
            <p:spPr bwMode="auto">
              <a:xfrm>
                <a:off x="6497545" y="907606"/>
                <a:ext cx="687056" cy="169279"/>
              </a:xfrm>
              <a:prstGeom prst="rect">
                <a:avLst/>
              </a:prstGeom>
              <a:solidFill>
                <a:srgbClr val="006600"/>
              </a:solidFill>
              <a:ln>
                <a:solidFill>
                  <a:srgbClr val="006600"/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b="1" spc="-50" dirty="0" err="1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b="1" spc="-50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b="1" spc="-50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</a:t>
                </a:r>
                <a:r>
                  <a:rPr lang="en-US" altLang="ko-KR" sz="800" b="1" spc="-50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b="1" spc="-50" dirty="0">
                  <a:solidFill>
                    <a:schemeClr val="bg1"/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grpSp>
          <p:nvGrpSpPr>
            <p:cNvPr id="13" name="그룹 12"/>
            <p:cNvGrpSpPr/>
            <p:nvPr/>
          </p:nvGrpSpPr>
          <p:grpSpPr>
            <a:xfrm>
              <a:off x="4079993" y="907606"/>
              <a:ext cx="567815" cy="364740"/>
              <a:chOff x="4984309" y="907606"/>
              <a:chExt cx="662776" cy="364740"/>
            </a:xfrm>
          </p:grpSpPr>
          <p:sp>
            <p:nvSpPr>
              <p:cNvPr id="29" name="Rectangle 113"/>
              <p:cNvSpPr>
                <a:spLocks noChangeArrowheads="1"/>
              </p:cNvSpPr>
              <p:nvPr/>
            </p:nvSpPr>
            <p:spPr bwMode="auto">
              <a:xfrm>
                <a:off x="4984311" y="1076885"/>
                <a:ext cx="662774" cy="195461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spc="-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반별검사결과관리</a:t>
                </a:r>
              </a:p>
            </p:txBody>
          </p:sp>
          <p:sp>
            <p:nvSpPr>
              <p:cNvPr id="30" name="Rectangle 113"/>
              <p:cNvSpPr>
                <a:spLocks noChangeArrowheads="1"/>
              </p:cNvSpPr>
              <p:nvPr/>
            </p:nvSpPr>
            <p:spPr bwMode="auto">
              <a:xfrm>
                <a:off x="4984309" y="907606"/>
                <a:ext cx="662776" cy="169279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spc="-5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spc="-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cxnSp>
          <p:nvCxnSpPr>
            <p:cNvPr id="15" name="직선 화살표 연결선 14"/>
            <p:cNvCxnSpPr/>
            <p:nvPr/>
          </p:nvCxnSpPr>
          <p:spPr>
            <a:xfrm>
              <a:off x="7908866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" name="그룹 15"/>
            <p:cNvGrpSpPr/>
            <p:nvPr/>
          </p:nvGrpSpPr>
          <p:grpSpPr>
            <a:xfrm>
              <a:off x="7145810" y="907605"/>
              <a:ext cx="800684" cy="364740"/>
              <a:chOff x="8096684" y="907605"/>
              <a:chExt cx="687056" cy="364740"/>
            </a:xfrm>
          </p:grpSpPr>
          <p:sp>
            <p:nvSpPr>
              <p:cNvPr id="27" name="Rectangle 113"/>
              <p:cNvSpPr>
                <a:spLocks noChangeArrowheads="1"/>
              </p:cNvSpPr>
              <p:nvPr/>
            </p:nvSpPr>
            <p:spPr bwMode="auto">
              <a:xfrm>
                <a:off x="8096685" y="1076883"/>
                <a:ext cx="68705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ko-KR" altLang="en-US" sz="7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학교급별검사결과통계</a:t>
                </a:r>
                <a:endParaRPr lang="ko-KR" altLang="en-US" sz="7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  <p:sp>
            <p:nvSpPr>
              <p:cNvPr id="28" name="Rectangle 113"/>
              <p:cNvSpPr>
                <a:spLocks noChangeArrowheads="1"/>
              </p:cNvSpPr>
              <p:nvPr/>
            </p:nvSpPr>
            <p:spPr bwMode="auto">
              <a:xfrm>
                <a:off x="8096684" y="907605"/>
                <a:ext cx="687056" cy="16927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ctr"/>
                <a:r>
                  <a:rPr lang="ko-KR" altLang="en-US" sz="800" kern="600" spc="-100" dirty="0" err="1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지원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r>
                  <a:rPr lang="ko-KR" altLang="en-US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청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kern="600" spc="-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grpSp>
          <p:nvGrpSpPr>
            <p:cNvPr id="17" name="그룹 16"/>
            <p:cNvGrpSpPr/>
            <p:nvPr/>
          </p:nvGrpSpPr>
          <p:grpSpPr>
            <a:xfrm>
              <a:off x="6233548" y="907607"/>
              <a:ext cx="800684" cy="364740"/>
              <a:chOff x="7298520" y="907607"/>
              <a:chExt cx="687056" cy="364740"/>
            </a:xfrm>
          </p:grpSpPr>
          <p:sp>
            <p:nvSpPr>
              <p:cNvPr id="25" name="Rectangle 113"/>
              <p:cNvSpPr>
                <a:spLocks noChangeArrowheads="1"/>
              </p:cNvSpPr>
              <p:nvPr/>
            </p:nvSpPr>
            <p:spPr bwMode="auto">
              <a:xfrm>
                <a:off x="7298521" y="1076885"/>
                <a:ext cx="68705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spc="-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학교별검사결과마감현황</a:t>
                </a:r>
              </a:p>
            </p:txBody>
          </p:sp>
          <p:sp>
            <p:nvSpPr>
              <p:cNvPr id="26" name="Rectangle 113"/>
              <p:cNvSpPr>
                <a:spLocks noChangeArrowheads="1"/>
              </p:cNvSpPr>
              <p:nvPr/>
            </p:nvSpPr>
            <p:spPr bwMode="auto">
              <a:xfrm>
                <a:off x="7298520" y="907607"/>
                <a:ext cx="687056" cy="16927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kern="600" spc="-100" dirty="0" err="1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지원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r>
                  <a:rPr lang="ko-KR" altLang="en-US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청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kern="600" spc="-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grpSp>
          <p:nvGrpSpPr>
            <p:cNvPr id="18" name="그룹 17"/>
            <p:cNvGrpSpPr/>
            <p:nvPr/>
          </p:nvGrpSpPr>
          <p:grpSpPr>
            <a:xfrm>
              <a:off x="8793581" y="907605"/>
              <a:ext cx="632286" cy="364740"/>
              <a:chOff x="8885570" y="907605"/>
              <a:chExt cx="687057" cy="364740"/>
            </a:xfrm>
          </p:grpSpPr>
          <p:sp>
            <p:nvSpPr>
              <p:cNvPr id="23" name="Rectangle 113"/>
              <p:cNvSpPr>
                <a:spLocks noChangeArrowheads="1"/>
              </p:cNvSpPr>
              <p:nvPr/>
            </p:nvSpPr>
            <p:spPr bwMode="auto">
              <a:xfrm>
                <a:off x="8885572" y="1076883"/>
                <a:ext cx="68705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ko-KR" altLang="en-US" sz="7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검사결과통계표</a:t>
                </a:r>
              </a:p>
            </p:txBody>
          </p:sp>
          <p:sp>
            <p:nvSpPr>
              <p:cNvPr id="24" name="Rectangle 113"/>
              <p:cNvSpPr>
                <a:spLocks noChangeArrowheads="1"/>
              </p:cNvSpPr>
              <p:nvPr/>
            </p:nvSpPr>
            <p:spPr bwMode="auto">
              <a:xfrm>
                <a:off x="8885570" y="907605"/>
                <a:ext cx="687056" cy="16927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ko-KR" altLang="en-US" sz="800" spc="-5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교육부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spc="-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cxnSp>
          <p:nvCxnSpPr>
            <p:cNvPr id="19" name="직선 화살표 연결선 18"/>
            <p:cNvCxnSpPr/>
            <p:nvPr/>
          </p:nvCxnSpPr>
          <p:spPr>
            <a:xfrm>
              <a:off x="8649838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0" name="그룹 19"/>
            <p:cNvGrpSpPr/>
            <p:nvPr/>
          </p:nvGrpSpPr>
          <p:grpSpPr>
            <a:xfrm>
              <a:off x="8052609" y="907605"/>
              <a:ext cx="632286" cy="364740"/>
              <a:chOff x="8885570" y="907605"/>
              <a:chExt cx="687057" cy="364740"/>
            </a:xfrm>
          </p:grpSpPr>
          <p:sp>
            <p:nvSpPr>
              <p:cNvPr id="21" name="Rectangle 113"/>
              <p:cNvSpPr>
                <a:spLocks noChangeArrowheads="1"/>
              </p:cNvSpPr>
              <p:nvPr/>
            </p:nvSpPr>
            <p:spPr bwMode="auto">
              <a:xfrm>
                <a:off x="8885572" y="1076883"/>
                <a:ext cx="68705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ko-KR" altLang="en-US" sz="7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검사결과마감처리</a:t>
                </a:r>
              </a:p>
            </p:txBody>
          </p:sp>
          <p:sp>
            <p:nvSpPr>
              <p:cNvPr id="22" name="Rectangle 113"/>
              <p:cNvSpPr>
                <a:spLocks noChangeArrowheads="1"/>
              </p:cNvSpPr>
              <p:nvPr/>
            </p:nvSpPr>
            <p:spPr bwMode="auto">
              <a:xfrm>
                <a:off x="8885570" y="907605"/>
                <a:ext cx="687056" cy="16927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ko-KR" altLang="en-US" sz="800" spc="-5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교육청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spc="-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</p:grpSp>
      <p:sp>
        <p:nvSpPr>
          <p:cNvPr id="59" name="직사각형 58"/>
          <p:cNvSpPr/>
          <p:nvPr/>
        </p:nvSpPr>
        <p:spPr>
          <a:xfrm>
            <a:off x="5026028" y="5580814"/>
            <a:ext cx="1812921" cy="165419"/>
          </a:xfrm>
          <a:prstGeom prst="rect">
            <a:avLst/>
          </a:prstGeom>
          <a:noFill/>
          <a:ln w="25400">
            <a:solidFill>
              <a:srgbClr val="FD531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0" name="타원 59"/>
          <p:cNvSpPr/>
          <p:nvPr/>
        </p:nvSpPr>
        <p:spPr>
          <a:xfrm>
            <a:off x="4931855" y="5462951"/>
            <a:ext cx="169316" cy="156759"/>
          </a:xfrm>
          <a:prstGeom prst="ellipse">
            <a:avLst/>
          </a:prstGeom>
          <a:solidFill>
            <a:srgbClr val="FD5312"/>
          </a:solidFill>
          <a:ln w="25400">
            <a:solidFill>
              <a:srgbClr val="FD531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b="1" dirty="0">
                <a:latin typeface="+mn-ea"/>
              </a:rPr>
              <a:t>9</a:t>
            </a:r>
            <a:endParaRPr lang="ko-KR" altLang="en-US" sz="1100" b="1" dirty="0">
              <a:latin typeface="+mn-ea"/>
            </a:endParaRPr>
          </a:p>
        </p:txBody>
      </p:sp>
      <p:cxnSp>
        <p:nvCxnSpPr>
          <p:cNvPr id="46" name="꺾인 연결선 45"/>
          <p:cNvCxnSpPr>
            <a:cxnSpLocks/>
          </p:cNvCxnSpPr>
          <p:nvPr/>
        </p:nvCxnSpPr>
        <p:spPr>
          <a:xfrm rot="5400000" flipH="1" flipV="1">
            <a:off x="5193342" y="5330208"/>
            <a:ext cx="422055" cy="117478"/>
          </a:xfrm>
          <a:prstGeom prst="bentConnector3">
            <a:avLst>
              <a:gd name="adj1" fmla="val 50000"/>
            </a:avLst>
          </a:prstGeom>
          <a:ln w="25400">
            <a:solidFill>
              <a:srgbClr val="FD531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직사각형 36">
            <a:extLst>
              <a:ext uri="{FF2B5EF4-FFF2-40B4-BE49-F238E27FC236}">
                <a16:creationId xmlns:a16="http://schemas.microsoft.com/office/drawing/2014/main" xmlns="" id="{7E13B21E-D9E5-4BE6-AB9C-ADCDEF6AE8BD}"/>
              </a:ext>
            </a:extLst>
          </p:cNvPr>
          <p:cNvSpPr/>
          <p:nvPr/>
        </p:nvSpPr>
        <p:spPr>
          <a:xfrm>
            <a:off x="397772" y="5844250"/>
            <a:ext cx="4855470" cy="193258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80000" indent="-180000">
              <a:lnSpc>
                <a:spcPct val="120000"/>
              </a:lnSpc>
            </a:pP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⑨ 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[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기안내용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] 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링크를 클릭하면 기안 상세내용을 조회할 수 있음</a:t>
            </a:r>
            <a:endParaRPr lang="en-US" altLang="ko-KR" sz="1100" b="1" dirty="0">
              <a:ln>
                <a:solidFill>
                  <a:schemeClr val="tx1">
                    <a:lumMod val="85000"/>
                    <a:lumOff val="15000"/>
                    <a:alpha val="0"/>
                  </a:schemeClr>
                </a:solidFill>
              </a:ln>
              <a:solidFill>
                <a:srgbClr val="FD5312"/>
              </a:solidFill>
              <a:latin typeface="나눔바른고딕" panose="020B0600000101010101" charset="-127"/>
              <a:ea typeface="나눔바른고딕" panose="020B0600000101010101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59589357"/>
      </p:ext>
    </p:extLst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6291" y="1779588"/>
            <a:ext cx="9273418" cy="3960000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</p:pic>
      <p:sp>
        <p:nvSpPr>
          <p:cNvPr id="93" name="TextBox 4">
            <a:extLst>
              <a:ext uri="{FF2B5EF4-FFF2-40B4-BE49-F238E27FC236}">
                <a16:creationId xmlns:a16="http://schemas.microsoft.com/office/drawing/2014/main" xmlns="" id="{B2A2134E-34A5-422C-8D66-092F6558A4F0}"/>
              </a:ext>
            </a:extLst>
          </p:cNvPr>
          <p:cNvSpPr txBox="1"/>
          <p:nvPr/>
        </p:nvSpPr>
        <p:spPr>
          <a:xfrm>
            <a:off x="96327" y="39171"/>
            <a:ext cx="51569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000" b="1" spc="-7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학교 주요 업무처리 방법</a:t>
            </a:r>
          </a:p>
        </p:txBody>
      </p:sp>
      <p:sp>
        <p:nvSpPr>
          <p:cNvPr id="14" name="모서리가 둥근 직사각형 13">
            <a:extLst>
              <a:ext uri="{FF2B5EF4-FFF2-40B4-BE49-F238E27FC236}">
                <a16:creationId xmlns:a16="http://schemas.microsoft.com/office/drawing/2014/main" xmlns="" id="{A48839FD-54EA-214C-BE98-4BDD2DF3094C}"/>
              </a:ext>
            </a:extLst>
          </p:cNvPr>
          <p:cNvSpPr/>
          <p:nvPr/>
        </p:nvSpPr>
        <p:spPr>
          <a:xfrm>
            <a:off x="163006" y="802346"/>
            <a:ext cx="3642849" cy="669007"/>
          </a:xfrm>
          <a:prstGeom prst="roundRect">
            <a:avLst>
              <a:gd name="adj" fmla="val 50000"/>
            </a:avLst>
          </a:prstGeom>
          <a:solidFill>
            <a:srgbClr val="E2F0D9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4. </a:t>
            </a:r>
            <a:r>
              <a:rPr lang="ko-KR" altLang="en-US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학교 </a:t>
            </a:r>
            <a:r>
              <a:rPr lang="en-US" altLang="ko-KR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– </a:t>
            </a:r>
            <a:r>
              <a:rPr lang="ko-KR" altLang="en-US" sz="14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검사결과관리</a:t>
            </a:r>
            <a:endParaRPr lang="en-US" altLang="ko-KR" sz="1600" b="1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66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r>
              <a:rPr lang="en-US" altLang="ko-KR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4.4. </a:t>
            </a:r>
            <a:r>
              <a:rPr lang="ko-KR" altLang="en-US" b="1" dirty="0" err="1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검사결과통계및제출</a:t>
            </a:r>
            <a:r>
              <a:rPr lang="en-US" altLang="ko-KR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66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(9/10)</a:t>
            </a:r>
            <a:endParaRPr lang="ko-KR" altLang="en-US" b="1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66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5" name="사각형: 둥근 모서리 81">
            <a:extLst>
              <a:ext uri="{FF2B5EF4-FFF2-40B4-BE49-F238E27FC236}">
                <a16:creationId xmlns:a16="http://schemas.microsoft.com/office/drawing/2014/main" xmlns="" id="{E908EED5-9D07-442C-87CA-697451B62CB7}"/>
              </a:ext>
            </a:extLst>
          </p:cNvPr>
          <p:cNvSpPr/>
          <p:nvPr/>
        </p:nvSpPr>
        <p:spPr>
          <a:xfrm>
            <a:off x="3970021" y="802347"/>
            <a:ext cx="5662930" cy="550546"/>
          </a:xfrm>
          <a:prstGeom prst="roundRect">
            <a:avLst>
              <a:gd name="adj" fmla="val 6492"/>
            </a:avLst>
          </a:prstGeom>
          <a:noFill/>
          <a:ln>
            <a:solidFill>
              <a:schemeClr val="bg1">
                <a:lumMod val="75000"/>
              </a:schemeClr>
            </a:solidFill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0" tIns="0" rIns="0" bIns="0" anchor="ctr"/>
          <a:lstStyle/>
          <a:p>
            <a:pPr algn="ctr"/>
            <a:endParaRPr lang="en-US" altLang="ko-KR" sz="700" spc="-50" dirty="0">
              <a:solidFill>
                <a:schemeClr val="tx1">
                  <a:lumMod val="50000"/>
                  <a:lumOff val="50000"/>
                </a:schemeClr>
              </a:solidFill>
              <a:latin typeface="나눔바른고딕" panose="020B0600000101010101" charset="-127"/>
              <a:ea typeface="나눔바른고딕" panose="020B0600000101010101" charset="-127"/>
              <a:cs typeface="돋음"/>
              <a:sym typeface="Wingdings" pitchFamily="2" charset="2"/>
            </a:endParaRPr>
          </a:p>
        </p:txBody>
      </p:sp>
      <p:grpSp>
        <p:nvGrpSpPr>
          <p:cNvPr id="6" name="그룹 5"/>
          <p:cNvGrpSpPr/>
          <p:nvPr/>
        </p:nvGrpSpPr>
        <p:grpSpPr>
          <a:xfrm>
            <a:off x="4079992" y="907605"/>
            <a:ext cx="5451357" cy="364742"/>
            <a:chOff x="4079993" y="907605"/>
            <a:chExt cx="5345874" cy="364742"/>
          </a:xfrm>
        </p:grpSpPr>
        <p:cxnSp>
          <p:nvCxnSpPr>
            <p:cNvPr id="7" name="직선 화살표 연결선 6"/>
            <p:cNvCxnSpPr/>
            <p:nvPr/>
          </p:nvCxnSpPr>
          <p:spPr>
            <a:xfrm>
              <a:off x="4614193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직선 화살표 연결선 7"/>
            <p:cNvCxnSpPr/>
            <p:nvPr/>
          </p:nvCxnSpPr>
          <p:spPr>
            <a:xfrm>
              <a:off x="5292563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직선 화살표 연결선 8"/>
            <p:cNvCxnSpPr/>
            <p:nvPr/>
          </p:nvCxnSpPr>
          <p:spPr>
            <a:xfrm>
              <a:off x="6090136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직선 화살표 연결선 9"/>
            <p:cNvCxnSpPr/>
            <p:nvPr/>
          </p:nvCxnSpPr>
          <p:spPr>
            <a:xfrm>
              <a:off x="7002067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1" name="그룹 10"/>
            <p:cNvGrpSpPr/>
            <p:nvPr/>
          </p:nvGrpSpPr>
          <p:grpSpPr>
            <a:xfrm>
              <a:off x="4753326" y="907606"/>
              <a:ext cx="567815" cy="364740"/>
              <a:chOff x="5693299" y="907606"/>
              <a:chExt cx="687056" cy="364740"/>
            </a:xfrm>
          </p:grpSpPr>
          <p:sp>
            <p:nvSpPr>
              <p:cNvPr id="33" name="Rectangle 113"/>
              <p:cNvSpPr>
                <a:spLocks noChangeArrowheads="1"/>
              </p:cNvSpPr>
              <p:nvPr/>
            </p:nvSpPr>
            <p:spPr bwMode="auto">
              <a:xfrm>
                <a:off x="5693301" y="1076885"/>
                <a:ext cx="687054" cy="195461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반별검사결과</a:t>
                </a:r>
              </a:p>
            </p:txBody>
          </p:sp>
          <p:sp>
            <p:nvSpPr>
              <p:cNvPr id="34" name="Rectangle 113"/>
              <p:cNvSpPr>
                <a:spLocks noChangeArrowheads="1"/>
              </p:cNvSpPr>
              <p:nvPr/>
            </p:nvSpPr>
            <p:spPr bwMode="auto">
              <a:xfrm>
                <a:off x="5693299" y="907606"/>
                <a:ext cx="687056" cy="169279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spc="-5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spc="-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grpSp>
          <p:nvGrpSpPr>
            <p:cNvPr id="12" name="그룹 11"/>
            <p:cNvGrpSpPr/>
            <p:nvPr/>
          </p:nvGrpSpPr>
          <p:grpSpPr>
            <a:xfrm>
              <a:off x="5434914" y="907606"/>
              <a:ext cx="687056" cy="364740"/>
              <a:chOff x="6497545" y="907606"/>
              <a:chExt cx="687056" cy="364740"/>
            </a:xfrm>
          </p:grpSpPr>
          <p:sp>
            <p:nvSpPr>
              <p:cNvPr id="31" name="Rectangle 113"/>
              <p:cNvSpPr>
                <a:spLocks noChangeArrowheads="1"/>
              </p:cNvSpPr>
              <p:nvPr/>
            </p:nvSpPr>
            <p:spPr bwMode="auto">
              <a:xfrm>
                <a:off x="6497547" y="1076885"/>
                <a:ext cx="687054" cy="195461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spc="-50" dirty="0" err="1">
                    <a:solidFill>
                      <a:schemeClr val="tx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검사결과통계및제출</a:t>
                </a:r>
                <a:endParaRPr lang="ko-KR" altLang="en-US" sz="700" spc="-50" dirty="0">
                  <a:solidFill>
                    <a:schemeClr val="tx1"/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  <p:sp>
            <p:nvSpPr>
              <p:cNvPr id="32" name="Rectangle 113"/>
              <p:cNvSpPr>
                <a:spLocks noChangeArrowheads="1"/>
              </p:cNvSpPr>
              <p:nvPr/>
            </p:nvSpPr>
            <p:spPr bwMode="auto">
              <a:xfrm>
                <a:off x="6497545" y="907606"/>
                <a:ext cx="687056" cy="169279"/>
              </a:xfrm>
              <a:prstGeom prst="rect">
                <a:avLst/>
              </a:prstGeom>
              <a:solidFill>
                <a:srgbClr val="006600"/>
              </a:solidFill>
              <a:ln>
                <a:solidFill>
                  <a:srgbClr val="006600"/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b="1" spc="-50" dirty="0" err="1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b="1" spc="-50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b="1" spc="-50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</a:t>
                </a:r>
                <a:r>
                  <a:rPr lang="en-US" altLang="ko-KR" sz="800" b="1" spc="-50" dirty="0">
                    <a:solidFill>
                      <a:schemeClr val="bg1"/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b="1" spc="-50" dirty="0">
                  <a:solidFill>
                    <a:schemeClr val="bg1"/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grpSp>
          <p:nvGrpSpPr>
            <p:cNvPr id="13" name="그룹 12"/>
            <p:cNvGrpSpPr/>
            <p:nvPr/>
          </p:nvGrpSpPr>
          <p:grpSpPr>
            <a:xfrm>
              <a:off x="4079993" y="907606"/>
              <a:ext cx="567815" cy="364740"/>
              <a:chOff x="4984309" y="907606"/>
              <a:chExt cx="662776" cy="364740"/>
            </a:xfrm>
          </p:grpSpPr>
          <p:sp>
            <p:nvSpPr>
              <p:cNvPr id="29" name="Rectangle 113"/>
              <p:cNvSpPr>
                <a:spLocks noChangeArrowheads="1"/>
              </p:cNvSpPr>
              <p:nvPr/>
            </p:nvSpPr>
            <p:spPr bwMode="auto">
              <a:xfrm>
                <a:off x="4984311" y="1076885"/>
                <a:ext cx="662774" cy="195461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spc="-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반별검사결과관리</a:t>
                </a:r>
              </a:p>
            </p:txBody>
          </p:sp>
          <p:sp>
            <p:nvSpPr>
              <p:cNvPr id="30" name="Rectangle 113"/>
              <p:cNvSpPr>
                <a:spLocks noChangeArrowheads="1"/>
              </p:cNvSpPr>
              <p:nvPr/>
            </p:nvSpPr>
            <p:spPr bwMode="auto">
              <a:xfrm>
                <a:off x="4984309" y="907606"/>
                <a:ext cx="662776" cy="169279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spc="-5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spc="-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cxnSp>
          <p:nvCxnSpPr>
            <p:cNvPr id="15" name="직선 화살표 연결선 14"/>
            <p:cNvCxnSpPr/>
            <p:nvPr/>
          </p:nvCxnSpPr>
          <p:spPr>
            <a:xfrm>
              <a:off x="7908866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" name="그룹 15"/>
            <p:cNvGrpSpPr/>
            <p:nvPr/>
          </p:nvGrpSpPr>
          <p:grpSpPr>
            <a:xfrm>
              <a:off x="7145810" y="907605"/>
              <a:ext cx="800684" cy="364740"/>
              <a:chOff x="8096684" y="907605"/>
              <a:chExt cx="687056" cy="364740"/>
            </a:xfrm>
          </p:grpSpPr>
          <p:sp>
            <p:nvSpPr>
              <p:cNvPr id="27" name="Rectangle 113"/>
              <p:cNvSpPr>
                <a:spLocks noChangeArrowheads="1"/>
              </p:cNvSpPr>
              <p:nvPr/>
            </p:nvSpPr>
            <p:spPr bwMode="auto">
              <a:xfrm>
                <a:off x="8096685" y="1076883"/>
                <a:ext cx="68705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ko-KR" altLang="en-US" sz="7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학교급별검사결과통계</a:t>
                </a:r>
                <a:endParaRPr lang="ko-KR" altLang="en-US" sz="7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  <p:sp>
            <p:nvSpPr>
              <p:cNvPr id="28" name="Rectangle 113"/>
              <p:cNvSpPr>
                <a:spLocks noChangeArrowheads="1"/>
              </p:cNvSpPr>
              <p:nvPr/>
            </p:nvSpPr>
            <p:spPr bwMode="auto">
              <a:xfrm>
                <a:off x="8096684" y="907605"/>
                <a:ext cx="687056" cy="16927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ctr"/>
                <a:r>
                  <a:rPr lang="ko-KR" altLang="en-US" sz="800" kern="600" spc="-100" dirty="0" err="1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지원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r>
                  <a:rPr lang="ko-KR" altLang="en-US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청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kern="600" spc="-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grpSp>
          <p:nvGrpSpPr>
            <p:cNvPr id="17" name="그룹 16"/>
            <p:cNvGrpSpPr/>
            <p:nvPr/>
          </p:nvGrpSpPr>
          <p:grpSpPr>
            <a:xfrm>
              <a:off x="6233548" y="907607"/>
              <a:ext cx="800684" cy="364740"/>
              <a:chOff x="7298520" y="907607"/>
              <a:chExt cx="687056" cy="364740"/>
            </a:xfrm>
          </p:grpSpPr>
          <p:sp>
            <p:nvSpPr>
              <p:cNvPr id="25" name="Rectangle 113"/>
              <p:cNvSpPr>
                <a:spLocks noChangeArrowheads="1"/>
              </p:cNvSpPr>
              <p:nvPr/>
            </p:nvSpPr>
            <p:spPr bwMode="auto">
              <a:xfrm>
                <a:off x="7298521" y="1076885"/>
                <a:ext cx="68705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algn="ctr"/>
                <a:r>
                  <a:rPr lang="ko-KR" altLang="en-US" sz="700" spc="-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학교별검사결과마감현황</a:t>
                </a:r>
              </a:p>
            </p:txBody>
          </p:sp>
          <p:sp>
            <p:nvSpPr>
              <p:cNvPr id="26" name="Rectangle 113"/>
              <p:cNvSpPr>
                <a:spLocks noChangeArrowheads="1"/>
              </p:cNvSpPr>
              <p:nvPr/>
            </p:nvSpPr>
            <p:spPr bwMode="auto">
              <a:xfrm>
                <a:off x="7298520" y="907607"/>
                <a:ext cx="687056" cy="16927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/>
              <a:p>
                <a:pPr algn="ctr"/>
                <a:r>
                  <a:rPr lang="ko-KR" altLang="en-US" sz="800" kern="600" spc="-100" dirty="0" err="1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지원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r>
                  <a:rPr lang="ko-KR" altLang="en-US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청</a:t>
                </a:r>
                <a:r>
                  <a:rPr lang="en-US" altLang="ko-KR" sz="800" kern="600" spc="-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kern="600" spc="-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grpSp>
          <p:nvGrpSpPr>
            <p:cNvPr id="18" name="그룹 17"/>
            <p:cNvGrpSpPr/>
            <p:nvPr/>
          </p:nvGrpSpPr>
          <p:grpSpPr>
            <a:xfrm>
              <a:off x="8793581" y="907605"/>
              <a:ext cx="632286" cy="364740"/>
              <a:chOff x="8885570" y="907605"/>
              <a:chExt cx="687057" cy="364740"/>
            </a:xfrm>
          </p:grpSpPr>
          <p:sp>
            <p:nvSpPr>
              <p:cNvPr id="23" name="Rectangle 113"/>
              <p:cNvSpPr>
                <a:spLocks noChangeArrowheads="1"/>
              </p:cNvSpPr>
              <p:nvPr/>
            </p:nvSpPr>
            <p:spPr bwMode="auto">
              <a:xfrm>
                <a:off x="8885572" y="1076883"/>
                <a:ext cx="68705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ko-KR" altLang="en-US" sz="7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검사결과통계표</a:t>
                </a:r>
              </a:p>
            </p:txBody>
          </p:sp>
          <p:sp>
            <p:nvSpPr>
              <p:cNvPr id="24" name="Rectangle 113"/>
              <p:cNvSpPr>
                <a:spLocks noChangeArrowheads="1"/>
              </p:cNvSpPr>
              <p:nvPr/>
            </p:nvSpPr>
            <p:spPr bwMode="auto">
              <a:xfrm>
                <a:off x="8885570" y="907605"/>
                <a:ext cx="687056" cy="16927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ko-KR" altLang="en-US" sz="800" spc="-5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교육부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spc="-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  <p:cxnSp>
          <p:nvCxnSpPr>
            <p:cNvPr id="19" name="직선 화살표 연결선 18"/>
            <p:cNvCxnSpPr/>
            <p:nvPr/>
          </p:nvCxnSpPr>
          <p:spPr>
            <a:xfrm>
              <a:off x="8649838" y="1109350"/>
              <a:ext cx="143743" cy="0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0" name="그룹 19"/>
            <p:cNvGrpSpPr/>
            <p:nvPr/>
          </p:nvGrpSpPr>
          <p:grpSpPr>
            <a:xfrm>
              <a:off x="8052609" y="907605"/>
              <a:ext cx="632286" cy="364740"/>
              <a:chOff x="8885570" y="907605"/>
              <a:chExt cx="687057" cy="364740"/>
            </a:xfrm>
          </p:grpSpPr>
          <p:sp>
            <p:nvSpPr>
              <p:cNvPr id="21" name="Rectangle 113"/>
              <p:cNvSpPr>
                <a:spLocks noChangeArrowheads="1"/>
              </p:cNvSpPr>
              <p:nvPr/>
            </p:nvSpPr>
            <p:spPr bwMode="auto">
              <a:xfrm>
                <a:off x="8885572" y="1076883"/>
                <a:ext cx="687055" cy="1954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ko-KR" altLang="en-US" sz="7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검사결과마감처리</a:t>
                </a:r>
              </a:p>
            </p:txBody>
          </p:sp>
          <p:sp>
            <p:nvSpPr>
              <p:cNvPr id="22" name="Rectangle 113"/>
              <p:cNvSpPr>
                <a:spLocks noChangeArrowheads="1"/>
              </p:cNvSpPr>
              <p:nvPr/>
            </p:nvSpPr>
            <p:spPr bwMode="auto">
              <a:xfrm>
                <a:off x="8885570" y="907605"/>
                <a:ext cx="687056" cy="16927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  <a:headEnd/>
                <a:tailEnd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0" tIns="20893" rIns="0" bIns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ko-KR" altLang="en-US" sz="800" spc="-5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나이스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(</a:t>
                </a:r>
                <a:r>
                  <a:rPr lang="ko-KR" altLang="en-US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교육청</a:t>
                </a:r>
                <a:r>
                  <a:rPr lang="en-US" altLang="ko-KR" sz="800" spc="-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나눔바른고딕" panose="020B0600000101010101" charset="-127"/>
                    <a:ea typeface="나눔바른고딕" panose="020B0600000101010101" charset="-127"/>
                    <a:cs typeface="돋음"/>
                  </a:rPr>
                  <a:t>)</a:t>
                </a:r>
                <a:endParaRPr lang="ko-KR" altLang="en-US" sz="800" spc="-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나눔바른고딕" panose="020B0600000101010101" charset="-127"/>
                  <a:ea typeface="나눔바른고딕" panose="020B0600000101010101" charset="-127"/>
                  <a:cs typeface="돋음"/>
                </a:endParaRPr>
              </a:p>
            </p:txBody>
          </p:sp>
        </p:grpSp>
      </p:grpSp>
      <p:sp>
        <p:nvSpPr>
          <p:cNvPr id="44" name="직사각형 43"/>
          <p:cNvSpPr/>
          <p:nvPr/>
        </p:nvSpPr>
        <p:spPr>
          <a:xfrm>
            <a:off x="1512470" y="2695763"/>
            <a:ext cx="2030830" cy="159832"/>
          </a:xfrm>
          <a:prstGeom prst="rect">
            <a:avLst/>
          </a:prstGeom>
          <a:noFill/>
          <a:ln w="25400">
            <a:solidFill>
              <a:srgbClr val="FD531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2" name="직사각형 51">
            <a:extLst>
              <a:ext uri="{FF2B5EF4-FFF2-40B4-BE49-F238E27FC236}">
                <a16:creationId xmlns:a16="http://schemas.microsoft.com/office/drawing/2014/main" xmlns="" id="{7E13B21E-D9E5-4BE6-AB9C-ADCDEF6AE8BD}"/>
              </a:ext>
            </a:extLst>
          </p:cNvPr>
          <p:cNvSpPr/>
          <p:nvPr/>
        </p:nvSpPr>
        <p:spPr>
          <a:xfrm>
            <a:off x="370990" y="5840920"/>
            <a:ext cx="7980693" cy="406265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80000" indent="-180000">
              <a:lnSpc>
                <a:spcPct val="120000"/>
              </a:lnSpc>
            </a:pP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⑩ 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승인요청이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완료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(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완결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)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된 경우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[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마감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(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제출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)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하기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] 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버튼을 클릭하여 시도교육청으로 검사결과통계자료를 제출함</a:t>
            </a:r>
            <a:endParaRPr lang="en-US" altLang="ko-KR" sz="1100" b="1" dirty="0">
              <a:ln>
                <a:solidFill>
                  <a:schemeClr val="tx1">
                    <a:lumMod val="85000"/>
                    <a:lumOff val="15000"/>
                    <a:alpha val="0"/>
                  </a:schemeClr>
                </a:solidFill>
              </a:ln>
              <a:solidFill>
                <a:srgbClr val="FD5312"/>
              </a:solidFill>
              <a:latin typeface="나눔바른고딕" panose="020B0600000101010101" charset="-127"/>
              <a:ea typeface="나눔바른고딕" panose="020B0600000101010101" charset="-127"/>
            </a:endParaRPr>
          </a:p>
          <a:p>
            <a:pPr marL="180000" indent="-180000">
              <a:lnSpc>
                <a:spcPct val="120000"/>
              </a:lnSpc>
            </a:pP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※ 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제출취소 처리는 교육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(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지원</a:t>
            </a:r>
            <a:r>
              <a:rPr lang="en-US" altLang="ko-KR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)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청에서 </a:t>
            </a:r>
            <a:r>
              <a:rPr lang="ko-KR" altLang="en-US" sz="1100" b="1" dirty="0" err="1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마감취소</a:t>
            </a:r>
            <a:r>
              <a:rPr lang="ko-KR" altLang="en-US" sz="1100" b="1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FD5312"/>
                </a:solidFill>
                <a:latin typeface="나눔바른고딕" panose="020B0600000101010101" charset="-127"/>
                <a:ea typeface="나눔바른고딕" panose="020B0600000101010101" charset="-127"/>
              </a:rPr>
              <a:t> 이후 가능함</a:t>
            </a:r>
            <a:endParaRPr lang="en-US" altLang="ko-KR" sz="1100" b="1" dirty="0">
              <a:ln>
                <a:solidFill>
                  <a:schemeClr val="tx1">
                    <a:lumMod val="85000"/>
                    <a:lumOff val="15000"/>
                    <a:alpha val="0"/>
                  </a:schemeClr>
                </a:solidFill>
              </a:ln>
              <a:solidFill>
                <a:srgbClr val="FD5312"/>
              </a:solidFill>
              <a:latin typeface="나눔바른고딕" panose="020B0600000101010101" charset="-127"/>
              <a:ea typeface="나눔바른고딕" panose="020B0600000101010101" charset="-127"/>
            </a:endParaRPr>
          </a:p>
        </p:txBody>
      </p:sp>
      <p:sp>
        <p:nvSpPr>
          <p:cNvPr id="53" name="직사각형 52"/>
          <p:cNvSpPr/>
          <p:nvPr/>
        </p:nvSpPr>
        <p:spPr>
          <a:xfrm>
            <a:off x="9062805" y="2981568"/>
            <a:ext cx="503339" cy="181091"/>
          </a:xfrm>
          <a:prstGeom prst="rect">
            <a:avLst/>
          </a:prstGeom>
          <a:noFill/>
          <a:ln w="25400">
            <a:solidFill>
              <a:srgbClr val="FD531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4" name="타원 53"/>
          <p:cNvSpPr/>
          <p:nvPr/>
        </p:nvSpPr>
        <p:spPr>
          <a:xfrm>
            <a:off x="8939848" y="2881254"/>
            <a:ext cx="182880" cy="182880"/>
          </a:xfrm>
          <a:prstGeom prst="ellipse">
            <a:avLst/>
          </a:prstGeom>
          <a:solidFill>
            <a:srgbClr val="FD5312"/>
          </a:solidFill>
          <a:ln w="25400">
            <a:solidFill>
              <a:srgbClr val="FD531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6000" rIns="0" bIns="36000" rtlCol="0" anchor="ctr"/>
          <a:lstStyle/>
          <a:p>
            <a:r>
              <a:rPr lang="en-US" altLang="ko-KR" sz="1000" b="1" spc="-100" dirty="0">
                <a:latin typeface="+mn-ea"/>
              </a:rPr>
              <a:t>10</a:t>
            </a:r>
            <a:endParaRPr lang="ko-KR" altLang="en-US" sz="1000" b="1" spc="-100" dirty="0">
              <a:latin typeface="+mn-ea"/>
            </a:endParaRPr>
          </a:p>
        </p:txBody>
      </p:sp>
      <p:sp>
        <p:nvSpPr>
          <p:cNvPr id="40" name="타원 39"/>
          <p:cNvSpPr/>
          <p:nvPr/>
        </p:nvSpPr>
        <p:spPr>
          <a:xfrm>
            <a:off x="1414680" y="2597973"/>
            <a:ext cx="182880" cy="182880"/>
          </a:xfrm>
          <a:prstGeom prst="ellipse">
            <a:avLst/>
          </a:prstGeom>
          <a:solidFill>
            <a:srgbClr val="FD5312"/>
          </a:solidFill>
          <a:ln w="25400">
            <a:solidFill>
              <a:srgbClr val="FD531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6000" rIns="0" bIns="36000" rtlCol="0" anchor="ctr"/>
          <a:lstStyle/>
          <a:p>
            <a:r>
              <a:rPr lang="en-US" altLang="ko-KR" sz="1000" b="1" spc="-100" dirty="0">
                <a:latin typeface="+mn-ea"/>
              </a:rPr>
              <a:t>10</a:t>
            </a:r>
            <a:endParaRPr lang="ko-KR" altLang="en-US" sz="1000" b="1" spc="-1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02266894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686493</TotalTime>
  <Words>11159</Words>
  <Application>Microsoft Office PowerPoint</Application>
  <PresentationFormat>A4 용지(210x297mm)</PresentationFormat>
  <Paragraphs>2754</Paragraphs>
  <Slides>167</Slides>
  <Notes>165</Notes>
  <HiddenSlides>0</HiddenSlides>
  <MMClips>0</MMClips>
  <ScaleCrop>false</ScaleCrop>
  <HeadingPairs>
    <vt:vector size="6" baseType="variant">
      <vt:variant>
        <vt:lpstr>사용한 글꼴</vt:lpstr>
      </vt:variant>
      <vt:variant>
        <vt:i4>16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167</vt:i4>
      </vt:variant>
    </vt:vector>
  </HeadingPairs>
  <TitlesOfParts>
    <vt:vector size="184" baseType="lpstr">
      <vt:lpstr>Montserrat SemiBold</vt:lpstr>
      <vt:lpstr>等线</vt:lpstr>
      <vt:lpstr>한컴산뜻돋움</vt:lpstr>
      <vt:lpstr>Wingdings</vt:lpstr>
      <vt:lpstr>方正黑体简体</vt:lpstr>
      <vt:lpstr>돋음</vt:lpstr>
      <vt:lpstr>나눔바른고딕</vt:lpstr>
      <vt:lpstr>Calibri Light</vt:lpstr>
      <vt:lpstr>HY울릉도M</vt:lpstr>
      <vt:lpstr>맑은 고딕</vt:lpstr>
      <vt:lpstr>나눔스퀘어라운드 ExtraBold</vt:lpstr>
      <vt:lpstr>Calibri</vt:lpstr>
      <vt:lpstr>Arial</vt:lpstr>
      <vt:lpstr>굴림</vt:lpstr>
      <vt:lpstr>나눔스퀘어라운드 Light</vt:lpstr>
      <vt:lpstr>Poppins Light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USER</dc:creator>
  <cp:lastModifiedBy>USER</cp:lastModifiedBy>
  <cp:revision>1931</cp:revision>
  <cp:lastPrinted>2025-02-17T08:44:46Z</cp:lastPrinted>
  <dcterms:created xsi:type="dcterms:W3CDTF">2021-09-02T02:09:13Z</dcterms:created>
  <dcterms:modified xsi:type="dcterms:W3CDTF">2026-03-11T02:17:06Z</dcterms:modified>
</cp:coreProperties>
</file>